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UIOVNN+MS-UIGothic"/>
      <p:regular r:id="rId15"/>
    </p:embeddedFont>
    <p:embeddedFont>
      <p:font typeface="KENFEQ+THBBDM+ArialMT"/>
      <p:regular r:id="rId16"/>
    </p:embeddedFont>
    <p:embeddedFont>
      <p:font typeface="ETWWUI+UVSQBI+MicrosoftYaHei-Bold"/>
      <p:regular r:id="rId17"/>
    </p:embeddedFont>
    <p:embeddedFont>
      <p:font typeface="OGOBGF+BPJGBK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EF83E-3DA3-47C7-8B07-25DB676C2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94E45-FCAD-4C2B-986C-B4D8476CA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7824A-BEB7-42B6-A8B8-C742DA6C9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12754-5B2F-4550-9DBC-244A6CA93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378FBE-8936-4D36-8CDD-8D1AC27E7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17B302-7337-4741-A053-481A2CF6C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30ED6E-3EFB-47AA-8A11-C750B4D2C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9774F-CC2D-4C66-A484-03425B8E7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C0588-B202-4EEE-A9BF-0185A24AD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44D39-97BB-4205-9AF9-140675D7A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5D680-1BA6-465D-8617-6F3CABC17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0315305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275204" y="2567372"/>
            <a:ext cx="8281034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42656C"/>
                </a:solidFill>
                <a:latin typeface="UIOVNN+MS-UIGothic"/>
                <a:cs typeface="UIOVNN+MS-UIGothic"/>
              </a:rPr>
              <a:t>高端餐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饮</a:t>
            </a:r>
            <a:r>
              <a:rPr sz="4050">
                <a:solidFill>
                  <a:srgbClr val="42656C"/>
                </a:solidFill>
                <a:latin typeface="UIOVNN+MS-UIGothic"/>
                <a:cs typeface="UIOVNN+MS-UIGothic"/>
              </a:rPr>
              <a:t>客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诉问题处</a:t>
            </a:r>
            <a:r>
              <a:rPr sz="4050">
                <a:solidFill>
                  <a:srgbClr val="42656C"/>
                </a:solidFill>
                <a:latin typeface="UIOVNN+MS-UIGothic"/>
                <a:cs typeface="UIOVNN+MS-UIGothic"/>
              </a:rPr>
              <a:t>理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总汇课</a:t>
            </a:r>
            <a:r>
              <a:rPr sz="4050">
                <a:solidFill>
                  <a:srgbClr val="42656C"/>
                </a:solidFill>
                <a:latin typeface="UIOVNN+MS-UIGothic"/>
                <a:cs typeface="UIOVN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82795" y="269767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KENFEQ+THBBDM+ArialMT"/>
                <a:cs typeface="KENFEQ+THBBDM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UIOVNN+MS-UIGothic"/>
                <a:cs typeface="UIOVNN+MS-UIGothic"/>
              </a:rPr>
              <a:t>客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诉问题</a:t>
            </a:r>
            <a:r>
              <a:rPr sz="2400">
                <a:solidFill>
                  <a:srgbClr val="42656C"/>
                </a:solidFill>
                <a:latin typeface="UIOVNN+MS-UIGothic"/>
                <a:cs typeface="UIOVNN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82795" y="3246310"/>
            <a:ext cx="4089341" cy="18807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KENFEQ+THBBDM+ArialMT"/>
                <a:cs typeface="KENFEQ+THBBDM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UIOVNN+MS-UIGothic"/>
                <a:cs typeface="UIOVNN+MS-UIGothic"/>
              </a:rPr>
              <a:t>常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42656C"/>
                </a:solidFill>
                <a:latin typeface="UIOVNN+MS-UIGothic"/>
                <a:cs typeface="UIOVNN+MS-UIGothic"/>
              </a:rPr>
              <a:t>客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诉问题</a:t>
            </a:r>
            <a:r>
              <a:rPr sz="2400">
                <a:solidFill>
                  <a:srgbClr val="42656C"/>
                </a:solidFill>
                <a:latin typeface="UIOVNN+MS-UIGothic"/>
                <a:cs typeface="UIOVNN+MS-UIGothic"/>
              </a:rPr>
              <a:t>及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42656C"/>
                </a:solidFill>
                <a:latin typeface="UIOVNN+MS-UIGothic"/>
                <a:cs typeface="UIOVNN+MS-UIGothic"/>
              </a:rPr>
              <a:t>理方法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KENFEQ+THBBDM+ArialMT"/>
                <a:cs typeface="KENFEQ+THBBDM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UIOVNN+MS-UIGothic"/>
                <a:cs typeface="UIOVNN+MS-UIGothic"/>
              </a:rPr>
              <a:t>客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诉处</a:t>
            </a:r>
            <a:r>
              <a:rPr sz="2400">
                <a:solidFill>
                  <a:srgbClr val="42656C"/>
                </a:solidFill>
                <a:latin typeface="UIOVNN+MS-UIGothic"/>
                <a:cs typeface="UIOVNN+MS-UIGothic"/>
              </a:rPr>
              <a:t>理流程与技巧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KENFEQ+THBBDM+ArialMT"/>
                <a:cs typeface="KENFEQ+THBBDM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UIOVNN+MS-UIGothic"/>
                <a:cs typeface="UIOVNN+MS-UIGothic"/>
              </a:rPr>
              <a:t>提升客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诉处</a:t>
            </a:r>
            <a:r>
              <a:rPr sz="2400">
                <a:solidFill>
                  <a:srgbClr val="42656C"/>
                </a:solidFill>
                <a:latin typeface="UIOVNN+MS-UIGothic"/>
                <a:cs typeface="UIOVNN+MS-UIGothic"/>
              </a:rPr>
              <a:t>理能力的建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ETWWUI+UVSQBI+MicrosoftYaHei-Bold"/>
                <a:cs typeface="ETWWUI+UVSQB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02784" y="384680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UIOVNN+MS-UIGothic"/>
                <a:cs typeface="UIOVNN+MS-UIGothic"/>
              </a:rPr>
              <a:t>客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诉问题</a:t>
            </a:r>
            <a:r>
              <a:rPr sz="4500">
                <a:solidFill>
                  <a:srgbClr val="42656C"/>
                </a:solidFill>
                <a:latin typeface="UIOVNN+MS-UIGothic"/>
                <a:cs typeface="UIOVNN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UIOVNN+MS-UIGothic"/>
                <a:cs typeface="UIOVNN+MS-UIGothic"/>
              </a:rPr>
              <a:t>客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诉问题</a:t>
            </a:r>
            <a:r>
              <a:rPr sz="3000">
                <a:solidFill>
                  <a:srgbClr val="00A5B2"/>
                </a:solidFill>
                <a:latin typeface="UIOVNN+MS-UIGothic"/>
                <a:cs typeface="UIOVNN+MS-UIGothic"/>
              </a:rPr>
              <a:t>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UIOVNN+MS-UIGothic"/>
                <a:cs typeface="UIOVNN+MS-UIGothic"/>
              </a:rPr>
              <a:t>与分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UIOVNN+MS-UIGothic"/>
                <a:cs typeface="UIOVNN+MS-UIGothic"/>
              </a:rPr>
              <a:t>客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诉问题</a:t>
            </a:r>
            <a:r>
              <a:rPr sz="1550" spc="25">
                <a:solidFill>
                  <a:srgbClr val="00A5B2"/>
                </a:solidFill>
                <a:latin typeface="UIOVNN+MS-UIGothic"/>
                <a:cs typeface="UIOVNN+MS-UIGothic"/>
              </a:rPr>
              <a:t>定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诉问题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97569" y="286687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量等方面提出的投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诉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和不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UIOVNN+MS-UIGothic"/>
                <a:cs typeface="UIOVNN+MS-UIGothic"/>
              </a:rPr>
              <a:t>客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诉问题</a:t>
            </a:r>
            <a:r>
              <a:rPr sz="1550" spc="25">
                <a:solidFill>
                  <a:srgbClr val="00A5B2"/>
                </a:solidFill>
                <a:latin typeface="UIOVNN+MS-UIGothic"/>
                <a:cs typeface="UIOVNN+MS-UIGothic"/>
              </a:rPr>
              <a:t>分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按照投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诉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内容，客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诉问题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可以分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务质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量、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量、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施等方面的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UIOVNN+MS-UIGothic"/>
                <a:cs typeface="UIOVNN+MS-UIGothic"/>
              </a:rPr>
              <a:t>客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诉问题产</a:t>
            </a:r>
            <a:r>
              <a:rPr sz="3000">
                <a:solidFill>
                  <a:srgbClr val="00A5B2"/>
                </a:solidFill>
                <a:latin typeface="UIOVNN+MS-UIGothic"/>
                <a:cs typeface="UIOVNN+MS-UIGothic"/>
              </a:rPr>
              <a:t>生的原因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1986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UIOVNN+MS-UIGothic"/>
                <a:cs typeface="UIOVNN+MS-UIGothic"/>
              </a:rPr>
              <a:t>服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务质</a:t>
            </a:r>
            <a:r>
              <a:rPr sz="2300" spc="23">
                <a:solidFill>
                  <a:srgbClr val="00A5B2"/>
                </a:solidFill>
                <a:latin typeface="UIOVNN+MS-UIGothic"/>
                <a:cs typeface="UIOVNN+MS-UIGothic"/>
              </a:rPr>
              <a:t>量不高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144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00A5B2"/>
                </a:solidFill>
                <a:latin typeface="UIOVNN+MS-UIGothic"/>
                <a:cs typeface="UIOVNN+MS-UIGothic"/>
              </a:rPr>
              <a:t>品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质</a:t>
            </a:r>
            <a:r>
              <a:rPr sz="2300" spc="23">
                <a:solidFill>
                  <a:srgbClr val="00A5B2"/>
                </a:solidFill>
                <a:latin typeface="UIOVNN+MS-UIGothic"/>
                <a:cs typeface="UIOVNN+MS-UIGothic"/>
              </a:rPr>
              <a:t>量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务员态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度不好、服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不及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对顾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客需求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152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食材不新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、烹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饪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不佳、食品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生不达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246119" y="251433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不敏感等。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251585" y="44117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环</a:t>
            </a:r>
            <a:r>
              <a:rPr sz="2300" spc="25">
                <a:solidFill>
                  <a:srgbClr val="00A5B2"/>
                </a:solidFill>
                <a:latin typeface="UIOVNN+MS-UIGothic"/>
                <a:cs typeface="UIOVNN+MS-UIGothic"/>
              </a:rPr>
              <a:t>境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设</a:t>
            </a:r>
            <a:r>
              <a:rPr sz="2300" spc="25">
                <a:solidFill>
                  <a:srgbClr val="00A5B2"/>
                </a:solidFill>
                <a:latin typeface="UIOVNN+MS-UIGothic"/>
                <a:cs typeface="UIOVNN+MS-UIGothic"/>
              </a:rPr>
              <a:t>施不完善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095615" y="4411781"/>
            <a:ext cx="4071291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顾</a:t>
            </a:r>
            <a:r>
              <a:rPr sz="2300" spc="25">
                <a:solidFill>
                  <a:srgbClr val="00A5B2"/>
                </a:solidFill>
                <a:latin typeface="UIOVNN+MS-UIGothic"/>
                <a:cs typeface="UIOVNN+MS-UIGothic"/>
              </a:rPr>
              <a:t>客期望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值</a:t>
            </a:r>
            <a:r>
              <a:rPr sz="2300" spc="25">
                <a:solidFill>
                  <a:srgbClr val="00A5B2"/>
                </a:solidFill>
                <a:latin typeface="UIOVNN+MS-UIGothic"/>
                <a:cs typeface="UIOVNN+MS-UIGothic"/>
              </a:rPr>
              <a:t>与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实际</a:t>
            </a:r>
            <a:r>
              <a:rPr sz="2300" spc="25">
                <a:solidFill>
                  <a:srgbClr val="00A5B2"/>
                </a:solidFill>
                <a:latin typeface="UIOVNN+MS-UIGothic"/>
                <a:cs typeface="UIOVNN+MS-UIGothic"/>
              </a:rPr>
              <a:t>体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验</a:t>
            </a:r>
            <a:r>
              <a:rPr sz="2300" spc="25">
                <a:solidFill>
                  <a:srgbClr val="00A5B2"/>
                </a:solidFill>
                <a:latin typeface="UIOVNN+MS-UIGothic"/>
                <a:cs typeface="UIOVNN+MS-UIGothic"/>
              </a:rPr>
              <a:t>不符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58800" y="5011793"/>
            <a:ext cx="39416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厅环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境不整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施破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、噪音干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扰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41969" y="5011793"/>
            <a:ext cx="40888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的期望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值过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高，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未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UIOVNN+MS-UIGothic"/>
                <a:cs typeface="UIOVNN+MS-UIGothic"/>
              </a:rPr>
              <a:t>足其期望。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UIOVNN+MS-UIGothic"/>
                <a:cs typeface="UIOVNN+MS-UIGothic"/>
              </a:rPr>
              <a:t>客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诉问题处</a:t>
            </a:r>
            <a:r>
              <a:rPr sz="3000">
                <a:solidFill>
                  <a:srgbClr val="00A5B2"/>
                </a:solidFill>
                <a:latin typeface="UIOVNN+MS-UIGothic"/>
                <a:cs typeface="UIOVNN+MS-UIGothic"/>
              </a:rPr>
              <a:t>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GOBGF+BPJGBK+MicrosoftYaHei"/>
                <a:cs typeface="OGOBGF+BPJGBK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GOBGF+BPJGBK+MicrosoftYaHei"/>
                <a:cs typeface="OGOBGF+BPJGBK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GOBGF+BPJGBK+MicrosoftYaHei"/>
                <a:cs typeface="OGOBGF+BPJGBK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GOBGF+BPJGBK+MicrosoftYaHei"/>
                <a:cs typeface="OGOBGF+BPJGBK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7668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UIOVNN+MS-UIGothic"/>
                <a:cs typeface="UIOVNN+MS-UIGothic"/>
              </a:rPr>
              <a:t>提高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顾</a:t>
            </a:r>
            <a:r>
              <a:rPr sz="1550" spc="25">
                <a:solidFill>
                  <a:srgbClr val="00A5B2"/>
                </a:solidFill>
                <a:latin typeface="UIOVNN+MS-UIGothic"/>
                <a:cs typeface="UIOVNN+MS-UIGothic"/>
              </a:rPr>
              <a:t>客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满</a:t>
            </a:r>
            <a:r>
              <a:rPr sz="1550" spc="25">
                <a:solidFill>
                  <a:srgbClr val="00A5B2"/>
                </a:solidFill>
                <a:latin typeface="UIOVNN+MS-UIGothic"/>
                <a:cs typeface="UIOVNN+MS-UIGothic"/>
              </a:rPr>
              <a:t>意度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维护</a:t>
            </a:r>
            <a:r>
              <a:rPr sz="1550" spc="25">
                <a:solidFill>
                  <a:srgbClr val="00A5B2"/>
                </a:solidFill>
                <a:latin typeface="UIOVNN+MS-UIGothic"/>
                <a:cs typeface="UIOVNN+MS-UIGothic"/>
              </a:rPr>
              <a:t>企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00A5B2"/>
                </a:solidFill>
                <a:latin typeface="UIOVNN+MS-UIGothic"/>
                <a:cs typeface="UIOVNN+MS-UIGothic"/>
              </a:rPr>
              <a:t>形象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UIOVNN+MS-UIGothic"/>
                <a:cs typeface="UIOVNN+MS-UIGothic"/>
              </a:rPr>
              <a:t>改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00A5B2"/>
                </a:solidFill>
                <a:latin typeface="UIOVNN+MS-UIGothic"/>
                <a:cs typeface="UIOVNN+MS-UIGothic"/>
              </a:rPr>
              <a:t>服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务质</a:t>
            </a:r>
            <a:r>
              <a:rPr sz="1550">
                <a:solidFill>
                  <a:srgbClr val="00A5B2"/>
                </a:solidFill>
                <a:latin typeface="UIOVNN+MS-UIGothic"/>
                <a:cs typeface="UIOVNN+MS-UIGothic"/>
              </a:rPr>
              <a:t>量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UIOVNN+MS-UIGothic"/>
                <a:cs typeface="UIOVNN+MS-UIGothic"/>
              </a:rPr>
              <a:t>增加回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头</a:t>
            </a:r>
            <a:r>
              <a:rPr sz="1550">
                <a:solidFill>
                  <a:srgbClr val="00A5B2"/>
                </a:solidFill>
                <a:latin typeface="UIOVNN+MS-UIGothic"/>
                <a:cs typeface="UIOVNN+MS-UIGothic"/>
              </a:rPr>
              <a:t>客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时处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理客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诉问题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，有助于提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意度，增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强顾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客忠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诚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度。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有效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理客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诉问题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，有助于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形象，提升品牌声誉。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2787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分析客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诉问题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中的不足，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而改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务质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量。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理好客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诉问题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</a:p>
          <a:p>
            <a:pPr marL="1714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意度，增加回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000000"/>
                </a:solidFill>
                <a:latin typeface="UIOVNN+MS-UIGothic"/>
                <a:cs typeface="UIOVNN+MS-UIGothic"/>
              </a:rPr>
              <a:t>客数量。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ETWWUI+UVSQBI+MicrosoftYaHei-Bold"/>
                <a:cs typeface="ETWWUI+UVSQB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074035" y="384680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UIOVNN+MS-UIGothic"/>
                <a:cs typeface="UIOVNN+MS-UIGothic"/>
              </a:rPr>
              <a:t>常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见</a:t>
            </a:r>
            <a:r>
              <a:rPr sz="4500">
                <a:solidFill>
                  <a:srgbClr val="42656C"/>
                </a:solidFill>
                <a:latin typeface="UIOVNN+MS-UIGothic"/>
                <a:cs typeface="UIOVNN+MS-UIGothic"/>
              </a:rPr>
              <a:t>客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诉问题</a:t>
            </a:r>
            <a:r>
              <a:rPr sz="4500">
                <a:solidFill>
                  <a:srgbClr val="42656C"/>
                </a:solidFill>
                <a:latin typeface="UIOVNN+MS-UIGothic"/>
                <a:cs typeface="UIOVNN+MS-UIGothic"/>
              </a:rPr>
              <a:t>及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处</a:t>
            </a:r>
            <a:r>
              <a:rPr sz="4500">
                <a:solidFill>
                  <a:srgbClr val="42656C"/>
                </a:solidFill>
                <a:latin typeface="UIOVNN+MS-UIGothic"/>
                <a:cs typeface="UIOVNN+MS-UIGothic"/>
              </a:rPr>
              <a:t>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UIOVNN+MS-UIGothic"/>
                <a:cs typeface="UIOVNN+MS-UIGothic"/>
              </a:rPr>
              <a:t>菜品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A5B2"/>
                </a:solidFill>
                <a:latin typeface="UIOVNN+MS-UIGothic"/>
                <a:cs typeface="UIOVNN+MS-UIGothic"/>
              </a:rPr>
              <a:t>量客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IOVNN+MS-UIGothic"/>
                <a:cs typeface="UIOVNN+MS-UIGothic"/>
              </a:rPr>
              <a:t>菜品口味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IOVNN+MS-UIGothic"/>
                <a:cs typeface="UIOVNN+MS-UIGothic"/>
              </a:rPr>
              <a:t>菜品不新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1619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IOVNN+MS-UIGothic"/>
                <a:cs typeface="UIOVNN+MS-UIGothic"/>
              </a:rPr>
              <a:t>菜品与宣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UIOVNN+MS-UIGothic"/>
                <a:cs typeface="UIOVNN+MS-UIGothic"/>
              </a:rPr>
              <a:t>不符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UIOVNN+MS-UIGothic"/>
                <a:cs typeface="UIOVNN+MS-UIGothic"/>
              </a:rPr>
              <a:t>服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务质</a:t>
            </a:r>
            <a:r>
              <a:rPr sz="3000">
                <a:solidFill>
                  <a:srgbClr val="00A5B2"/>
                </a:solidFill>
                <a:latin typeface="UIOVNN+MS-UIGothic"/>
                <a:cs typeface="UIOVNN+MS-UIGothic"/>
              </a:rPr>
              <a:t>量客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IOVNN+MS-UIGothic"/>
                <a:cs typeface="UIOVNN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务态</a:t>
            </a:r>
            <a:r>
              <a:rPr sz="1500">
                <a:solidFill>
                  <a:srgbClr val="FFFFFF"/>
                </a:solidFill>
                <a:latin typeface="UIOVNN+MS-UIGothic"/>
                <a:cs typeface="UIOVNN+MS-UIGothic"/>
              </a:rPr>
              <a:t>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IOVNN+MS-UIGothic"/>
                <a:cs typeface="UIOVNN+MS-UIGothic"/>
              </a:rPr>
              <a:t>上菜速度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UIOVNN+MS-UIGothic"/>
                <a:cs typeface="UIOVNN+MS-UIGothic"/>
              </a:rPr>
              <a:t>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IOVNN+MS-UIGothic"/>
                <a:cs typeface="UIOVNN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务员</a:t>
            </a:r>
            <a:r>
              <a:rPr sz="1500">
                <a:solidFill>
                  <a:srgbClr val="FFFFFF"/>
                </a:solidFill>
                <a:latin typeface="UIOVNN+MS-UIGothic"/>
                <a:cs typeface="UIOVNN+MS-UIGothic"/>
              </a:rPr>
              <a:t>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A5B2"/>
                </a:solidFill>
                <a:latin typeface="UIOVNN+MS-UIGothic"/>
                <a:cs typeface="UIOVNN+MS-UIGothic"/>
              </a:rPr>
              <a:t>境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00A5B2"/>
                </a:solidFill>
                <a:latin typeface="UIOVNN+MS-UIGothic"/>
                <a:cs typeface="UIOVNN+MS-UIGothic"/>
              </a:rPr>
              <a:t>客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UIOVNN+MS-UIGothic"/>
                <a:cs typeface="UIOVNN+MS-UIGothic"/>
              </a:rPr>
              <a:t>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FFF"/>
                </a:solidFill>
                <a:latin typeface="UIOVNN+MS-UIGothic"/>
                <a:cs typeface="UIOVNN+MS-UIGothic"/>
              </a:rPr>
              <a:t>生差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02880" y="3358252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UIOVNN+MS-UIGothic"/>
                <a:cs typeface="UIOVNN+MS-UIGothic"/>
              </a:rPr>
              <a:t>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UIOVNN+MS-UIGothic"/>
                <a:cs typeface="UIOVNN+MS-UIGothic"/>
              </a:rPr>
              <a:t>故障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5140063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IOVNN+MS-UIGothic"/>
                <a:cs typeface="UIOVNN+MS-UIGothic"/>
              </a:rPr>
              <a:t>背景音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乐过</a:t>
            </a:r>
            <a:r>
              <a:rPr sz="1500">
                <a:solidFill>
                  <a:srgbClr val="FFFFFF"/>
                </a:solidFill>
                <a:latin typeface="UIOVNN+MS-UIGothic"/>
                <a:cs typeface="UIOVNN+MS-UIGothic"/>
              </a:rPr>
              <a:t>响或不适宜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https://d.book118.com/257003153055006041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UIOVNN+MS-UIGothic</vt:lpstr>
      <vt:lpstr>SimSun</vt:lpstr>
      <vt:lpstr>KENFEQ+THBBDM+ArialMT</vt:lpstr>
      <vt:lpstr>Times New Roman</vt:lpstr>
      <vt:lpstr>ETWWUI+UVSQBI+MicrosoftYaHei-Bold</vt:lpstr>
      <vt:lpstr>OGOBGF+BPJGBK+MicrosoftYaHei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2024-09-14T03:00:47.030</cp:lastPrinted>
  <dcterms:created xsi:type="dcterms:W3CDTF">2024-09-13T19:00:47Z</dcterms:created>
  <dcterms:modified xsi:type="dcterms:W3CDTF">2024-09-13T19:00:48Z</dcterms:modified>
</cp:coreProperties>
</file>