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85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8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917C8-A874-4103-96DF-68E953A1D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310E4-ECBF-4F66-839C-5A6E9568D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DA6E1-2CE0-4FF9-B884-91CE70C9E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07551-A35B-4B14-8BF9-499E6DE22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CFE229-1E36-4D30-8B1C-A79995972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CEE4E1-2ECB-4CBC-84CF-257CB3F54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CD30C5-3107-4D4C-A96B-A933389BA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E6DC7-F81B-4A93-BA66-B81FD41AA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BDFC5-32B5-466E-8E09-92B141C54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37492-AAC3-434C-AAD6-BE4270012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5AD0F-5CC3-4039-BBD0-A8E84BDBE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849" r:id="rId2"/>
    <p:sldLayoutId id="2147493850" r:id="rId3"/>
    <p:sldLayoutId id="2147493851" r:id="rId4"/>
    <p:sldLayoutId id="2147493852" r:id="rId5"/>
    <p:sldLayoutId id="2147493853" r:id="rId6"/>
    <p:sldLayoutId id="2147493854" r:id="rId7"/>
    <p:sldLayoutId id="2147493855" r:id="rId8"/>
    <p:sldLayoutId id="2147493856" r:id="rId9"/>
    <p:sldLayoutId id="2147493857" r:id="rId10"/>
    <p:sldLayoutId id="214749385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29" Type="http://schemas.openxmlformats.org/officeDocument/2006/relationships/tags" Target="../tags/tag182.xml" /><Relationship Id="rId3" Type="http://schemas.openxmlformats.org/officeDocument/2006/relationships/tags" Target="../tags/tag156.xml" /><Relationship Id="rId30" Type="http://schemas.openxmlformats.org/officeDocument/2006/relationships/tags" Target="../tags/tag183.xml" /><Relationship Id="rId31" Type="http://schemas.openxmlformats.org/officeDocument/2006/relationships/tags" Target="../tags/tag184.xml" /><Relationship Id="rId32" Type="http://schemas.openxmlformats.org/officeDocument/2006/relationships/tags" Target="../tags/tag185.xml" /><Relationship Id="rId33" Type="http://schemas.openxmlformats.org/officeDocument/2006/relationships/tags" Target="../tags/tag186.xml" /><Relationship Id="rId34" Type="http://schemas.openxmlformats.org/officeDocument/2006/relationships/tags" Target="../tags/tag187.xml" /><Relationship Id="rId35" Type="http://schemas.openxmlformats.org/officeDocument/2006/relationships/tags" Target="../tags/tag188.xml" /><Relationship Id="rId36" Type="http://schemas.openxmlformats.org/officeDocument/2006/relationships/tags" Target="../tags/tag189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22" Type="http://schemas.openxmlformats.org/officeDocument/2006/relationships/tags" Target="../tags/tag241.xml" /><Relationship Id="rId23" Type="http://schemas.openxmlformats.org/officeDocument/2006/relationships/tags" Target="../tags/tag242.xml" /><Relationship Id="rId24" Type="http://schemas.openxmlformats.org/officeDocument/2006/relationships/tags" Target="../tags/tag243.xml" /><Relationship Id="rId25" Type="http://schemas.openxmlformats.org/officeDocument/2006/relationships/tags" Target="../tags/tag244.xml" /><Relationship Id="rId26" Type="http://schemas.openxmlformats.org/officeDocument/2006/relationships/tags" Target="../tags/tag245.xml" /><Relationship Id="rId27" Type="http://schemas.openxmlformats.org/officeDocument/2006/relationships/tags" Target="../tags/tag246.xml" /><Relationship Id="rId28" Type="http://schemas.openxmlformats.org/officeDocument/2006/relationships/tags" Target="../tags/tag247.xml" /><Relationship Id="rId29" Type="http://schemas.openxmlformats.org/officeDocument/2006/relationships/tags" Target="../tags/tag248.xml" /><Relationship Id="rId3" Type="http://schemas.openxmlformats.org/officeDocument/2006/relationships/tags" Target="../tags/tag222.xml" /><Relationship Id="rId30" Type="http://schemas.openxmlformats.org/officeDocument/2006/relationships/tags" Target="../tags/tag249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23010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湘版小学美术四年级美术上册《花手帕》课件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课程背景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教学评价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教学资源与工具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课程背景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课程目标</a:t>
            </a:r>
            <a:endParaRPr lang="zh-CN" altLang="en-US"/>
          </a:p>
        </p:txBody>
      </p:sp>
      <p:sp>
        <p:nvSpPr>
          <p:cNvPr id="104910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知识与技能：了解花手帕的制作方法，掌握基本的美术技巧和色彩搭配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过程与方法：通过观察、模仿和实践，培养学生的动手能力和创造力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情感态度与价值观：感受传统文化的魅力，培养对美术的兴趣和热爱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行为与习惯：养成良好的学习习惯和行为习惯，注重细节和卫生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教材内容</a:t>
            </a:r>
            <a:endParaRPr lang="zh-CN" altLang="en-US"/>
          </a:p>
        </p:txBody>
      </p:sp>
      <p:sp>
        <p:nvSpPr>
          <p:cNvPr id="104917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湘版小学美术四年级美术上册《花手帕》课件的教材内容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教材中的知识点和技能点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教材中的重点和难点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教材中的图片和文字说明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9246" name="任意多边形: 形状 16"/>
          <p:cNvSpPr/>
          <p:nvPr>
            <p:custDataLst>
              <p:tags r:id="rId2"/>
            </p:custDataLst>
          </p:nvPr>
        </p:nvSpPr>
        <p:spPr>
          <a:xfrm>
            <a:off x="608400" y="1773299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8" name="Freeform 488"/>
          <p:cNvSpPr/>
          <p:nvPr>
            <p:custDataLst>
              <p:tags r:id="rId3"/>
            </p:custDataLst>
          </p:nvPr>
        </p:nvSpPr>
        <p:spPr>
          <a:xfrm rot="5400000">
            <a:off x="5213182" y="1759211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0" name="序号"/>
          <p:cNvSpPr txBox="1"/>
          <p:nvPr>
            <p:custDataLst>
              <p:tags r:id="rId4"/>
            </p:custDataLst>
          </p:nvPr>
        </p:nvSpPr>
        <p:spPr>
          <a:xfrm>
            <a:off x="5339977" y="1988851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252" name="标题"/>
          <p:cNvSpPr txBox="1"/>
          <p:nvPr>
            <p:custDataLst>
              <p:tags r:id="rId5"/>
            </p:custDataLst>
          </p:nvPr>
        </p:nvSpPr>
        <p:spPr>
          <a:xfrm>
            <a:off x="996534" y="1826835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知识与技能：了解花手帕的制作方法，掌握基本的色彩搭配和手工制作技巧。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254" name="正文"/>
          <p:cNvSpPr txBox="1"/>
          <p:nvPr>
            <p:custDataLst>
              <p:tags r:id="rId6"/>
            </p:custDataLst>
          </p:nvPr>
        </p:nvSpPr>
        <p:spPr>
          <a:xfrm>
            <a:off x="996534" y="2286116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256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2420" y="2319928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8" name="Freeform 488"/>
          <p:cNvSpPr/>
          <p:nvPr>
            <p:custDataLst>
              <p:tags r:id="rId8"/>
            </p:custDataLst>
          </p:nvPr>
        </p:nvSpPr>
        <p:spPr>
          <a:xfrm rot="5400000">
            <a:off x="6147240" y="2305839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0" name="序号"/>
          <p:cNvSpPr txBox="1"/>
          <p:nvPr>
            <p:custDataLst>
              <p:tags r:id="rId9"/>
            </p:custDataLst>
          </p:nvPr>
        </p:nvSpPr>
        <p:spPr>
          <a:xfrm>
            <a:off x="6255721" y="2529844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1049262" name="任意多边形: 形状 2"/>
          <p:cNvSpPr/>
          <p:nvPr>
            <p:custDataLst>
              <p:tags r:id="rId10"/>
            </p:custDataLst>
          </p:nvPr>
        </p:nvSpPr>
        <p:spPr>
          <a:xfrm>
            <a:off x="608400" y="2866556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049264" name="Freeform 488"/>
          <p:cNvSpPr/>
          <p:nvPr>
            <p:custDataLst>
              <p:tags r:id="rId11"/>
            </p:custDataLst>
          </p:nvPr>
        </p:nvSpPr>
        <p:spPr>
          <a:xfrm rot="5400000">
            <a:off x="5213182" y="2851763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6" name="序号"/>
          <p:cNvSpPr txBox="1"/>
          <p:nvPr>
            <p:custDataLst>
              <p:tags r:id="rId12"/>
            </p:custDataLst>
          </p:nvPr>
        </p:nvSpPr>
        <p:spPr>
          <a:xfrm>
            <a:off x="5339977" y="3082108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9268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2420" y="3408958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049270" name="Freeform 488"/>
          <p:cNvSpPr/>
          <p:nvPr>
            <p:custDataLst>
              <p:tags r:id="rId14"/>
            </p:custDataLst>
          </p:nvPr>
        </p:nvSpPr>
        <p:spPr>
          <a:xfrm rot="5400000">
            <a:off x="6147240" y="3394165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2" name="序号"/>
          <p:cNvSpPr txBox="1"/>
          <p:nvPr>
            <p:custDataLst>
              <p:tags r:id="rId15"/>
            </p:custDataLst>
          </p:nvPr>
        </p:nvSpPr>
        <p:spPr>
          <a:xfrm>
            <a:off x="6255721" y="3615353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/>
                <a:ea typeface="微软雅黑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/>
              <a:ea typeface="微软雅黑"/>
              <a:cs typeface="+mn-cs"/>
            </a:endParaRPr>
          </a:p>
        </p:txBody>
      </p:sp>
      <p:sp>
        <p:nvSpPr>
          <p:cNvPr id="1049274" name="任意多边形: 形状 12"/>
          <p:cNvSpPr/>
          <p:nvPr>
            <p:custDataLst>
              <p:tags r:id="rId16"/>
            </p:custDataLst>
          </p:nvPr>
        </p:nvSpPr>
        <p:spPr>
          <a:xfrm>
            <a:off x="608400" y="3959813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049276" name="Freeform 488"/>
          <p:cNvSpPr/>
          <p:nvPr>
            <p:custDataLst>
              <p:tags r:id="rId17"/>
            </p:custDataLst>
          </p:nvPr>
        </p:nvSpPr>
        <p:spPr>
          <a:xfrm rot="5400000">
            <a:off x="5213182" y="3945020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8" name="序号"/>
          <p:cNvSpPr txBox="1"/>
          <p:nvPr>
            <p:custDataLst>
              <p:tags r:id="rId18"/>
            </p:custDataLst>
          </p:nvPr>
        </p:nvSpPr>
        <p:spPr>
          <a:xfrm>
            <a:off x="5339977" y="4174661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9280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2420" y="4497284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049282" name="Freeform 488"/>
          <p:cNvSpPr/>
          <p:nvPr>
            <p:custDataLst>
              <p:tags r:id="rId20"/>
            </p:custDataLst>
          </p:nvPr>
        </p:nvSpPr>
        <p:spPr>
          <a:xfrm rot="5400000">
            <a:off x="6147240" y="4483196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4" name="序号"/>
          <p:cNvSpPr txBox="1"/>
          <p:nvPr>
            <p:custDataLst>
              <p:tags r:id="rId21"/>
            </p:custDataLst>
          </p:nvPr>
        </p:nvSpPr>
        <p:spPr>
          <a:xfrm>
            <a:off x="6255721" y="4704383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/>
                <a:ea typeface="微软雅黑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/>
              <a:ea typeface="微软雅黑"/>
              <a:cs typeface="+mn-cs"/>
            </a:endParaRPr>
          </a:p>
        </p:txBody>
      </p:sp>
      <p:sp>
        <p:nvSpPr>
          <p:cNvPr id="1049286" name="任意多边形: 形状 27"/>
          <p:cNvSpPr/>
          <p:nvPr>
            <p:custDataLst>
              <p:tags r:id="rId22"/>
            </p:custDataLst>
          </p:nvPr>
        </p:nvSpPr>
        <p:spPr>
          <a:xfrm>
            <a:off x="608400" y="5052366"/>
            <a:ext cx="5544899" cy="914525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049288" name="Freeform 488"/>
          <p:cNvSpPr/>
          <p:nvPr>
            <p:custDataLst>
              <p:tags r:id="rId23"/>
            </p:custDataLst>
          </p:nvPr>
        </p:nvSpPr>
        <p:spPr>
          <a:xfrm rot="5400000">
            <a:off x="5213182" y="5038278"/>
            <a:ext cx="826198" cy="943509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0" name="序号"/>
          <p:cNvSpPr txBox="1"/>
          <p:nvPr>
            <p:custDataLst>
              <p:tags r:id="rId24"/>
            </p:custDataLst>
          </p:nvPr>
        </p:nvSpPr>
        <p:spPr>
          <a:xfrm>
            <a:off x="5339977" y="5267918"/>
            <a:ext cx="572202" cy="5252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9292" name="标题"/>
          <p:cNvSpPr txBox="1"/>
          <p:nvPr>
            <p:custDataLst>
              <p:tags r:id="rId25"/>
            </p:custDataLst>
          </p:nvPr>
        </p:nvSpPr>
        <p:spPr>
          <a:xfrm>
            <a:off x="7445483" y="2361488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过程与方法：通过观察、实践和创作，培养学生的动手能力和创新思维。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294" name="正文"/>
          <p:cNvSpPr txBox="1"/>
          <p:nvPr>
            <p:custDataLst>
              <p:tags r:id="rId26"/>
            </p:custDataLst>
          </p:nvPr>
        </p:nvSpPr>
        <p:spPr>
          <a:xfrm>
            <a:off x="7445483" y="2820769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296" name="标题"/>
          <p:cNvSpPr txBox="1"/>
          <p:nvPr>
            <p:custDataLst>
              <p:tags r:id="rId27"/>
            </p:custDataLst>
          </p:nvPr>
        </p:nvSpPr>
        <p:spPr>
          <a:xfrm>
            <a:off x="996534" y="2920796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情感态度与价值观：感受传统文化的魅力，培养对美术的兴趣和热爱。  课程背景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298" name="正文"/>
          <p:cNvSpPr txBox="1"/>
          <p:nvPr>
            <p:custDataLst>
              <p:tags r:id="rId28"/>
            </p:custDataLst>
          </p:nvPr>
        </p:nvSpPr>
        <p:spPr>
          <a:xfrm>
            <a:off x="996534" y="3380077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课程背景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00" name="标题"/>
          <p:cNvSpPr txBox="1"/>
          <p:nvPr>
            <p:custDataLst>
              <p:tags r:id="rId29"/>
            </p:custDataLst>
          </p:nvPr>
        </p:nvSpPr>
        <p:spPr>
          <a:xfrm>
            <a:off x="7445483" y="3456154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传统文化：花手帕是中国传统文化中的一部分，具有悠久的历史和丰富的文化内涵。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02" name="正文"/>
          <p:cNvSpPr txBox="1"/>
          <p:nvPr>
            <p:custDataLst>
              <p:tags r:id="rId30"/>
            </p:custDataLst>
          </p:nvPr>
        </p:nvSpPr>
        <p:spPr>
          <a:xfrm>
            <a:off x="7445483" y="3915435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04" name="标题"/>
          <p:cNvSpPr txBox="1"/>
          <p:nvPr>
            <p:custDataLst>
              <p:tags r:id="rId31"/>
            </p:custDataLst>
          </p:nvPr>
        </p:nvSpPr>
        <p:spPr>
          <a:xfrm>
            <a:off x="996534" y="4008418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美术教育：小学美术教育是培养学生审美能力和创造力的重要途径，花手帕的制作可以作为美术教育的一部分。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06" name="正文"/>
          <p:cNvSpPr txBox="1"/>
          <p:nvPr>
            <p:custDataLst>
              <p:tags r:id="rId32"/>
            </p:custDataLst>
          </p:nvPr>
        </p:nvSpPr>
        <p:spPr>
          <a:xfrm>
            <a:off x="996534" y="4467699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08" name="标题"/>
          <p:cNvSpPr txBox="1"/>
          <p:nvPr>
            <p:custDataLst>
              <p:tags r:id="rId33"/>
            </p:custDataLst>
          </p:nvPr>
        </p:nvSpPr>
        <p:spPr>
          <a:xfrm>
            <a:off x="7445483" y="4552933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地域特色：湘版小学美术教材注重地域文化的传承和发展，花手帕的制作可以作为湖南地区特色文化的一部分。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10" name="正文"/>
          <p:cNvSpPr txBox="1"/>
          <p:nvPr>
            <p:custDataLst>
              <p:tags r:id="rId34"/>
            </p:custDataLst>
          </p:nvPr>
        </p:nvSpPr>
        <p:spPr>
          <a:xfrm>
            <a:off x="7445483" y="5012214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12" name="标题"/>
          <p:cNvSpPr txBox="1"/>
          <p:nvPr>
            <p:custDataLst>
              <p:tags r:id="rId35"/>
            </p:custDataLst>
          </p:nvPr>
        </p:nvSpPr>
        <p:spPr>
          <a:xfrm>
            <a:off x="996534" y="5087587"/>
            <a:ext cx="3743942" cy="39136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课程整合：花手帕的制作可以与语文、历史等学科进行整合，让学生在学习美术的同时，了解相关的文化背景和知识。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14" name="正文"/>
          <p:cNvSpPr txBox="1"/>
          <p:nvPr>
            <p:custDataLst>
              <p:tags r:id="rId36"/>
            </p:custDataLst>
          </p:nvPr>
        </p:nvSpPr>
        <p:spPr>
          <a:xfrm>
            <a:off x="996534" y="5546867"/>
            <a:ext cx="3743942" cy="3814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6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色彩搭配</a:t>
            </a:r>
            <a:endParaRPr lang="zh-CN" altLang="en-US"/>
          </a:p>
        </p:txBody>
      </p:sp>
      <p:sp>
        <p:nvSpPr>
          <p:cNvPr id="104945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色彩基础知识：介绍色彩的基本原理和搭配技巧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色彩的情感表达：分析不同色彩所表达的情感和氛围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色彩的运用：展示《花手帕》中不同色彩的运用和搭配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色彩的对比与调和：强调色彩对比与调和的重要性，以及在《花手帕》中的具体应用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手帕设计</a:t>
            </a:r>
            <a:endParaRPr lang="zh-CN" altLang="en-US"/>
          </a:p>
        </p:txBody>
      </p:sp>
      <p:sp>
        <p:nvSpPr>
          <p:cNvPr id="104951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手帕的形状和尺寸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1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手帕的颜色和图案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2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手帕的材质和质感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3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手帕的装饰和细节处理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手工制作</a:t>
            </a:r>
            <a:endParaRPr lang="zh-CN" altLang="en-US"/>
          </a:p>
        </p:txBody>
      </p:sp>
      <p:sp>
        <p:nvSpPr>
          <p:cNvPr id="104958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手工制作的基本技巧和方法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花手帕的制作步骤和注意事项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色彩搭配和图案设计的基本原则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手工制作的意义和价值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拓展延伸</a:t>
            </a:r>
            <a:endParaRPr lang="zh-CN" altLang="en-US"/>
          </a:p>
        </p:txBody>
      </p:sp>
      <p:sp>
        <p:nvSpPr>
          <p:cNvPr id="104965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5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5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5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6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6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6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7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7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欣赏其他民族的花手帕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拓展延伸，培养学生的创新思维和实践能力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尝试用不同材料制作花手帕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了解不同材质的手帕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4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74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示范教学</a:t>
            </a:r>
            <a:endParaRPr lang="zh-CN" altLang="en-US"/>
          </a:p>
        </p:txBody>
      </p:sp>
      <p:sp>
        <p:nvSpPr>
          <p:cNvPr id="104983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准备工具和材料：教师向学生展示所需的画笔、颜料、调色板等工具，并介绍它们的特点和使用方法。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示范步骤：教师现场示范如何画出一块花手帕，包括构图、色彩搭配、细节处理等方面，让学生直观地了解绘画过程。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互动环节：教师邀请学生上台尝试模仿画花手帕，并及时给予指导和鼓励，增强学生的参与感和自信心。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总结与反思：教师对本节课的示范教学进行总结，指出学生在绘画过程中需要注意的问题，并鼓励学生继续努力提高自己的绘画水平。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互动教学</a:t>
            </a:r>
            <a:endParaRPr lang="zh-CN" altLang="en-US"/>
          </a:p>
        </p:txBody>
      </p:sp>
      <p:sp>
        <p:nvSpPr>
          <p:cNvPr id="104989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9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9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引导学生主动参与：通过游戏、竞赛等方式激发学生的学习兴趣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89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0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0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合作学习：组织小组讨论，培养学生的合作精神和沟通能力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90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0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0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探究学习：引导学生发现问题、解决问题，培养学生的创新能力和解决问题的能力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91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1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1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个性化教学：关注学生的个性差异，因材施教，让每个学生都能得到发展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9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小组合作</a:t>
            </a:r>
            <a:endParaRPr lang="zh-CN" altLang="en-US"/>
          </a:p>
        </p:txBody>
      </p:sp>
      <p:sp>
        <p:nvSpPr>
          <p:cNvPr id="104996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6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7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7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7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互动教学：师生互动，鼓励学生发挥创意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8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多媒体教学：利用多媒体手段，丰富教学内容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8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小组合作：学生分组合作，共同完成手帕设计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8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示范教学：教师现场示范，引导学生掌握基本技巧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https://d.book118.com/257023010023006025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2"/>
  <p:tag name="KSO_WM_UNIT_INDEX" val="1_5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5_3"/>
  <p:tag name="KSO_WM_UNIT_INDEX" val="1_5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2"/>
  <p:tag name="KSO_WM_UNIT_INDEX" val="1_6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6_3"/>
  <p:tag name="KSO_WM_UNIT_INDEX" val="1_6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2"/>
  <p:tag name="KSO_WM_UNIT_INDEX" val="1_7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7_3"/>
  <p:tag name="KSO_WM_UNIT_INDEX" val="1_7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5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Calibri Light</vt:lpstr>
      <vt:lpstr>Office Theme</vt:lpstr>
      <vt:lpstr>湘版小学美术四年级美术上册《花手帕》课件</vt:lpstr>
      <vt:lpstr>目录</vt:lpstr>
      <vt:lpstr>单击添加章节标题</vt:lpstr>
      <vt:lpstr>课程背景</vt:lpstr>
      <vt:lpstr>PowerPoint Presentation</vt:lpstr>
      <vt:lpstr>课程目标</vt:lpstr>
      <vt:lpstr>教材内容</vt:lpstr>
      <vt:lpstr>教学目标</vt:lpstr>
      <vt:lpstr>教学内容</vt:lpstr>
      <vt:lpstr>PowerPoint Presentation</vt:lpstr>
      <vt:lpstr>色彩搭配</vt:lpstr>
      <vt:lpstr>手帕设计</vt:lpstr>
      <vt:lpstr>手工制作</vt:lpstr>
      <vt:lpstr>拓展延伸</vt:lpstr>
      <vt:lpstr>教学方法</vt:lpstr>
      <vt:lpstr>PowerPoint Presentation</vt:lpstr>
      <vt:lpstr>示范教学</vt:lpstr>
      <vt:lpstr>互动教学</vt:lpstr>
      <vt:lpstr>小组合作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2024-08-29T13:28:10.122</cp:lastPrinted>
  <dcterms:created xsi:type="dcterms:W3CDTF">2024-08-29T05:28:10Z</dcterms:created>
  <dcterms:modified xsi:type="dcterms:W3CDTF">2024-08-29T05:28:12Z</dcterms:modified>
</cp:coreProperties>
</file>