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FBQCI+MS-UIGothic"/>
      <p:regular r:id="rId18"/>
    </p:embeddedFont>
    <p:embeddedFont>
      <p:font typeface="RLPPOJ+MHGHBS+ArialMT"/>
      <p:regular r:id="rId19"/>
    </p:embeddedFont>
    <p:embeddedFont>
      <p:font typeface="JJROWS+QGPAQD+MicrosoftYaHei-Bold"/>
      <p:regular r:id="rId20"/>
    </p:embeddedFont>
    <p:embeddedFont>
      <p:font typeface="OJSQUO+LVPQHK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50DF2-3854-45AA-B04F-3AD103559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05590-9A7C-4BF5-AFCD-44125B2CF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3A5EA-ABE1-46EE-8F2B-2D3ED8EEC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ABD3C-53E3-4A31-860E-603B7BD4A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65685B-0A0A-4D48-86A0-117B4C310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30ACC-91A1-4CF9-B5D7-00A783CEE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DDFF0-8706-4D77-9CC7-9C627B6D4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A8CB9-6BB6-468B-B3AA-FA870CE99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E3ED5-8AA3-404E-A12D-FD4CD1A67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B4A7B-43A5-413B-A26B-A1C634588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BEDDC-21EF-4877-897A-35452B5DE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251361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89554" y="2567372"/>
            <a:ext cx="7098030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顺</a:t>
            </a:r>
            <a:r>
              <a:rPr sz="4050">
                <a:solidFill>
                  <a:srgbClr val="42656C"/>
                </a:solidFill>
                <a:latin typeface="WFBQCI+MS-UIGothic"/>
                <a:cs typeface="WFBQCI+MS-UIGothic"/>
              </a:rPr>
              <a:t>德新城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发</a:t>
            </a:r>
            <a:r>
              <a:rPr sz="4050">
                <a:solidFill>
                  <a:srgbClr val="42656C"/>
                </a:solidFill>
                <a:latin typeface="WFBQCI+MS-UIGothic"/>
                <a:cs typeface="WFBQCI+MS-UIGothic"/>
              </a:rPr>
              <a:t>展定位策略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42656C"/>
                </a:solidFill>
                <a:latin typeface="WFBQCI+MS-UIGothic"/>
                <a:cs typeface="WFBQC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82795" y="2149030"/>
            <a:ext cx="3100059" cy="3527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RLPPOJ+MHGHBS+ArialMT"/>
                <a:cs typeface="RLPPOJ+MHGHBS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顺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德新城概述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RLPPOJ+MHGHBS+ArialMT"/>
                <a:cs typeface="RLPPOJ+MHGHBS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展定位策略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RLPPOJ+MHGHBS+ArialMT"/>
                <a:cs typeface="RLPPOJ+MHGHBS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空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间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布局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RLPPOJ+MHGHBS+ArialMT"/>
                <a:cs typeface="RLPPOJ+MHGHBS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交通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展策略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RLPPOJ+MHGHBS+ArialMT"/>
                <a:cs typeface="RLPPOJ+MHGHBS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保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RLPPOJ+MHGHBS+ArialMT"/>
                <a:cs typeface="RLPPOJ+MHGHBS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公共服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务设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施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42656C"/>
                </a:solidFill>
                <a:latin typeface="WFBQCI+MS-UIGothic"/>
                <a:cs typeface="WFBQCI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JJROWS+QGPAQD+MicrosoftYaHei-Bold"/>
                <a:cs typeface="JJROWS+QGPAQ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02784" y="384680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顺</a:t>
            </a:r>
            <a:r>
              <a:rPr sz="4500">
                <a:solidFill>
                  <a:srgbClr val="42656C"/>
                </a:solidFill>
                <a:latin typeface="WFBQCI+MS-UIGothic"/>
                <a:cs typeface="WFBQCI+MS-UIGothic"/>
              </a:rPr>
              <a:t>德新城概述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FBQCI+MS-UIGothic"/>
                <a:cs typeface="WFBQCI+MS-UIGothic"/>
              </a:rPr>
              <a:t>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JROWS+QGPAQD+MicrosoftYaHei-Bold"/>
                <a:cs typeface="JJROWS+QGPAQ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位于广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省佛山市，地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珠江三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角洲平原，距离广州、佛山等城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市中心地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带较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JROWS+QGPAQD+MicrosoftYaHei-Bold"/>
                <a:cs typeface="JJROWS+QGPAQD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交通网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络发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达，包括高速公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路、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路和航空等多种交通方式。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WFBQCI+MS-UIGothic"/>
                <a:cs typeface="WFBQCI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德地区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史悠久，自古以来就是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济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、文化和政治中心。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新城建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是在原有城市基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行拓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展和升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，保留了部分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史文化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遗产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A5B2"/>
                </a:solidFill>
                <a:latin typeface="WFBQCI+MS-UIGothic"/>
                <a:cs typeface="WFBQCI+MS-UIGothic"/>
              </a:rPr>
              <a:t>状分析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50498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德新城目前正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于快速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段，城市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模不断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大，人口数量持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47304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城市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划、基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础设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施建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境保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等多方面挑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JJROWS+QGPAQD+MicrosoftYaHei-Bold"/>
                <a:cs typeface="JJROWS+QGPAQ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02784" y="384680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发</a:t>
            </a:r>
            <a:r>
              <a:rPr sz="4500">
                <a:solidFill>
                  <a:srgbClr val="42656C"/>
                </a:solidFill>
                <a:latin typeface="WFBQCI+MS-UIGothic"/>
                <a:cs typeface="WFBQCI+MS-UIGothic"/>
              </a:rPr>
              <a:t>展定位策略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总</a:t>
            </a:r>
            <a:r>
              <a:rPr sz="3000">
                <a:solidFill>
                  <a:srgbClr val="00A5B2"/>
                </a:solidFill>
                <a:latin typeface="WFBQCI+MS-UIGothic"/>
                <a:cs typeface="WFBQCI+MS-UIGothic"/>
              </a:rPr>
              <a:t>体定位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总</a:t>
            </a:r>
            <a:r>
              <a:rPr sz="1550" spc="25">
                <a:solidFill>
                  <a:srgbClr val="00A5B2"/>
                </a:solidFill>
                <a:latin typeface="WFBQCI+MS-UIGothic"/>
                <a:cs typeface="WFBQCI+MS-UIGothic"/>
              </a:rPr>
              <a:t>体定位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德新城作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区域性中心城市，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完善的基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础设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施、良好的生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态环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的城市服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支撑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德区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乃至佛山市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展的核心引擎。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50" spc="25">
                <a:solidFill>
                  <a:srgbClr val="FFFFFF"/>
                </a:solidFill>
                <a:latin typeface="WFBQCI+MS-UIGothic"/>
                <a:cs typeface="WFBQCI+MS-UIGothic"/>
              </a:rPr>
              <a:t>略意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提升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德新城的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力和影响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力，推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区域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社会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展，增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争力和可持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FFF"/>
                </a:solidFill>
                <a:latin typeface="WFBQCI+MS-UIGothic"/>
                <a:cs typeface="WFBQCI+MS-UIGothic"/>
              </a:rPr>
              <a:t>展能力。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FBQCI+MS-UIGothic"/>
                <a:cs typeface="WFBQCI+MS-UIGothic"/>
              </a:rPr>
              <a:t>功能定位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FBQCI+MS-UIGothic"/>
                <a:cs typeface="WFBQCI+MS-UIGothic"/>
              </a:rPr>
              <a:t>功能定位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德新城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区域性交通枢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纽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高端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集聚区、科技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新中心、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文化旅游目的地和宜居宜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城市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等功能。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FBQCI+MS-UIGothic"/>
                <a:cs typeface="WFBQCI+MS-UIGothic"/>
              </a:rPr>
              <a:t>功能分区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根据不同功能需求，将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德新城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划分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交通枢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纽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区、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集聚区、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科技研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区、文化旅游区和生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居住区等。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A5B2"/>
                </a:solidFill>
                <a:latin typeface="WFBQCI+MS-UIGothic"/>
                <a:cs typeface="WFBQCI+MS-UIGothic"/>
              </a:rPr>
              <a:t>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产业</a:t>
            </a:r>
            <a:r>
              <a:rPr sz="2300" spc="25">
                <a:solidFill>
                  <a:srgbClr val="00A5B2"/>
                </a:solidFill>
                <a:latin typeface="WFBQCI+MS-UIGothic"/>
                <a:cs typeface="WFBQCI+MS-UIGothic"/>
              </a:rPr>
              <a:t>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德新城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以高端制造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代服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务业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略性新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兴产业为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主要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展方向，重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展智能制造、新材料、新能源等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产业领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产业</a:t>
            </a:r>
            <a:r>
              <a:rPr sz="2300" spc="25">
                <a:solidFill>
                  <a:srgbClr val="00A5B2"/>
                </a:solidFill>
                <a:latin typeface="WFBQCI+MS-UIGothic"/>
                <a:cs typeface="WFBQCI+MS-UIGothic"/>
              </a:rPr>
              <a:t>布局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定位和功能分区，合理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布局，形成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集聚效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动产业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FBQCI+MS-UIGothic"/>
                <a:cs typeface="WFBQCI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JJROWS+QGPAQD+MicrosoftYaHei-Bold"/>
                <a:cs typeface="JJROWS+QGPAQ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02784" y="384680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WFBQCI+MS-UIGothic"/>
                <a:cs typeface="WFBQCI+MS-UIGothic"/>
              </a:rPr>
              <a:t>空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间</a:t>
            </a:r>
            <a:r>
              <a:rPr sz="4500">
                <a:solidFill>
                  <a:srgbClr val="42656C"/>
                </a:solidFill>
                <a:latin typeface="WFBQCI+MS-UIGothic"/>
                <a:cs typeface="WFBQCI+MS-UIGothic"/>
              </a:rPr>
              <a:t>布局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规</a:t>
            </a:r>
            <a:r>
              <a:rPr sz="4500">
                <a:solidFill>
                  <a:srgbClr val="42656C"/>
                </a:solidFill>
                <a:latin typeface="WFBQCI+MS-UIGothic"/>
                <a:cs typeface="WFBQCI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A5B2"/>
                </a:solidFill>
                <a:latin typeface="WFBQCI+MS-UIGothic"/>
                <a:cs typeface="WFBQCI+MS-UIGothic"/>
              </a:rPr>
              <a:t>划理念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WFBQCI+MS-UIGothic"/>
                <a:cs typeface="WFBQCI+MS-UIGothic"/>
              </a:rPr>
              <a:t>生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态优</a:t>
            </a:r>
            <a:r>
              <a:rPr sz="2000">
                <a:solidFill>
                  <a:srgbClr val="FFFFFF"/>
                </a:solidFill>
                <a:latin typeface="WFBQCI+MS-UIGothic"/>
                <a:cs typeface="WFBQCI+MS-UIGothic"/>
              </a:rPr>
              <a:t>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FBQCI+MS-UIGothic"/>
                <a:cs typeface="WFBQCI+MS-UIGothic"/>
              </a:rPr>
              <a:t>以人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2000">
                <a:solidFill>
                  <a:srgbClr val="FFFFFF"/>
                </a:solidFill>
                <a:latin typeface="WFBQCI+MS-UIGothic"/>
                <a:cs typeface="WFBQCI+MS-UIGothic"/>
              </a:rPr>
              <a:t>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FFFFFF"/>
                </a:solidFill>
                <a:latin typeface="WFBQCI+MS-UIGothic"/>
                <a:cs typeface="WFBQCI+MS-UIGothic"/>
              </a:rPr>
              <a:t>新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FFF"/>
                </a:solidFill>
                <a:latin typeface="WFBQCI+MS-UIGothic"/>
                <a:cs typeface="WFBQCI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FBQCI+MS-UIGothic"/>
                <a:cs typeface="WFBQCI+MS-UIGothic"/>
              </a:rPr>
              <a:t>文化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FFFFFF"/>
                </a:solidFill>
                <a:latin typeface="WFBQCI+MS-UIGothic"/>
                <a:cs typeface="WFBQCI+MS-UIGothic"/>
              </a:rPr>
              <a:t>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足人的需求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点，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造宜居、便捷的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和利用自然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境，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展。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鼓励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新思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承地方文化，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城市特色和魅力。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展的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和升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WFBQCI+MS-UIGothic"/>
                <a:cs typeface="WFBQC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A5B2"/>
                </a:solidFill>
                <a:latin typeface="WFBQCI+MS-UIGothic"/>
                <a:cs typeface="WFBQCI+MS-UIGothic"/>
              </a:rPr>
              <a:t>划目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SQUO+LVPQHK+MicrosoftYaHei"/>
                <a:cs typeface="OJSQUO+LVPQH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SQUO+LVPQHK+MicrosoftYaHei"/>
                <a:cs typeface="OJSQUO+LVPQH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SQUO+LVPQHK+MicrosoftYaHei"/>
                <a:cs typeface="OJSQUO+LVPQH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SQUO+LVPQHK+MicrosoftYaHei"/>
                <a:cs typeface="OJSQUO+LVPQH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FBQCI+MS-UIGothic"/>
                <a:cs typeface="WFBQCI+MS-UIGothic"/>
              </a:rPr>
              <a:t>生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态</a:t>
            </a:r>
            <a:r>
              <a:rPr sz="1550" spc="25">
                <a:solidFill>
                  <a:srgbClr val="00A5B2"/>
                </a:solidFill>
                <a:latin typeface="WFBQCI+MS-UIGothic"/>
                <a:cs typeface="WFBQCI+MS-UIGothic"/>
              </a:rPr>
              <a:t>保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经济发</a:t>
            </a:r>
            <a:r>
              <a:rPr sz="1550">
                <a:solidFill>
                  <a:srgbClr val="00A5B2"/>
                </a:solidFill>
                <a:latin typeface="WFBQCI+MS-UIGothic"/>
                <a:cs typeface="WFBQCI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FBQCI+MS-UIGothic"/>
                <a:cs typeface="WFBQCI+MS-UIGothic"/>
              </a:rPr>
              <a:t>社会和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FBQCI+MS-UIGothic"/>
                <a:cs typeface="WFBQCI+MS-UIGothic"/>
              </a:rPr>
              <a:t>文化繁荣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确保新城建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与生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态环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境相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实现绿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展。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进产业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展，提</a:t>
            </a:r>
          </a:p>
          <a:p>
            <a:pPr marL="5143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经济竞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争力。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化公共服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务设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施，提升居民</a:t>
            </a:r>
          </a:p>
          <a:p>
            <a:pPr marL="6857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生活品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挖掘和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承地方文化，提升城</a:t>
            </a:r>
          </a:p>
          <a:p>
            <a:pPr marL="6858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软实</a:t>
            </a:r>
            <a:r>
              <a:rPr sz="1350">
                <a:solidFill>
                  <a:srgbClr val="000000"/>
                </a:solidFill>
                <a:latin typeface="WFBQCI+MS-UIGothic"/>
                <a:cs typeface="WFBQCI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https://d.book118.com/257025136131006041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WFBQCI+MS-UIGothic</vt:lpstr>
      <vt:lpstr>RLPPOJ+MHGHBS+ArialMT</vt:lpstr>
      <vt:lpstr>Times New Roman</vt:lpstr>
      <vt:lpstr>JJROWS+QGPAQD+MicrosoftYaHei-Bold</vt:lpstr>
      <vt:lpstr>OJSQUO+LVPQHK+MicrosoftYaHei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2024-09-14T15:05:03.097</cp:lastPrinted>
  <dcterms:created xsi:type="dcterms:W3CDTF">2024-09-14T07:05:03Z</dcterms:created>
  <dcterms:modified xsi:type="dcterms:W3CDTF">2024-09-14T07:05:04Z</dcterms:modified>
</cp:coreProperties>
</file>