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NANNSN+MS-UIGothic"/>
      <p:regular r:id="rId20"/>
    </p:embeddedFont>
    <p:embeddedFont>
      <p:font typeface="PFLEJL+ESGCOK+ArialMT"/>
      <p:regular r:id="rId21"/>
    </p:embeddedFont>
    <p:embeddedFont>
      <p:font typeface="KSOBEI+AMNRWQ+MicrosoftYaHei-Bold"/>
      <p:regular r:id="rId22"/>
    </p:embeddedFont>
    <p:embeddedFont>
      <p:font typeface="OOVUJE+LWMSNV+MicrosoftYaHei"/>
      <p:regular r:id="rId23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font" Target="fonts/font4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7F4148-B399-45C9-A19E-1DB1F62BF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29C6F2-46A8-41CA-B281-1C4429C61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EADF4F-BCB4-4250-87C7-00F77B8B3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61BFBC-24ED-44BE-9041-16DCE1C4C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811C02-C1BC-408F-AA0E-269DB3951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E52D48-E2D7-40F6-B89F-550A8D250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915EDE-D43A-4E02-8CF2-84C6FDA7E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9CAD84-F4A8-40EF-9092-3FF9B0503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61DC05-6442-44DA-A49A-E5968C8B5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428201-34DA-498F-83C3-BEC9FCFA2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46F48A-634C-4123-81FB-FFA14B234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03115012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13130" y="1573684"/>
            <a:ext cx="10577590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3045FD"/>
                </a:solidFill>
                <a:latin typeface="NANNSN+MS-UIGothic"/>
                <a:cs typeface="NANNSN+MS-UIGothic"/>
              </a:rPr>
              <a:t>探索土地被侵</a:t>
            </a:r>
            <a:r>
              <a:rPr sz="5150" spc="25">
                <a:solidFill>
                  <a:srgbClr val="3045FD"/>
                </a:solidFill>
                <a:latin typeface="SimSun"/>
                <a:cs typeface="SimSun"/>
              </a:rPr>
              <a:t>蚀</a:t>
            </a:r>
            <a:r>
              <a:rPr sz="5150" spc="25">
                <a:solidFill>
                  <a:srgbClr val="3045FD"/>
                </a:solidFill>
                <a:latin typeface="NANNSN+MS-UIGothic"/>
                <a:cs typeface="NANNSN+MS-UIGothic"/>
              </a:rPr>
              <a:t>的因素教学</a:t>
            </a:r>
            <a:r>
              <a:rPr sz="5150" spc="25">
                <a:solidFill>
                  <a:srgbClr val="3045FD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3045FD"/>
                </a:solidFill>
                <a:latin typeface="NANNSN+MS-UIGothic"/>
                <a:cs typeface="NANNSN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943290"/>
            <a:ext cx="1273124" cy="785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PFLEJL+ESGCOK+ArialMT"/>
                <a:cs typeface="PFLEJL+ESGCOK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NANNSN+MS-UIGothic"/>
                <a:cs typeface="NANNSN+MS-UIGothic"/>
              </a:rPr>
              <a:t>引言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491930"/>
            <a:ext cx="3404549" cy="297820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PFLEJL+ESGCOK+ArialMT"/>
                <a:cs typeface="PFLEJL+ESGCOK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NANNSN+MS-UIGothic"/>
                <a:cs typeface="NANNSN+MS-UIGothic"/>
              </a:rPr>
              <a:t>土地侵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蚀</a:t>
            </a:r>
            <a:r>
              <a:rPr sz="2400">
                <a:solidFill>
                  <a:srgbClr val="3045FD"/>
                </a:solidFill>
                <a:latin typeface="NANNSN+MS-UIGothic"/>
                <a:cs typeface="NANNSN+MS-UIGothic"/>
              </a:rPr>
              <a:t>的基本概念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PFLEJL+ESGCOK+ArialMT"/>
                <a:cs typeface="PFLEJL+ESGCOK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NANNSN+MS-UIGothic"/>
                <a:cs typeface="NANNSN+MS-UIGothic"/>
              </a:rPr>
              <a:t>自然因素与土地侵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蚀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PFLEJL+ESGCOK+ArialMT"/>
                <a:cs typeface="PFLEJL+ESGCOK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NANNSN+MS-UIGothic"/>
                <a:cs typeface="NANNSN+MS-UIGothic"/>
              </a:rPr>
              <a:t>人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为</a:t>
            </a:r>
            <a:r>
              <a:rPr sz="2400">
                <a:solidFill>
                  <a:srgbClr val="3045FD"/>
                </a:solidFill>
                <a:latin typeface="NANNSN+MS-UIGothic"/>
                <a:cs typeface="NANNSN+MS-UIGothic"/>
              </a:rPr>
              <a:t>因素与土地侵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蚀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PFLEJL+ESGCOK+ArialMT"/>
                <a:cs typeface="PFLEJL+ESGCOK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NANNSN+MS-UIGothic"/>
                <a:cs typeface="NANNSN+MS-UIGothic"/>
              </a:rPr>
              <a:t>土地侵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蚀</a:t>
            </a:r>
            <a:r>
              <a:rPr sz="2400">
                <a:solidFill>
                  <a:srgbClr val="3045FD"/>
                </a:solidFill>
                <a:latin typeface="NANNSN+MS-UIGothic"/>
                <a:cs typeface="NANNSN+MS-UIGothic"/>
              </a:rPr>
              <a:t>的防治措施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PFLEJL+ESGCOK+ArialMT"/>
                <a:cs typeface="PFLEJL+ESGCOK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实验</a:t>
            </a:r>
            <a:r>
              <a:rPr sz="2400">
                <a:solidFill>
                  <a:srgbClr val="3045FD"/>
                </a:solidFill>
                <a:latin typeface="NANNSN+MS-UIGothic"/>
                <a:cs typeface="NANNSN+MS-UIGothic"/>
              </a:rPr>
              <a:t>和案例分析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NANNSN+MS-UIGothic"/>
                <a:cs typeface="NANNSN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9B5F6"/>
                </a:solidFill>
                <a:latin typeface="KSOBEI+AMNRWQ+MicrosoftYaHei-Bold"/>
                <a:cs typeface="KSOBEI+AMNRWQ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300345" y="244806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085FF"/>
                </a:solidFill>
                <a:latin typeface="KSOBEI+AMNRWQ+MicrosoftYaHei-Bold"/>
                <a:cs typeface="KSOBEI+AMNRWQ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36234" y="3881274"/>
            <a:ext cx="229244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85FF"/>
                </a:solidFill>
                <a:latin typeface="NANNSN+MS-UIGothic"/>
                <a:cs typeface="NANNSN+MS-UIGothic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NANNSN+MS-UIGothic"/>
                <a:cs typeface="NANNSN+MS-UIGothic"/>
              </a:rPr>
              <a:t>土地侵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蚀</a:t>
            </a:r>
            <a:r>
              <a:rPr sz="3000">
                <a:solidFill>
                  <a:srgbClr val="3045FD"/>
                </a:solidFill>
                <a:latin typeface="NANNSN+MS-UIGothic"/>
                <a:cs typeface="NANNSN+MS-UIGothic"/>
              </a:rPr>
              <a:t>的定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3088444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ANNSN+MS-UIGothic"/>
                <a:cs typeface="NANNSN+MS-UIGothic"/>
              </a:rPr>
              <a:t>土地侵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蚀</a:t>
            </a:r>
            <a:r>
              <a:rPr sz="1350">
                <a:solidFill>
                  <a:srgbClr val="000000"/>
                </a:solidFill>
                <a:latin typeface="NANNSN+MS-UIGothic"/>
                <a:cs typeface="NANNSN+MS-UIGothic"/>
              </a:rPr>
              <a:t>是指土壤、岩石、植被等地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ANNSN+MS-UIGothic"/>
                <a:cs typeface="NANNSN+MS-UIGothic"/>
              </a:rPr>
              <a:t>面自然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NANNSN+MS-UIGothic"/>
                <a:cs typeface="NANNSN+MS-UIGothic"/>
              </a:rPr>
              <a:t>境在多种因素作用下，受到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ANNSN+MS-UIGothic"/>
                <a:cs typeface="NANNSN+MS-UIGothic"/>
              </a:rPr>
              <a:t>外力破坏而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NANNSN+MS-UIGothic"/>
                <a:cs typeface="NANNSN+MS-UIGothic"/>
              </a:rPr>
              <a:t>生流失、侵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蚀</a:t>
            </a:r>
            <a:r>
              <a:rPr sz="1350">
                <a:solidFill>
                  <a:srgbClr val="000000"/>
                </a:solidFill>
                <a:latin typeface="NANNSN+MS-UIGothic"/>
                <a:cs typeface="NANNSN+MS-UIGothic"/>
              </a:rPr>
              <a:t>、剥离、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ANNSN+MS-UIGothic"/>
                <a:cs typeface="NANNSN+MS-UIGothic"/>
              </a:rPr>
              <a:t>搬运、堆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000000"/>
                </a:solidFill>
                <a:latin typeface="NANNSN+MS-UIGothic"/>
                <a:cs typeface="NANNSN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NANNSN+MS-UIGothic"/>
                <a:cs typeface="NANNSN+MS-UIGothic"/>
              </a:rPr>
              <a:t>程。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293088"/>
            <a:ext cx="3022208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ANNSN+MS-UIGothic"/>
                <a:cs typeface="NANNSN+MS-UIGothic"/>
              </a:rPr>
              <a:t>土地侵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蚀</a:t>
            </a:r>
            <a:r>
              <a:rPr sz="1350">
                <a:solidFill>
                  <a:srgbClr val="FFFFFF"/>
                </a:solidFill>
                <a:latin typeface="NANNSN+MS-UIGothic"/>
                <a:cs typeface="NANNSN+MS-UIGothic"/>
              </a:rPr>
              <a:t>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NANNSN+MS-UIGothic"/>
                <a:cs typeface="NANNSN+MS-UIGothic"/>
              </a:rPr>
              <a:t>水力侵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蚀</a:t>
            </a:r>
            <a:r>
              <a:rPr sz="1350">
                <a:solidFill>
                  <a:srgbClr val="FFFFFF"/>
                </a:solidFill>
                <a:latin typeface="NANNSN+MS-UIGothic"/>
                <a:cs typeface="NANNSN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FFFFFF"/>
                </a:solidFill>
                <a:latin typeface="NANNSN+MS-UIGothic"/>
                <a:cs typeface="NANNSN+MS-UIGothic"/>
              </a:rPr>
              <a:t>力侵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蚀</a:t>
            </a:r>
            <a:r>
              <a:rPr sz="1350">
                <a:solidFill>
                  <a:srgbClr val="FFFFFF"/>
                </a:solidFill>
                <a:latin typeface="NANNSN+MS-UIGothic"/>
                <a:cs typeface="NANNSN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ANNSN+MS-UIGothic"/>
                <a:cs typeface="NANNSN+MS-UIGothic"/>
              </a:rPr>
              <a:t>重力侵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蚀</a:t>
            </a:r>
            <a:r>
              <a:rPr sz="1350">
                <a:solidFill>
                  <a:srgbClr val="FFFFFF"/>
                </a:solidFill>
                <a:latin typeface="NANNSN+MS-UIGothic"/>
                <a:cs typeface="NANNSN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冻</a:t>
            </a:r>
            <a:r>
              <a:rPr sz="1350">
                <a:solidFill>
                  <a:srgbClr val="FFFFFF"/>
                </a:solidFill>
                <a:latin typeface="NANNSN+MS-UIGothic"/>
                <a:cs typeface="NANNSN+MS-UIGothic"/>
              </a:rPr>
              <a:t>融侵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蚀</a:t>
            </a:r>
            <a:r>
              <a:rPr sz="1350">
                <a:solidFill>
                  <a:srgbClr val="FFFFFF"/>
                </a:solidFill>
                <a:latin typeface="NANNSN+MS-UIGothic"/>
                <a:cs typeface="NANNSN+MS-UIGothic"/>
              </a:rPr>
              <a:t>等多种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NANNSN+MS-UIGothic"/>
                <a:cs typeface="NANNSN+MS-UIGothic"/>
              </a:rPr>
              <a:t>型。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NANNSN+MS-UIGothic"/>
                <a:cs typeface="NANNSN+MS-UIGothic"/>
              </a:rPr>
              <a:t>土地侵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蚀</a:t>
            </a:r>
            <a:r>
              <a:rPr sz="3000">
                <a:solidFill>
                  <a:srgbClr val="3045FD"/>
                </a:solidFill>
                <a:latin typeface="NANNSN+MS-UIGothic"/>
                <a:cs typeface="NANNSN+MS-UIGothic"/>
              </a:rPr>
              <a:t>的危害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NANNSN+MS-UIGothic"/>
                <a:cs typeface="NANNSN+MS-UIGothic"/>
              </a:rPr>
              <a:t>水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资</a:t>
            </a:r>
            <a:r>
              <a:rPr sz="2300" spc="25">
                <a:solidFill>
                  <a:srgbClr val="3045FD"/>
                </a:solidFill>
                <a:latin typeface="NANNSN+MS-UIGothic"/>
                <a:cs typeface="NANNSN+MS-UIGothic"/>
              </a:rPr>
              <a:t>源</a:t>
            </a:r>
            <a:r>
              <a:rPr sz="2300" spc="23">
                <a:solidFill>
                  <a:srgbClr val="3045FD"/>
                </a:solidFill>
                <a:latin typeface="SimSun"/>
                <a:cs typeface="SimSun"/>
              </a:rPr>
              <a:t>污</a:t>
            </a:r>
            <a:r>
              <a:rPr sz="2300">
                <a:solidFill>
                  <a:srgbClr val="3045FD"/>
                </a:solidFill>
                <a:latin typeface="NANNSN+MS-UIGothic"/>
                <a:cs typeface="NANNSN+MS-UIGothic"/>
              </a:rPr>
              <a:t>染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土地侵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蚀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使大量泥沙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入河流、湖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泊和水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，淤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抬高河床，影响防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洪和水利工程效益，同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泥沙携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带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染物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致水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质恶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化。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NANNSN+MS-UIGothic"/>
                <a:cs typeface="NANNSN+MS-UIGothic"/>
              </a:rPr>
              <a:t>土地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资</a:t>
            </a:r>
            <a:r>
              <a:rPr sz="2300" spc="23">
                <a:solidFill>
                  <a:srgbClr val="3045FD"/>
                </a:solidFill>
                <a:latin typeface="NANNSN+MS-UIGothic"/>
                <a:cs typeface="NANNSN+MS-UIGothic"/>
              </a:rPr>
              <a:t>源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损</a:t>
            </a:r>
            <a:r>
              <a:rPr sz="2300">
                <a:solidFill>
                  <a:srgbClr val="3045FD"/>
                </a:solidFill>
                <a:latin typeface="NANNSN+MS-UIGothic"/>
                <a:cs typeface="NANNSN+MS-UIGothic"/>
              </a:rPr>
              <a:t>失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13892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土地侵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蚀导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致土壤肥力下降，影</a:t>
            </a:r>
          </a:p>
          <a:p>
            <a:pPr marL="190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农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作物生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，造成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农业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NANNSN+MS-UIGothic"/>
                <a:cs typeface="NANNSN+MS-UIGothic"/>
              </a:rPr>
              <a:t>生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态环</a:t>
            </a:r>
            <a:r>
              <a:rPr sz="2300" spc="23">
                <a:solidFill>
                  <a:srgbClr val="3045FD"/>
                </a:solidFill>
                <a:latin typeface="NANNSN+MS-UIGothic"/>
                <a:cs typeface="NANNSN+MS-UIGothic"/>
              </a:rPr>
              <a:t>境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恶</a:t>
            </a:r>
            <a:r>
              <a:rPr sz="2300">
                <a:solidFill>
                  <a:srgbClr val="3045FD"/>
                </a:solidFill>
                <a:latin typeface="NANNSN+MS-UIGothic"/>
                <a:cs typeface="NANNSN+MS-UIGothic"/>
              </a:rPr>
              <a:t>化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土地侵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蚀导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致植被破坏，水土流失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5160383"/>
            <a:ext cx="313893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剧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，生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态环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恶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化，影响人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生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生活。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3045FD"/>
                </a:solidFill>
                <a:latin typeface="NANNSN+MS-UIGothic"/>
                <a:cs typeface="NANNSN+MS-UIGothic"/>
              </a:rPr>
              <a:t>程目的和学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习</a:t>
            </a:r>
            <a:r>
              <a:rPr sz="3000">
                <a:solidFill>
                  <a:srgbClr val="3045FD"/>
                </a:solidFill>
                <a:latin typeface="NANNSN+MS-UIGothic"/>
                <a:cs typeface="NANNSN+MS-UIGothic"/>
              </a:rPr>
              <a:t>目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93115" y="4348853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ANNSN+MS-UIGothic"/>
                <a:cs typeface="NANNSN+MS-UIGothic"/>
              </a:rPr>
              <a:t>了解土地侵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蚀</a:t>
            </a:r>
            <a:r>
              <a:rPr sz="1500">
                <a:solidFill>
                  <a:srgbClr val="FFFFFF"/>
                </a:solidFill>
                <a:latin typeface="NANNSN+MS-UIGothic"/>
                <a:cs typeface="NANNSN+MS-UIGothic"/>
              </a:rPr>
              <a:t>的形成机制和危害。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ANNSN+MS-UIGothic"/>
                <a:cs typeface="NANNSN+MS-UIGothic"/>
              </a:rPr>
              <a:t>掌握土地侵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蚀</a:t>
            </a:r>
            <a:r>
              <a:rPr sz="1500">
                <a:solidFill>
                  <a:srgbClr val="FFFFFF"/>
                </a:solidFill>
                <a:latin typeface="NANNSN+MS-UIGothic"/>
                <a:cs typeface="NANNSN+MS-UIGothic"/>
              </a:rPr>
              <a:t>的影响因素和防治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394065" y="4348853"/>
            <a:ext cx="321252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ANNSN+MS-UIGothic"/>
                <a:cs typeface="NANNSN+MS-UIGothic"/>
              </a:rPr>
              <a:t>培养学生的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NANNSN+MS-UIGothic"/>
                <a:cs typeface="NANNSN+MS-UIGothic"/>
              </a:rPr>
              <a:t>保意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FFF"/>
                </a:solidFill>
                <a:latin typeface="NANNSN+MS-UIGothic"/>
                <a:cs typeface="NANNSN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NANNSN+MS-UIGothic"/>
                <a:cs typeface="NANNSN+MS-UIGothic"/>
              </a:rPr>
              <a:t>践能力，</a:t>
            </a:r>
          </a:p>
          <a:p>
            <a:pPr marL="9525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NANNSN+MS-UIGothic"/>
                <a:cs typeface="NANNSN+MS-UIGothic"/>
              </a:rPr>
              <a:t>解决土地侵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蚀问题</a:t>
            </a:r>
            <a:r>
              <a:rPr sz="1500">
                <a:solidFill>
                  <a:srgbClr val="FFFFFF"/>
                </a:solidFill>
                <a:latin typeface="NANNSN+MS-UIGothic"/>
                <a:cs typeface="NANNSN+MS-UIGothic"/>
              </a:rPr>
              <a:t>提供知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FFF"/>
                </a:solidFill>
                <a:latin typeface="NANNSN+MS-UIGothic"/>
                <a:cs typeface="NANNSN+MS-UIGothic"/>
              </a:rPr>
              <a:t>和</a:t>
            </a:r>
          </a:p>
          <a:p>
            <a:pPr marL="952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ANNSN+MS-UIGothic"/>
                <a:cs typeface="NANNSN+MS-UIGothic"/>
              </a:rPr>
              <a:t>技能支持。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761354" y="4623172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ANNSN+MS-UIGothic"/>
                <a:cs typeface="NANNSN+MS-UIGothic"/>
              </a:rPr>
              <a:t>措施。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300345" y="244806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085FF"/>
                </a:solidFill>
                <a:latin typeface="KSOBEI+AMNRWQ+MicrosoftYaHei-Bold"/>
                <a:cs typeface="KSOBEI+AMNRWQ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36264" y="3881274"/>
            <a:ext cx="689303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85FF"/>
                </a:solidFill>
                <a:latin typeface="NANNSN+MS-UIGothic"/>
                <a:cs typeface="NANNSN+MS-UIGothic"/>
              </a:rPr>
              <a:t>土地侵</a:t>
            </a:r>
            <a:r>
              <a:rPr sz="5150" spc="20">
                <a:solidFill>
                  <a:srgbClr val="0085FF"/>
                </a:solidFill>
                <a:latin typeface="SimSun"/>
                <a:cs typeface="SimSun"/>
              </a:rPr>
              <a:t>蚀</a:t>
            </a:r>
            <a:r>
              <a:rPr sz="5150" spc="25">
                <a:solidFill>
                  <a:srgbClr val="0085FF"/>
                </a:solidFill>
                <a:latin typeface="NANNSN+MS-UIGothic"/>
                <a:cs typeface="NANNSN+MS-UIGothic"/>
              </a:rPr>
              <a:t>的基本概念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NANNSN+MS-UIGothic"/>
                <a:cs typeface="NANNSN+MS-UIGothic"/>
              </a:rPr>
              <a:t>土地侵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蚀</a:t>
            </a:r>
            <a:r>
              <a:rPr sz="3000">
                <a:solidFill>
                  <a:srgbClr val="3045FD"/>
                </a:solidFill>
                <a:latin typeface="NANNSN+MS-UIGothic"/>
                <a:cs typeface="NANNSN+MS-UIGothic"/>
              </a:rPr>
              <a:t>的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3045FD"/>
                </a:solidFill>
                <a:latin typeface="NANNSN+MS-UIGothic"/>
                <a:cs typeface="NANNSN+MS-UIGothic"/>
              </a:rPr>
              <a:t>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OOVUJE+LWMSNV+MicrosoftYaHei"/>
                <a:cs typeface="OOVUJE+LWMSNV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OOVUJE+LWMSNV+MicrosoftYaHei"/>
                <a:cs typeface="OOVUJE+LWMSNV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OOVUJE+LWMSNV+MicrosoftYaHei"/>
                <a:cs typeface="OOVUJE+LWMSNV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OOVUJE+LWMSNV+MicrosoftYaHei"/>
                <a:cs typeface="OOVUJE+LWMSNV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NANNSN+MS-UIGothic"/>
                <a:cs typeface="NANNSN+MS-UIGothic"/>
              </a:rPr>
              <a:t>水力侵</a:t>
            </a:r>
            <a:r>
              <a:rPr sz="1550">
                <a:solidFill>
                  <a:srgbClr val="3045FD"/>
                </a:solidFill>
                <a:latin typeface="SimSun"/>
                <a:cs typeface="SimSun"/>
              </a:rPr>
              <a:t>蚀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风</a:t>
            </a:r>
            <a:r>
              <a:rPr sz="1550" spc="25">
                <a:solidFill>
                  <a:srgbClr val="3045FD"/>
                </a:solidFill>
                <a:latin typeface="NANNSN+MS-UIGothic"/>
                <a:cs typeface="NANNSN+MS-UIGothic"/>
              </a:rPr>
              <a:t>力侵</a:t>
            </a:r>
            <a:r>
              <a:rPr sz="1550">
                <a:solidFill>
                  <a:srgbClr val="3045FD"/>
                </a:solidFill>
                <a:latin typeface="SimSun"/>
                <a:cs typeface="SimSun"/>
              </a:rPr>
              <a:t>蚀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冻</a:t>
            </a:r>
            <a:r>
              <a:rPr sz="1550" spc="25">
                <a:solidFill>
                  <a:srgbClr val="3045FD"/>
                </a:solidFill>
                <a:latin typeface="NANNSN+MS-UIGothic"/>
                <a:cs typeface="NANNSN+MS-UIGothic"/>
              </a:rPr>
              <a:t>融侵</a:t>
            </a:r>
            <a:r>
              <a:rPr sz="1550">
                <a:solidFill>
                  <a:srgbClr val="3045FD"/>
                </a:solidFill>
                <a:latin typeface="SimSun"/>
                <a:cs typeface="SimSun"/>
              </a:rPr>
              <a:t>蚀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NANNSN+MS-UIGothic"/>
                <a:cs typeface="NANNSN+MS-UIGothic"/>
              </a:rPr>
              <a:t>重力侵</a:t>
            </a:r>
            <a:r>
              <a:rPr sz="1550">
                <a:solidFill>
                  <a:srgbClr val="3045FD"/>
                </a:solidFill>
                <a:latin typeface="SimSun"/>
                <a:cs typeface="SimSun"/>
              </a:rPr>
              <a:t>蚀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ANNSN+MS-UIGothic"/>
                <a:cs typeface="NANNSN+MS-UIGothic"/>
              </a:rPr>
              <a:t>水流冲刷和搬运土壤，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NANNSN+MS-UIGothic"/>
                <a:cs typeface="NANNSN+MS-UIGothic"/>
              </a:rPr>
              <a:t>致土</a:t>
            </a:r>
          </a:p>
          <a:p>
            <a:pPr marL="8572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ANNSN+MS-UIGothic"/>
                <a:cs typeface="NANNSN+MS-UIGothic"/>
              </a:rPr>
              <a:t>地表面形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NANNSN+MS-UIGothic"/>
                <a:cs typeface="NANNSN+MS-UIGothic"/>
              </a:rPr>
              <a:t>和肥力的改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NANNSN+MS-UIGothic"/>
                <a:cs typeface="NANNSN+MS-UIGothic"/>
              </a:rPr>
              <a:t>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000000"/>
                </a:solidFill>
                <a:latin typeface="NANNSN+MS-UIGothic"/>
                <a:cs typeface="NANNSN+MS-UIGothic"/>
              </a:rPr>
              <a:t>力作用下，土壤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颗</a:t>
            </a:r>
            <a:r>
              <a:rPr sz="1350">
                <a:solidFill>
                  <a:srgbClr val="000000"/>
                </a:solidFill>
                <a:latin typeface="NANNSN+MS-UIGothic"/>
                <a:cs typeface="NANNSN+MS-UIGothic"/>
              </a:rPr>
              <a:t>粒被吹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扬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ANNSN+MS-UIGothic"/>
                <a:cs typeface="NANNSN+MS-UIGothic"/>
              </a:rPr>
              <a:t>搬运，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NANNSN+MS-UIGothic"/>
                <a:cs typeface="NANNSN+MS-UIGothic"/>
              </a:rPr>
              <a:t>致土地表面粗糙、肥</a:t>
            </a:r>
          </a:p>
          <a:p>
            <a:pPr marL="77152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ANNSN+MS-UIGothic"/>
                <a:cs typeface="NANNSN+MS-UIGothic"/>
              </a:rPr>
              <a:t>力下降。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ANNSN+MS-UIGothic"/>
                <a:cs typeface="NANNSN+MS-UIGothic"/>
              </a:rPr>
              <a:t>在温度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NANNSN+MS-UIGothic"/>
                <a:cs typeface="NANNSN+MS-UIGothic"/>
              </a:rPr>
              <a:t>化下，土壤水分的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冻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ANNSN+MS-UIGothic"/>
                <a:cs typeface="NANNSN+MS-UIGothic"/>
              </a:rPr>
              <a:t>融交替引起土体膨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胀</a:t>
            </a:r>
            <a:r>
              <a:rPr sz="1350">
                <a:solidFill>
                  <a:srgbClr val="000000"/>
                </a:solidFill>
                <a:latin typeface="NANNSN+MS-UIGothic"/>
                <a:cs typeface="NANNSN+MS-UIGothic"/>
              </a:rPr>
              <a:t>和收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缩</a:t>
            </a:r>
            <a:r>
              <a:rPr sz="1350">
                <a:solidFill>
                  <a:srgbClr val="000000"/>
                </a:solidFill>
                <a:latin typeface="NANNSN+MS-UIGothic"/>
                <a:cs typeface="NANNSN+MS-UIGothic"/>
              </a:rPr>
              <a:t>，</a:t>
            </a:r>
          </a:p>
          <a:p>
            <a:pPr marL="8572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NANNSN+MS-UIGothic"/>
                <a:cs typeface="NANNSN+MS-UIGothic"/>
              </a:rPr>
              <a:t>致土地表面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NANNSN+MS-UIGothic"/>
                <a:cs typeface="NANNSN+MS-UIGothic"/>
              </a:rPr>
              <a:t>形和破坏。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ANNSN+MS-UIGothic"/>
                <a:cs typeface="NANNSN+MS-UIGothic"/>
              </a:rPr>
              <a:t>土壤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颗</a:t>
            </a:r>
            <a:r>
              <a:rPr sz="1350">
                <a:solidFill>
                  <a:srgbClr val="000000"/>
                </a:solidFill>
                <a:latin typeface="NANNSN+MS-UIGothic"/>
                <a:cs typeface="NANNSN+MS-UIGothic"/>
              </a:rPr>
              <a:t>粒在重力作用下沿坡面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ANNSN+MS-UIGothic"/>
                <a:cs typeface="NANNSN+MS-UIGothic"/>
              </a:rPr>
              <a:t>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NANNSN+MS-UIGothic"/>
                <a:cs typeface="NANNSN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NANNSN+MS-UIGothic"/>
                <a:cs typeface="NANNSN+MS-UIGothic"/>
              </a:rPr>
              <a:t>致坡面形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态变</a:t>
            </a:r>
            <a:r>
              <a:rPr sz="1350">
                <a:solidFill>
                  <a:srgbClr val="000000"/>
                </a:solidFill>
                <a:latin typeface="NANNSN+MS-UIGothic"/>
                <a:cs typeface="NANNSN+MS-UIGothic"/>
              </a:rPr>
              <a:t>化和破</a:t>
            </a:r>
          </a:p>
          <a:p>
            <a:pPr marL="94297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ANNSN+MS-UIGothic"/>
                <a:cs typeface="NANNSN+MS-UIGothic"/>
              </a:rPr>
              <a:t>坏。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NANNSN+MS-UIGothic"/>
                <a:cs typeface="NANNSN+MS-UIGothic"/>
              </a:rPr>
              <a:t>土地侵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蚀</a:t>
            </a:r>
            <a:r>
              <a:rPr sz="3000">
                <a:solidFill>
                  <a:srgbClr val="3045FD"/>
                </a:solidFill>
                <a:latin typeface="NANNSN+MS-UIGothic"/>
                <a:cs typeface="NANNSN+MS-UIGothic"/>
              </a:rPr>
              <a:t>的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进</a:t>
            </a:r>
            <a:r>
              <a:rPr sz="3000">
                <a:solidFill>
                  <a:srgbClr val="3045FD"/>
                </a:solidFill>
                <a:latin typeface="NANNSN+MS-UIGothic"/>
                <a:cs typeface="NANNSN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09800" y="210565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NANNSN+MS-UIGothic"/>
                <a:cs typeface="NANNSN+MS-UIGothic"/>
              </a:rPr>
              <a:t>初</a:t>
            </a: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发</a:t>
            </a:r>
            <a:r>
              <a:rPr sz="1550" spc="25">
                <a:solidFill>
                  <a:srgbClr val="3045FD"/>
                </a:solidFill>
                <a:latin typeface="NANNSN+MS-UIGothic"/>
                <a:cs typeface="NANNSN+MS-UIGothic"/>
              </a:rPr>
              <a:t>性侵</a:t>
            </a:r>
            <a:r>
              <a:rPr sz="1550">
                <a:solidFill>
                  <a:srgbClr val="3045FD"/>
                </a:solidFill>
                <a:latin typeface="SimSun"/>
                <a:cs typeface="SimSun"/>
              </a:rPr>
              <a:t>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剧</a:t>
            </a:r>
            <a:r>
              <a:rPr sz="1550" spc="25">
                <a:solidFill>
                  <a:srgbClr val="3045FD"/>
                </a:solidFill>
                <a:latin typeface="NANNSN+MS-UIGothic"/>
                <a:cs typeface="NANNSN+MS-UIGothic"/>
              </a:rPr>
              <a:t>烈性侵</a:t>
            </a:r>
            <a:r>
              <a:rPr sz="1550">
                <a:solidFill>
                  <a:srgbClr val="3045FD"/>
                </a:solidFill>
                <a:latin typeface="SimSun"/>
                <a:cs typeface="SimSun"/>
              </a:rPr>
              <a:t>蚀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ANNSN+MS-UIGothic"/>
                <a:cs typeface="NANNSN+MS-UIGothic"/>
              </a:rPr>
              <a:t>地表植被破坏后，降雨径流冲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43070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ANNSN+MS-UIGothic"/>
                <a:cs typeface="NANNSN+MS-UIGothic"/>
              </a:rPr>
              <a:t>地表形成冲沟、切沟等，土地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495425" y="2846558"/>
            <a:ext cx="203637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ANNSN+MS-UIGothic"/>
                <a:cs typeface="NANNSN+MS-UIGothic"/>
              </a:rPr>
              <a:t>刷地表，开始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NANNSN+MS-UIGothic"/>
                <a:cs typeface="NANNSN+MS-UIGothic"/>
              </a:rPr>
              <a:t>生侵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蚀</a:t>
            </a:r>
            <a:r>
              <a:rPr sz="1350">
                <a:solidFill>
                  <a:srgbClr val="000000"/>
                </a:solidFill>
                <a:latin typeface="NANNSN+MS-UIGothic"/>
                <a:cs typeface="NANNSN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963659" y="2846558"/>
            <a:ext cx="223353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ANNSN+MS-UIGothic"/>
                <a:cs typeface="NANNSN+MS-UIGothic"/>
              </a:rPr>
              <a:t>破坏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000000"/>
                </a:solidFill>
                <a:latin typeface="NANNSN+MS-UIGothic"/>
                <a:cs typeface="NANNSN+MS-UIGothic"/>
              </a:rPr>
              <a:t>重，肥力大幅下降。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476440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NANNSN+MS-UIGothic"/>
                <a:cs typeface="NANNSN+MS-UIGothic"/>
              </a:rPr>
              <a:t>加速性侵</a:t>
            </a:r>
            <a:r>
              <a:rPr sz="1550">
                <a:solidFill>
                  <a:srgbClr val="3045FD"/>
                </a:solidFill>
                <a:latin typeface="SimSun"/>
                <a:cs typeface="SimSun"/>
              </a:rPr>
              <a:t>蚀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307194" y="476440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终</a:t>
            </a:r>
            <a:r>
              <a:rPr sz="1550" spc="25">
                <a:solidFill>
                  <a:srgbClr val="3045FD"/>
                </a:solidFill>
                <a:latin typeface="NANNSN+MS-UIGothic"/>
                <a:cs typeface="NANNSN+MS-UIGothic"/>
              </a:rPr>
              <a:t>止性侵</a:t>
            </a:r>
            <a:r>
              <a:rPr sz="1550">
                <a:solidFill>
                  <a:srgbClr val="3045FD"/>
                </a:solidFill>
                <a:latin typeface="SimSun"/>
                <a:cs typeface="SimSun"/>
              </a:rPr>
              <a:t>蚀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2032000" y="5183992"/>
            <a:ext cx="2563177" cy="675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ANNSN+MS-UIGothic"/>
                <a:cs typeface="NANNSN+MS-UIGothic"/>
              </a:rPr>
              <a:t>随着植被破坏加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剧</a:t>
            </a:r>
            <a:r>
              <a:rPr sz="1350">
                <a:solidFill>
                  <a:srgbClr val="000000"/>
                </a:solidFill>
                <a:latin typeface="NANNSN+MS-UIGothic"/>
                <a:cs typeface="NANNSN+MS-UIGothic"/>
              </a:rPr>
              <a:t>和地表形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ANNSN+MS-UIGothic"/>
                <a:cs typeface="NANNSN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NANNSN+MS-UIGothic"/>
                <a:cs typeface="NANNSN+MS-UIGothic"/>
              </a:rPr>
              <a:t>化，侵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蚀</a:t>
            </a:r>
            <a:r>
              <a:rPr sz="1350">
                <a:solidFill>
                  <a:srgbClr val="000000"/>
                </a:solidFill>
                <a:latin typeface="NANNSN+MS-UIGothic"/>
                <a:cs typeface="NANNSN+MS-UIGothic"/>
              </a:rPr>
              <a:t>速度逐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渐</a:t>
            </a:r>
            <a:r>
              <a:rPr sz="1350">
                <a:solidFill>
                  <a:srgbClr val="000000"/>
                </a:solidFill>
                <a:latin typeface="NANNSN+MS-UIGothic"/>
                <a:cs typeface="NANNSN+MS-UIGothic"/>
              </a:rPr>
              <a:t>加快。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8046719" y="5248762"/>
            <a:ext cx="262786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ANNSN+MS-UIGothic"/>
                <a:cs typeface="NANNSN+MS-UIGothic"/>
              </a:rPr>
              <a:t>侵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蚀</a:t>
            </a:r>
            <a:r>
              <a:rPr sz="1350">
                <a:solidFill>
                  <a:srgbClr val="000000"/>
                </a:solidFill>
                <a:latin typeface="NANNSN+MS-UIGothic"/>
                <a:cs typeface="NANNSN+MS-UIGothic"/>
              </a:rPr>
              <a:t>速度减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缓</a:t>
            </a:r>
            <a:r>
              <a:rPr sz="1350">
                <a:solidFill>
                  <a:srgbClr val="000000"/>
                </a:solidFill>
                <a:latin typeface="NANNSN+MS-UIGothic"/>
                <a:cs typeface="NANNSN+MS-UIGothic"/>
              </a:rPr>
              <a:t>，地表形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态趋</a:t>
            </a:r>
            <a:r>
              <a:rPr sz="1350">
                <a:solidFill>
                  <a:srgbClr val="000000"/>
                </a:solidFill>
                <a:latin typeface="NANNSN+MS-UIGothic"/>
                <a:cs typeface="NANNSN+MS-UIGothic"/>
              </a:rPr>
              <a:t>于</a:t>
            </a:r>
          </a:p>
          <a:p>
            <a:pPr marL="68580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0000"/>
                </a:solidFill>
                <a:latin typeface="NANNSN+MS-UIGothic"/>
                <a:cs typeface="NANNSN+MS-UIGothic"/>
              </a:rPr>
              <a:t>定，侵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蚀过</a:t>
            </a:r>
            <a:r>
              <a:rPr sz="1350">
                <a:solidFill>
                  <a:srgbClr val="000000"/>
                </a:solidFill>
                <a:latin typeface="NANNSN+MS-UIGothic"/>
                <a:cs typeface="NANNSN+MS-UIGothic"/>
              </a:rPr>
              <a:t>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NANNSN+MS-UIGothic"/>
                <a:cs typeface="NANNSN+MS-UIGothic"/>
              </a:rPr>
              <a:t>束。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NANNSN+MS-UIGothic"/>
                <a:cs typeface="NANNSN+MS-UIGothic"/>
              </a:rPr>
              <a:t>土地侵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蚀</a:t>
            </a:r>
            <a:r>
              <a:rPr sz="3000">
                <a:solidFill>
                  <a:srgbClr val="3045FD"/>
                </a:solidFill>
                <a:latin typeface="NANNSN+MS-UIGothic"/>
                <a:cs typeface="NANNSN+MS-UIGothic"/>
              </a:rPr>
              <a:t>的影响因素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10410" y="164000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NANNSN+MS-UIGothic"/>
                <a:cs typeface="NANNSN+MS-UIGothic"/>
              </a:rPr>
              <a:t>气候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571990" y="164000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NANNSN+MS-UIGothic"/>
                <a:cs typeface="NANNSN+MS-UIGothic"/>
              </a:rPr>
              <a:t>地形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88620" y="2240017"/>
            <a:ext cx="40152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降雨、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力、温度等气候因素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土地侵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蚀产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41969" y="2240017"/>
            <a:ext cx="401523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地形起伏、坡度、坡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等影响土壤侵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蚀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生和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展。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055619" y="2514338"/>
            <a:ext cx="1364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生重要影响。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989454" y="44117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NANNSN+MS-UIGothic"/>
                <a:cs typeface="NANNSN+MS-UIGothic"/>
              </a:rPr>
              <a:t>土壤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571990" y="441178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NANNSN+MS-UIGothic"/>
                <a:cs typeface="NANNSN+MS-UIGothic"/>
              </a:rPr>
              <a:t>植被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68300" y="5011793"/>
            <a:ext cx="40152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土壤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地、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构、水分含量等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土地侵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蚀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有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141969" y="5011793"/>
            <a:ext cx="40152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植被覆盖率、种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、根系分布等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土地侵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蚀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225800" y="5286113"/>
            <a:ext cx="1174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重要影响。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8141969" y="5286113"/>
            <a:ext cx="1555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具有重要影响。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300345" y="244806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085FF"/>
                </a:solidFill>
                <a:latin typeface="KSOBEI+AMNRWQ+MicrosoftYaHei-Bold"/>
                <a:cs typeface="KSOBEI+AMNRWQ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36264" y="3881274"/>
            <a:ext cx="689303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85FF"/>
                </a:solidFill>
                <a:latin typeface="NANNSN+MS-UIGothic"/>
                <a:cs typeface="NANNSN+MS-UIGothic"/>
              </a:rPr>
              <a:t>自然因素与土地侵</a:t>
            </a:r>
            <a:r>
              <a:rPr sz="5150">
                <a:solidFill>
                  <a:srgbClr val="0085FF"/>
                </a:solidFill>
                <a:latin typeface="SimSun"/>
                <a:cs typeface="SimSun"/>
              </a:rPr>
              <a:t>蚀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NANNSN+MS-UIGothic"/>
                <a:cs typeface="NANNSN+MS-UIGothic"/>
              </a:rPr>
              <a:t>气候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变</a:t>
            </a:r>
            <a:r>
              <a:rPr sz="3000">
                <a:solidFill>
                  <a:srgbClr val="3045FD"/>
                </a:solidFill>
                <a:latin typeface="NANNSN+MS-UIGothic"/>
                <a:cs typeface="NANNSN+MS-UIGothic"/>
              </a:rPr>
              <a:t>化与土地侵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35479" y="34104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NANNSN+MS-UIGothic"/>
                <a:cs typeface="NANNSN+MS-UIGothic"/>
              </a:rPr>
              <a:t>降雨量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838825" y="34104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045FD"/>
                </a:solidFill>
                <a:latin typeface="SimSun"/>
                <a:cs typeface="SimSun"/>
              </a:rPr>
              <a:t>风</a:t>
            </a:r>
            <a:r>
              <a:rPr sz="2000">
                <a:solidFill>
                  <a:srgbClr val="3045FD"/>
                </a:solidFill>
                <a:latin typeface="NANNSN+MS-UIGothic"/>
                <a:cs typeface="NANNSN+MS-UIGothic"/>
              </a:rPr>
              <a:t>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604375" y="34104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045FD"/>
                </a:solidFill>
                <a:latin typeface="NANNSN+MS-UIGothic"/>
                <a:cs typeface="NANNSN+MS-UIGothic"/>
              </a:rPr>
              <a:t>温度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30670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降雨量的大小和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率可以影响土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地侵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蚀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的速度。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长时间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的暴雨或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大量降雨会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致地表径流增加，</a:t>
            </a:r>
          </a:p>
          <a:p>
            <a:pPr marL="190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从而冲刷土壤并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致侵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蚀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30670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可以吹走表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的土壤，特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别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是在没有植被覆盖的地区。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风蚀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在干燥和半干燥的气候条件下尤</a:t>
            </a:r>
          </a:p>
          <a:p>
            <a:pPr marL="952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温度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化可以影响土壤的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定性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构，高温和极端的温度都可</a:t>
            </a:r>
          </a:p>
          <a:p>
            <a:pPr marL="95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能破坏土壤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构，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致侵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蚀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NANNSN+MS-UIGothic"/>
                <a:cs typeface="NANNSN+MS-UIGothic"/>
              </a:rPr>
              <a:t>地形地貌与土地侵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 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SOBEI+AMNRWQ+MicrosoftYaHei-Bold"/>
                <a:cs typeface="KSOBEI+AMNRWQ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SOBEI+AMNRWQ+MicrosoftYaHei-Bold"/>
                <a:cs typeface="KSOBEI+AMNRWQ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SOBEI+AMNRWQ+MicrosoftYaHei-Bold"/>
                <a:cs typeface="KSOBEI+AMNRWQ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NANNSN+MS-UIGothic"/>
                <a:cs typeface="NANNSN+MS-UIGothic"/>
              </a:rPr>
              <a:t>地形坡度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NANNSN+MS-UIGothic"/>
                <a:cs typeface="NANNSN+MS-UIGothic"/>
              </a:rPr>
              <a:t>地貌特征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NANNSN+MS-UIGothic"/>
                <a:cs typeface="NANNSN+MS-UIGothic"/>
              </a:rPr>
              <a:t>土壤</a:t>
            </a: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类</a:t>
            </a:r>
            <a:r>
              <a:rPr sz="2000">
                <a:solidFill>
                  <a:srgbClr val="3045FD"/>
                </a:solidFill>
                <a:latin typeface="NANNSN+MS-UIGothic"/>
                <a:cs typeface="NANNSN+MS-UIGothic"/>
              </a:rPr>
              <a:t>型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坡度是决定土地侵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蚀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速度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的重要因素。陡峭的坡度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更容易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生侵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蚀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，因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水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流速度快，冲刷力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河流、溪流和沟壑等地貌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特征可以加速地表径流，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从而增加土地侵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蚀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的可能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性。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不同的土壤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水的吸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收和流失有不同的反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。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例如，沙土和壤土比粘土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更容易受到侵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蚀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NANNSN+MS-UIGothic"/>
                <a:cs typeface="NANNSN+MS-UIGothic"/>
              </a:rPr>
              <a:t>植被覆盖与土地侵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 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NANNSN+MS-UIGothic"/>
                <a:cs typeface="NANNSN+MS-UIGothic"/>
              </a:rPr>
              <a:t>植被根系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NANNSN+MS-UIGothic"/>
                <a:cs typeface="NANNSN+MS-UIGothic"/>
              </a:rPr>
              <a:t>地上部分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NANNSN+MS-UIGothic"/>
                <a:cs typeface="NANNSN+MS-UIGothic"/>
              </a:rPr>
              <a:t>生物量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555304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植物的根系可以固定土壤，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减少水流的冲刷力。根系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达，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土壤的固定作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用越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植物的地上部分可以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拦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截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降雨，减少直接冲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击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土壤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的力量，同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减少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力的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蚀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作用。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植物的生物量可以影响土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壤中的有机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含量，有机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质对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土壤的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构和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定性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NANNSN+MS-UIGothic"/>
                <a:cs typeface="NANNSN+MS-UIGothic"/>
              </a:rPr>
              <a:t>极影响。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300345" y="244806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085FF"/>
                </a:solidFill>
                <a:latin typeface="KSOBEI+AMNRWQ+MicrosoftYaHei-Bold"/>
                <a:cs typeface="KSOBEI+AMNRWQ+MicrosoftYaHei-Bold"/>
              </a:rPr>
              <a:t>04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36264" y="3881274"/>
            <a:ext cx="689303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85FF"/>
                </a:solidFill>
                <a:latin typeface="NANNSN+MS-UIGothic"/>
                <a:cs typeface="NANNSN+MS-UIGothic"/>
              </a:rPr>
              <a:t>人</a:t>
            </a:r>
            <a:r>
              <a:rPr sz="5150" spc="25">
                <a:solidFill>
                  <a:srgbClr val="0085FF"/>
                </a:solidFill>
                <a:latin typeface="SimSun"/>
                <a:cs typeface="SimSun"/>
              </a:rPr>
              <a:t>为</a:t>
            </a:r>
            <a:r>
              <a:rPr sz="5150" spc="25">
                <a:solidFill>
                  <a:srgbClr val="0085FF"/>
                </a:solidFill>
                <a:latin typeface="NANNSN+MS-UIGothic"/>
                <a:cs typeface="NANNSN+MS-UIGothic"/>
              </a:rPr>
              <a:t>因素与土地侵</a:t>
            </a:r>
            <a:r>
              <a:rPr sz="5150">
                <a:solidFill>
                  <a:srgbClr val="0085FF"/>
                </a:solidFill>
                <a:latin typeface="SimSun"/>
                <a:cs typeface="SimSun"/>
              </a:rPr>
              <a:t>蚀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https://d.book118.com/257031150126006045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NANNSN+MS-UIGothic</vt:lpstr>
      <vt:lpstr>SimSun</vt:lpstr>
      <vt:lpstr>PFLEJL+ESGCOK+ArialMT</vt:lpstr>
      <vt:lpstr>Times New Roman</vt:lpstr>
      <vt:lpstr>KSOBEI+AMNRWQ+MicrosoftYaHei-Bold</vt:lpstr>
      <vt:lpstr>OOVUJE+LWMSNV+MicrosoftYaHei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2024-09-20T13:04:46.780</cp:lastPrinted>
  <dcterms:created xsi:type="dcterms:W3CDTF">2024-09-20T05:04:46Z</dcterms:created>
  <dcterms:modified xsi:type="dcterms:W3CDTF">2024-09-20T05:04:48Z</dcterms:modified>
</cp:coreProperties>
</file>