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0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5C5C8-39AA-4D5C-9401-034D155F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63164-B5F5-40F8-B24A-99592E33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6CE19-03B2-4701-B4A7-74056521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DBB4B-53DB-4FDF-930E-B32B24B6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ED3C72-FFBD-4B61-B008-67E757DB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540FD-A20C-47E2-B683-6C8BDD68D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729C3-71AF-47A9-A586-44D19CBB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25B02-107B-4446-A48F-142BB01CA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F5D1D-B980-470B-B80F-4687D92E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02BE6-C635-4E85-BA51-5ACCC42A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2F6CA-6C48-46CF-8785-3CE19952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5165407" y="669925"/>
            <a:ext cx="3978593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5075396" y="4498975"/>
            <a:ext cx="815816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4961096" y="4346575"/>
            <a:ext cx="1044892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4848225" y="4196080"/>
            <a:ext cx="1270635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4738687" y="4050030"/>
            <a:ext cx="148971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4619149" y="3890645"/>
            <a:ext cx="1728311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887968" y="384810"/>
            <a:ext cx="246221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6879432" y="2862604"/>
            <a:ext cx="2264568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2317245" y="0"/>
            <a:ext cx="204663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628650" y="2131488"/>
            <a:ext cx="6531282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 sz="4050"/>
              <a:t>单击此处编辑母版</a:t>
            </a:r>
            <a:br>
              <a:rPr lang="en-US" altLang="zh-CN" sz="4050"/>
            </a:br>
            <a:r>
              <a:rPr lang="zh-CN" altLang="en-US" sz="4050"/>
              <a:t>标题样式</a:t>
            </a:r>
            <a:endParaRPr lang="zh-CN" altLang="en-US" sz="4050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631981" y="5230368"/>
            <a:ext cx="20573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 sz="1200"/>
              <a:t>公司名占位符</a:t>
            </a:r>
            <a:endParaRPr lang="zh-CN" altLang="en-US" sz="1200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2520537" y="4168127"/>
            <a:ext cx="2213103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日期时间占位符</a:t>
            </a:r>
            <a:endParaRPr lang="zh-CN" altLang="en-US" sz="1200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628650" y="4168895"/>
            <a:ext cx="1847733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署名占位符</a:t>
            </a:r>
            <a:endParaRPr lang="zh-CN" altLang="en-US"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426672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111216" y="2491740"/>
            <a:ext cx="1844992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3853338" y="4574540"/>
            <a:ext cx="450532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861536" y="1753235"/>
            <a:ext cx="2279808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892731" y="172403"/>
            <a:ext cx="350996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266825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904167" y="1883753"/>
            <a:ext cx="216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904167" y="3616668"/>
            <a:ext cx="216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副标题</a:t>
            </a:r>
            <a:endParaRPr lang="zh-CN" altLang="en-US" sz="1800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3662628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6107906" y="0"/>
            <a:ext cx="3034736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003458" y="4248785"/>
            <a:ext cx="780097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893921" y="4102735"/>
            <a:ext cx="999172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786288" y="3959225"/>
            <a:ext cx="121539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681513" y="3819525"/>
            <a:ext cx="142494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567213" y="3667125"/>
            <a:ext cx="1653063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7360920" y="1293495"/>
            <a:ext cx="744378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7256621" y="1154430"/>
            <a:ext cx="953452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7153751" y="1017270"/>
            <a:ext cx="1159668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7053739" y="883920"/>
            <a:ext cx="1359693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6944677" y="738505"/>
            <a:ext cx="157734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144800" y="3266144"/>
            <a:ext cx="6858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 sz="3600"/>
              <a:t>单击编辑母版标题样式</a:t>
            </a:r>
            <a:endParaRPr lang="zh-CN" altLang="en-US" sz="3600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143000" y="856666"/>
            <a:ext cx="6858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 sz="4500"/>
              <a:t>节编号</a:t>
            </a:r>
            <a:endParaRPr lang="zh-CN" altLang="en-US" sz="45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4000500" y="0"/>
            <a:ext cx="5141200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6295072" y="658495"/>
            <a:ext cx="85248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6295072" y="1012190"/>
            <a:ext cx="85248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6598444" y="65786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6598444" y="101219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6901815" y="65786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6901815" y="101219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7205186" y="65786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7205186" y="101219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7332345" y="4785995"/>
            <a:ext cx="1811655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220152" y="0"/>
            <a:ext cx="943451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089660" y="0"/>
            <a:ext cx="1204436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963930" y="0"/>
            <a:ext cx="1455896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827722" y="0"/>
            <a:ext cx="1728311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668178" y="0"/>
            <a:ext cx="2046446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628650" y="1200313"/>
            <a:ext cx="65762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 sz="4500"/>
              <a:t>单击编辑母版标题样式</a:t>
            </a:r>
            <a:endParaRPr lang="zh-CN" altLang="en-US" sz="4500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664744" y="5123536"/>
            <a:ext cx="4283929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 sz="1200"/>
              <a:t>公司名占位符</a:t>
            </a:r>
            <a:endParaRPr lang="zh-CN" altLang="en-US" sz="1200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2788673" y="3919467"/>
            <a:ext cx="216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日期时间占位符</a:t>
            </a:r>
            <a:endParaRPr lang="zh-CN" altLang="en-US" sz="1200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664744" y="3921543"/>
            <a:ext cx="20574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署名占位符</a:t>
            </a:r>
            <a:endParaRPr lang="zh-CN" altLang="en-US"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90" r:id="rId2"/>
    <p:sldLayoutId id="2147497991" r:id="rId3"/>
    <p:sldLayoutId id="2147497992" r:id="rId4"/>
    <p:sldLayoutId id="2147497993" r:id="rId5"/>
    <p:sldLayoutId id="2147497994" r:id="rId6"/>
    <p:sldLayoutId id="2147497995" r:id="rId7"/>
    <p:sldLayoutId id="2147497996" r:id="rId8"/>
    <p:sldLayoutId id="2147497997" r:id="rId9"/>
    <p:sldLayoutId id="2147497998" r:id="rId10"/>
    <p:sldLayoutId id="21474979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31" Type="http://schemas.openxmlformats.org/officeDocument/2006/relationships/tags" Target="../tags/tag188.xml" /><Relationship Id="rId32" Type="http://schemas.openxmlformats.org/officeDocument/2006/relationships/tags" Target="../tags/tag189.xml" /><Relationship Id="rId33" Type="http://schemas.openxmlformats.org/officeDocument/2006/relationships/tags" Target="../tags/tag190.xml" /><Relationship Id="rId34" Type="http://schemas.openxmlformats.org/officeDocument/2006/relationships/tags" Target="../tags/tag191.xml" /><Relationship Id="rId35" Type="http://schemas.openxmlformats.org/officeDocument/2006/relationships/tags" Target="../tags/tag192.xml" /><Relationship Id="rId36" Type="http://schemas.openxmlformats.org/officeDocument/2006/relationships/tags" Target="../tags/tag193.xml" /><Relationship Id="rId37" Type="http://schemas.openxmlformats.org/officeDocument/2006/relationships/tags" Target="../tags/tag194.xml" /><Relationship Id="rId38" Type="http://schemas.openxmlformats.org/officeDocument/2006/relationships/tags" Target="../tags/tag195.xml" /><Relationship Id="rId39" Type="http://schemas.openxmlformats.org/officeDocument/2006/relationships/tags" Target="../tags/tag196.xml" /><Relationship Id="rId4" Type="http://schemas.openxmlformats.org/officeDocument/2006/relationships/tags" Target="../tags/tag161.xml" /><Relationship Id="rId40" Type="http://schemas.openxmlformats.org/officeDocument/2006/relationships/tags" Target="../tags/tag197.xml" /><Relationship Id="rId41" Type="http://schemas.openxmlformats.org/officeDocument/2006/relationships/tags" Target="../tags/tag198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2162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28650" y="2455866"/>
            <a:ext cx="6531282" cy="1350000"/>
          </a:xfrm>
        </p:spPr>
        <p:txBody>
          <a:bodyPr/>
          <a:lstStyle/>
          <a:p>
            <a:r>
              <a:rPr lang="zh-CN" altLang="en-US" sz="4050"/>
              <a:t>《南京财经大学》PPT课件</a:t>
            </a:r>
            <a:endParaRPr lang="zh-CN" altLang="en-US" sz="4050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1981" y="4780026"/>
            <a:ext cx="2057399" cy="732096"/>
          </a:xfrm>
        </p:spPr>
        <p:txBody>
          <a:bodyPr/>
          <a:lstStyle/>
          <a:p>
            <a:r>
              <a:rPr lang="en-US" altLang="zh-CN" sz="1200"/>
              <a:t>YOUR LOGO</a:t>
            </a:r>
            <a:endParaRPr lang="zh-CN" altLang="en-US" sz="1200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2520537" y="3983345"/>
            <a:ext cx="2213103" cy="732096"/>
          </a:xfrm>
        </p:spPr>
        <p:txBody>
          <a:bodyPr/>
          <a:lstStyle/>
          <a:p>
            <a:r>
              <a:rPr lang="zh-CN" altLang="en-US" sz="1200"/>
              <a:t>汇报时间：20XX/XX/XX</a:t>
            </a:r>
            <a:endParaRPr lang="en-US" altLang="zh-CN" sz="1200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628650" y="3983921"/>
            <a:ext cx="1847733" cy="732096"/>
          </a:xfrm>
        </p:spPr>
        <p:txBody>
          <a:bodyPr>
            <a:normAutofit/>
          </a:bodyPr>
          <a:lstStyle/>
          <a:p>
            <a:r>
              <a:rPr lang="zh-CN" altLang="en-US" sz="1200"/>
              <a:t>汇报人：PPT</a:t>
            </a:r>
            <a:endParaRPr lang="zh-CN" altLang="en-US" sz="1200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4724400" y="1359217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5354002" y="1413033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1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1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4724400" y="2089785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5354002" y="2143601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100" b="1" spc="300">
                <a:solidFill>
                  <a:schemeClr val="accent4"/>
                </a:solidFill>
                <a:latin typeface="+mj-ea"/>
                <a:ea typeface="+mj-ea"/>
              </a:rPr>
              <a:t>南京财经大学概述</a:t>
            </a:r>
            <a:endParaRPr lang="zh-CN" altLang="en-US" sz="21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4724400" y="2819876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5354002" y="2874168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100" b="1" spc="300">
                <a:solidFill>
                  <a:schemeClr val="accent4"/>
                </a:solidFill>
                <a:latin typeface="+mj-ea"/>
                <a:ea typeface="+mj-ea"/>
              </a:rPr>
              <a:t>学科建设与师资力量</a:t>
            </a:r>
            <a:endParaRPr lang="zh-CN" altLang="en-US" sz="21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4724400" y="3550443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5354002" y="3604736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100" b="1" spc="300">
                <a:solidFill>
                  <a:schemeClr val="accent4"/>
                </a:solidFill>
                <a:latin typeface="+mj-ea"/>
                <a:ea typeface="+mj-ea"/>
              </a:rPr>
              <a:t>人才培养与质量保障</a:t>
            </a:r>
            <a:endParaRPr lang="zh-CN" altLang="en-US" sz="21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920115" y="2692251"/>
            <a:ext cx="2160000" cy="810816"/>
          </a:xfrm>
        </p:spPr>
        <p:txBody>
          <a:bodyPr/>
          <a:lstStyle/>
          <a:p>
            <a:r>
              <a:rPr lang="zh-CN" altLang="en-US" sz="4500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 sz="450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920115" y="3569751"/>
            <a:ext cx="2160000" cy="378000"/>
          </a:xfrm>
        </p:spPr>
        <p:txBody>
          <a:bodyPr/>
          <a:lstStyle/>
          <a:p>
            <a:r>
              <a:rPr lang="en-US" altLang="zh-CN" sz="1800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 sz="180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4724876" y="4281011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5354479" y="4335304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100" b="1" spc="300">
                <a:solidFill>
                  <a:schemeClr val="accent4"/>
                </a:solidFill>
                <a:latin typeface="+mj-ea"/>
                <a:ea typeface="+mj-ea"/>
              </a:rPr>
              <a:t>校园文化与生活环境</a:t>
            </a:r>
            <a:endParaRPr lang="zh-CN" altLang="en-US" sz="21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4724400" y="5011579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5354002" y="5065395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100" b="1" spc="300">
                <a:solidFill>
                  <a:schemeClr val="accent4"/>
                </a:solidFill>
                <a:latin typeface="+mj-ea"/>
                <a:ea typeface="+mj-ea"/>
              </a:rPr>
              <a:t>国际交流与合作办学</a:t>
            </a:r>
            <a:endParaRPr lang="zh-CN" altLang="en-US" sz="21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单击此处添加章节标题</a:t>
            </a:r>
            <a:endParaRPr lang="zh-CN" altLang="en-US" sz="3600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ONE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南京财经大学概述</a:t>
            </a:r>
            <a:endParaRPr lang="zh-CN" altLang="en-US" sz="3600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TWO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南京财经大学的地理位置和历史背景</a:t>
            </a:r>
            <a:endParaRPr lang="zh-CN" altLang="en-US"/>
          </a:p>
        </p:txBody>
      </p:sp>
      <p:sp>
        <p:nvSpPr>
          <p:cNvPr id="1049312" name="任意多边形: 形状 16"/>
          <p:cNvSpPr/>
          <p:nvPr>
            <p:custDataLst>
              <p:tags r:id="rId2"/>
            </p:custDataLst>
          </p:nvPr>
        </p:nvSpPr>
        <p:spPr>
          <a:xfrm>
            <a:off x="628650" y="1986303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Freeform 488"/>
          <p:cNvSpPr/>
          <p:nvPr>
            <p:custDataLst>
              <p:tags r:id="rId3"/>
            </p:custDataLst>
          </p:nvPr>
        </p:nvSpPr>
        <p:spPr>
          <a:xfrm rot="5400000">
            <a:off x="3939423" y="1975668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序号"/>
          <p:cNvSpPr txBox="1"/>
          <p:nvPr>
            <p:custDataLst>
              <p:tags r:id="rId4"/>
            </p:custDataLst>
          </p:nvPr>
        </p:nvSpPr>
        <p:spPr>
          <a:xfrm>
            <a:off x="4030587" y="2141283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18" name="标题"/>
          <p:cNvSpPr txBox="1"/>
          <p:nvPr>
            <p:custDataLst>
              <p:tags r:id="rId5"/>
            </p:custDataLst>
          </p:nvPr>
        </p:nvSpPr>
        <p:spPr>
          <a:xfrm>
            <a:off x="907713" y="2024289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25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位于江苏省南京市</a:t>
            </a:r>
            <a:endParaRPr kumimoji="0" lang="zh-CN" altLang="en-US" sz="825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20" name="正文"/>
          <p:cNvSpPr txBox="1"/>
          <p:nvPr>
            <p:custDataLst>
              <p:tags r:id="rId6"/>
            </p:custDataLst>
          </p:nvPr>
        </p:nvSpPr>
        <p:spPr>
          <a:xfrm>
            <a:off x="907713" y="2355012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22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4528444" y="2379322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Freeform 488"/>
          <p:cNvSpPr/>
          <p:nvPr>
            <p:custDataLst>
              <p:tags r:id="rId8"/>
            </p:custDataLst>
          </p:nvPr>
        </p:nvSpPr>
        <p:spPr>
          <a:xfrm rot="5400000">
            <a:off x="4610998" y="2368686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序号"/>
          <p:cNvSpPr txBox="1"/>
          <p:nvPr>
            <p:custDataLst>
              <p:tags r:id="rId9"/>
            </p:custDataLst>
          </p:nvPr>
        </p:nvSpPr>
        <p:spPr>
          <a:xfrm>
            <a:off x="4688994" y="2530249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 sz="1800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328" name="任意多边形: 形状 2"/>
          <p:cNvSpPr/>
          <p:nvPr>
            <p:custDataLst>
              <p:tags r:id="rId10"/>
            </p:custDataLst>
          </p:nvPr>
        </p:nvSpPr>
        <p:spPr>
          <a:xfrm>
            <a:off x="628650" y="2772340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30" name="Freeform 488"/>
          <p:cNvSpPr/>
          <p:nvPr>
            <p:custDataLst>
              <p:tags r:id="rId11"/>
            </p:custDataLst>
          </p:nvPr>
        </p:nvSpPr>
        <p:spPr>
          <a:xfrm rot="5400000">
            <a:off x="3939423" y="2761704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序号"/>
          <p:cNvSpPr txBox="1"/>
          <p:nvPr>
            <p:custDataLst>
              <p:tags r:id="rId12"/>
            </p:custDataLst>
          </p:nvPr>
        </p:nvSpPr>
        <p:spPr>
          <a:xfrm>
            <a:off x="4030587" y="2926812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/>
              <a:t>03</a:t>
            </a:r>
            <a:endParaRPr lang="en-US" sz="1800"/>
          </a:p>
        </p:txBody>
      </p:sp>
      <p:sp>
        <p:nvSpPr>
          <p:cNvPr id="1049334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4528444" y="3161813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36" name="Freeform 488"/>
          <p:cNvSpPr/>
          <p:nvPr>
            <p:custDataLst>
              <p:tags r:id="rId14"/>
            </p:custDataLst>
          </p:nvPr>
        </p:nvSpPr>
        <p:spPr>
          <a:xfrm rot="5400000">
            <a:off x="4610998" y="3151683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序号"/>
          <p:cNvSpPr txBox="1"/>
          <p:nvPr>
            <p:custDataLst>
              <p:tags r:id="rId15"/>
            </p:custDataLst>
          </p:nvPr>
        </p:nvSpPr>
        <p:spPr>
          <a:xfrm>
            <a:off x="4688994" y="3310714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任意多边形: 形状 12"/>
          <p:cNvSpPr/>
          <p:nvPr>
            <p:custDataLst>
              <p:tags r:id="rId16"/>
            </p:custDataLst>
          </p:nvPr>
        </p:nvSpPr>
        <p:spPr>
          <a:xfrm>
            <a:off x="628650" y="3557870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42" name="Freeform 488"/>
          <p:cNvSpPr/>
          <p:nvPr>
            <p:custDataLst>
              <p:tags r:id="rId17"/>
            </p:custDataLst>
          </p:nvPr>
        </p:nvSpPr>
        <p:spPr>
          <a:xfrm rot="5400000">
            <a:off x="3939423" y="3547740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序号"/>
          <p:cNvSpPr txBox="1"/>
          <p:nvPr>
            <p:custDataLst>
              <p:tags r:id="rId18"/>
            </p:custDataLst>
          </p:nvPr>
        </p:nvSpPr>
        <p:spPr>
          <a:xfrm>
            <a:off x="4030587" y="3712849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/>
              <a:t>05</a:t>
            </a:r>
            <a:endParaRPr lang="en-US" sz="1800"/>
          </a:p>
        </p:txBody>
      </p:sp>
      <p:sp>
        <p:nvSpPr>
          <p:cNvPr id="1049346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4528444" y="3944811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48" name="Freeform 488"/>
          <p:cNvSpPr/>
          <p:nvPr>
            <p:custDataLst>
              <p:tags r:id="rId20"/>
            </p:custDataLst>
          </p:nvPr>
        </p:nvSpPr>
        <p:spPr>
          <a:xfrm rot="5400000">
            <a:off x="4610998" y="3934175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序号"/>
          <p:cNvSpPr txBox="1"/>
          <p:nvPr>
            <p:custDataLst>
              <p:tags r:id="rId21"/>
            </p:custDataLst>
          </p:nvPr>
        </p:nvSpPr>
        <p:spPr>
          <a:xfrm>
            <a:off x="4688994" y="4093206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任意多边形: 形状 27"/>
          <p:cNvSpPr/>
          <p:nvPr>
            <p:custDataLst>
              <p:tags r:id="rId22"/>
            </p:custDataLst>
          </p:nvPr>
        </p:nvSpPr>
        <p:spPr>
          <a:xfrm>
            <a:off x="628650" y="4343907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54" name="Freeform 488"/>
          <p:cNvSpPr/>
          <p:nvPr>
            <p:custDataLst>
              <p:tags r:id="rId23"/>
            </p:custDataLst>
          </p:nvPr>
        </p:nvSpPr>
        <p:spPr>
          <a:xfrm rot="5400000">
            <a:off x="3939423" y="4333271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序号"/>
          <p:cNvSpPr txBox="1"/>
          <p:nvPr>
            <p:custDataLst>
              <p:tags r:id="rId24"/>
            </p:custDataLst>
          </p:nvPr>
        </p:nvSpPr>
        <p:spPr>
          <a:xfrm>
            <a:off x="4030587" y="4498885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/>
              <a:t>07</a:t>
            </a:r>
            <a:endParaRPr lang="en-US" sz="1800"/>
          </a:p>
        </p:txBody>
      </p:sp>
      <p:sp>
        <p:nvSpPr>
          <p:cNvPr id="1049358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4528444" y="4727302"/>
            <a:ext cx="3986704" cy="657530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60" name="Freeform 488"/>
          <p:cNvSpPr/>
          <p:nvPr>
            <p:custDataLst>
              <p:tags r:id="rId26"/>
            </p:custDataLst>
          </p:nvPr>
        </p:nvSpPr>
        <p:spPr>
          <a:xfrm rot="5400000">
            <a:off x="4610998" y="4717173"/>
            <a:ext cx="594024" cy="67836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序号"/>
          <p:cNvSpPr txBox="1"/>
          <p:nvPr>
            <p:custDataLst>
              <p:tags r:id="rId27"/>
            </p:custDataLst>
          </p:nvPr>
        </p:nvSpPr>
        <p:spPr>
          <a:xfrm>
            <a:off x="4688994" y="4876203"/>
            <a:ext cx="411405" cy="3776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18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标题"/>
          <p:cNvSpPr txBox="1"/>
          <p:nvPr>
            <p:custDataLst>
              <p:tags r:id="rId28"/>
            </p:custDataLst>
          </p:nvPr>
        </p:nvSpPr>
        <p:spPr>
          <a:xfrm>
            <a:off x="5544416" y="2409204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25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靠近长江和秦淮河</a:t>
            </a:r>
            <a:endParaRPr kumimoji="0" lang="zh-CN" altLang="en-US" sz="825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66" name="正文"/>
          <p:cNvSpPr txBox="1"/>
          <p:nvPr>
            <p:custDataLst>
              <p:tags r:id="rId29"/>
            </p:custDataLst>
          </p:nvPr>
        </p:nvSpPr>
        <p:spPr>
          <a:xfrm>
            <a:off x="5544416" y="2739420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68" name="标题"/>
          <p:cNvSpPr txBox="1"/>
          <p:nvPr>
            <p:custDataLst>
              <p:tags r:id="rId30"/>
            </p:custDataLst>
          </p:nvPr>
        </p:nvSpPr>
        <p:spPr>
          <a:xfrm>
            <a:off x="907713" y="2811338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416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714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交通便利，多条公交线路和地铁站点  南京财经大学的历史背景</a:t>
            </a:r>
            <a:endParaRPr kumimoji="0" lang="zh-CN" altLang="en-US" sz="1714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70" name="正文"/>
          <p:cNvSpPr txBox="1"/>
          <p:nvPr>
            <p:custDataLst>
              <p:tags r:id="rId31"/>
            </p:custDataLst>
          </p:nvPr>
        </p:nvSpPr>
        <p:spPr>
          <a:xfrm>
            <a:off x="907713" y="3141555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南京财经大学的历史背景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72" name="标题"/>
          <p:cNvSpPr txBox="1"/>
          <p:nvPr>
            <p:custDataLst>
              <p:tags r:id="rId32"/>
            </p:custDataLst>
          </p:nvPr>
        </p:nvSpPr>
        <p:spPr>
          <a:xfrm>
            <a:off x="5544416" y="3195747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25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成立于1956年</a:t>
            </a:r>
            <a:endParaRPr kumimoji="0" lang="zh-CN" altLang="en-US" sz="825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74" name="正文"/>
          <p:cNvSpPr txBox="1"/>
          <p:nvPr>
            <p:custDataLst>
              <p:tags r:id="rId33"/>
            </p:custDataLst>
          </p:nvPr>
        </p:nvSpPr>
        <p:spPr>
          <a:xfrm>
            <a:off x="5544416" y="3525963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76" name="标题"/>
          <p:cNvSpPr txBox="1"/>
          <p:nvPr>
            <p:custDataLst>
              <p:tags r:id="rId34"/>
            </p:custDataLst>
          </p:nvPr>
        </p:nvSpPr>
        <p:spPr>
          <a:xfrm>
            <a:off x="907713" y="3592816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25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前身是南京粮食学校</a:t>
            </a:r>
            <a:endParaRPr kumimoji="0" lang="zh-CN" altLang="en-US" sz="825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78" name="正文"/>
          <p:cNvSpPr txBox="1"/>
          <p:nvPr>
            <p:custDataLst>
              <p:tags r:id="rId35"/>
            </p:custDataLst>
          </p:nvPr>
        </p:nvSpPr>
        <p:spPr>
          <a:xfrm>
            <a:off x="907713" y="3923032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80" name="标题"/>
          <p:cNvSpPr txBox="1"/>
          <p:nvPr>
            <p:custDataLst>
              <p:tags r:id="rId36"/>
            </p:custDataLst>
          </p:nvPr>
        </p:nvSpPr>
        <p:spPr>
          <a:xfrm>
            <a:off x="5544416" y="3984822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25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1981年更名为南京粮食经济学院</a:t>
            </a:r>
            <a:endParaRPr kumimoji="0" lang="zh-CN" altLang="en-US" sz="825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82" name="正文"/>
          <p:cNvSpPr txBox="1"/>
          <p:nvPr>
            <p:custDataLst>
              <p:tags r:id="rId37"/>
            </p:custDataLst>
          </p:nvPr>
        </p:nvSpPr>
        <p:spPr>
          <a:xfrm>
            <a:off x="5544416" y="4315038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84" name="标题"/>
          <p:cNvSpPr txBox="1"/>
          <p:nvPr>
            <p:custDataLst>
              <p:tags r:id="rId38"/>
            </p:custDataLst>
          </p:nvPr>
        </p:nvSpPr>
        <p:spPr>
          <a:xfrm>
            <a:off x="907713" y="4368724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825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1993年更名为南京经济学院</a:t>
            </a:r>
            <a:endParaRPr kumimoji="0" lang="zh-CN" altLang="en-US" sz="825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86" name="正文"/>
          <p:cNvSpPr txBox="1"/>
          <p:nvPr>
            <p:custDataLst>
              <p:tags r:id="rId39"/>
            </p:custDataLst>
          </p:nvPr>
        </p:nvSpPr>
        <p:spPr>
          <a:xfrm>
            <a:off x="907713" y="4699446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88" name="标题"/>
          <p:cNvSpPr txBox="1"/>
          <p:nvPr>
            <p:custDataLst>
              <p:tags r:id="rId40"/>
            </p:custDataLst>
          </p:nvPr>
        </p:nvSpPr>
        <p:spPr>
          <a:xfrm>
            <a:off x="5544416" y="4762248"/>
            <a:ext cx="2691841" cy="28138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416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714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2000年与江苏财经高等专科学校合并组建南京财经大学</a:t>
            </a:r>
            <a:endParaRPr kumimoji="0" lang="zh-CN" altLang="en-US" sz="1714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90" name="正文"/>
          <p:cNvSpPr txBox="1"/>
          <p:nvPr>
            <p:custDataLst>
              <p:tags r:id="rId41"/>
            </p:custDataLst>
          </p:nvPr>
        </p:nvSpPr>
        <p:spPr>
          <a:xfrm>
            <a:off x="5544416" y="5092971"/>
            <a:ext cx="2691841" cy="2742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9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学校的办学理念和特色</a:t>
            </a:r>
            <a:endParaRPr lang="zh-CN" altLang="en-US"/>
          </a:p>
        </p:txBody>
      </p:sp>
      <p:sp>
        <p:nvSpPr>
          <p:cNvPr id="10494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256986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988148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办学理念：以人为本，质量立校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2"/>
          <p:cNvSpPr/>
          <p:nvPr>
            <p:custDataLst>
              <p:tags r:id="rId4"/>
            </p:custDataLst>
          </p:nvPr>
        </p:nvSpPr>
        <p:spPr>
          <a:xfrm>
            <a:off x="1087918" y="2907246"/>
            <a:ext cx="1306934" cy="9255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18"/>
          <p:cNvSpPr/>
          <p:nvPr>
            <p:custDataLst>
              <p:tags r:id="rId5"/>
            </p:custDataLst>
          </p:nvPr>
        </p:nvSpPr>
        <p:spPr>
          <a:xfrm rot="5400000">
            <a:off x="3144258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4929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特色：财经专业为主，多学科协调发展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3"/>
          <p:cNvSpPr/>
          <p:nvPr>
            <p:custDataLst>
              <p:tags r:id="rId7"/>
            </p:custDataLst>
          </p:nvPr>
        </p:nvSpPr>
        <p:spPr>
          <a:xfrm>
            <a:off x="2975190" y="2907246"/>
            <a:ext cx="1306934" cy="9255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1040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2201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实践教学：注重实践能力的培养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4"/>
          <p:cNvSpPr/>
          <p:nvPr>
            <p:custDataLst>
              <p:tags r:id="rId10"/>
            </p:custDataLst>
          </p:nvPr>
        </p:nvSpPr>
        <p:spPr>
          <a:xfrm>
            <a:off x="4861480" y="2907246"/>
            <a:ext cx="1306934" cy="9255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17821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48982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国际化办学：积极推进国际化办学，提高学校的国际影响力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5"/>
          <p:cNvSpPr/>
          <p:nvPr>
            <p:custDataLst>
              <p:tags r:id="rId13"/>
            </p:custDataLst>
          </p:nvPr>
        </p:nvSpPr>
        <p:spPr>
          <a:xfrm>
            <a:off x="6748753" y="2907246"/>
            <a:ext cx="1306934" cy="9255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主要院系及专业设置</a:t>
            </a:r>
            <a:endParaRPr lang="zh-CN" altLang="en-US"/>
          </a:p>
        </p:txBody>
      </p:sp>
      <p:sp>
        <p:nvSpPr>
          <p:cNvPr id="1049484" name="圆角矩形 3"/>
          <p:cNvSpPr/>
          <p:nvPr>
            <p:custDataLst>
              <p:tags r:id="rId2"/>
            </p:custDataLst>
          </p:nvPr>
        </p:nvSpPr>
        <p:spPr>
          <a:xfrm rot="16200000">
            <a:off x="4224097" y="-162126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3"/>
            </p:custDataLst>
          </p:nvPr>
        </p:nvSpPr>
        <p:spPr>
          <a:xfrm rot="16200000">
            <a:off x="333918" y="2268909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8" name="圆角矩形 5"/>
          <p:cNvSpPr/>
          <p:nvPr>
            <p:custDataLst>
              <p:tags r:id="rId4"/>
            </p:custDataLst>
          </p:nvPr>
        </p:nvSpPr>
        <p:spPr>
          <a:xfrm rot="16200000">
            <a:off x="4225015" y="-705906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6"/>
          <p:cNvSpPr/>
          <p:nvPr>
            <p:custDataLst>
              <p:tags r:id="rId5"/>
            </p:custDataLst>
          </p:nvPr>
        </p:nvSpPr>
        <p:spPr>
          <a:xfrm rot="16200000">
            <a:off x="334835" y="318473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6"/>
            </p:custDataLst>
          </p:nvPr>
        </p:nvSpPr>
        <p:spPr>
          <a:xfrm rot="16200000">
            <a:off x="4224097" y="19203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0"/>
          <p:cNvSpPr/>
          <p:nvPr>
            <p:custDataLst>
              <p:tags r:id="rId7"/>
            </p:custDataLst>
          </p:nvPr>
        </p:nvSpPr>
        <p:spPr>
          <a:xfrm rot="16200000">
            <a:off x="333918" y="4082218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6" name="圆角矩形 11"/>
          <p:cNvSpPr/>
          <p:nvPr>
            <p:custDataLst>
              <p:tags r:id="rId8"/>
            </p:custDataLst>
          </p:nvPr>
        </p:nvSpPr>
        <p:spPr>
          <a:xfrm rot="16200000">
            <a:off x="4225015" y="1106944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2"/>
          <p:cNvSpPr/>
          <p:nvPr>
            <p:custDataLst>
              <p:tags r:id="rId9"/>
            </p:custDataLst>
          </p:nvPr>
        </p:nvSpPr>
        <p:spPr>
          <a:xfrm rot="16200000">
            <a:off x="334835" y="499758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7"/>
          <p:cNvSpPr txBox="1"/>
          <p:nvPr>
            <p:custDataLst>
              <p:tags r:id="rId10"/>
            </p:custDataLst>
          </p:nvPr>
        </p:nvSpPr>
        <p:spPr>
          <a:xfrm>
            <a:off x="960051" y="3787029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特色专业：会计学、金融学、经济学等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1"/>
            </p:custDataLst>
          </p:nvPr>
        </p:nvSpPr>
        <p:spPr>
          <a:xfrm>
            <a:off x="960051" y="4702850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学科评估：多个学科获得B+评级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04" name="文本框 13"/>
          <p:cNvSpPr txBox="1"/>
          <p:nvPr>
            <p:custDataLst>
              <p:tags r:id="rId12"/>
            </p:custDataLst>
          </p:nvPr>
        </p:nvSpPr>
        <p:spPr>
          <a:xfrm>
            <a:off x="960051" y="1973720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院系设置：经济学院、金融学院、会计学院、工商管理学院等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06" name="文本框 14"/>
          <p:cNvSpPr txBox="1"/>
          <p:nvPr>
            <p:custDataLst>
              <p:tags r:id="rId13"/>
            </p:custDataLst>
          </p:nvPr>
        </p:nvSpPr>
        <p:spPr>
          <a:xfrm>
            <a:off x="960051" y="2890458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专业设置：经济学、金融学、会计学、工商管理等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学科建设与师资力量</a:t>
            </a:r>
            <a:endParaRPr lang="zh-CN" altLang="en-US" sz="3600"/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THREE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学科建设成果及优势学科介绍</a:t>
            </a:r>
            <a:endParaRPr lang="zh-CN" altLang="en-US"/>
          </a:p>
        </p:txBody>
      </p:sp>
      <p:sp>
        <p:nvSpPr>
          <p:cNvPr id="10496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256986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988148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学科建设成果：重点学科、特色学科、新兴学科等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2"/>
          <p:cNvSpPr/>
          <p:nvPr>
            <p:custDataLst>
              <p:tags r:id="rId4"/>
            </p:custDataLst>
          </p:nvPr>
        </p:nvSpPr>
        <p:spPr>
          <a:xfrm>
            <a:off x="1087918" y="2907246"/>
            <a:ext cx="1306934" cy="9255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任意多边形 18"/>
          <p:cNvSpPr/>
          <p:nvPr>
            <p:custDataLst>
              <p:tags r:id="rId5"/>
            </p:custDataLst>
          </p:nvPr>
        </p:nvSpPr>
        <p:spPr>
          <a:xfrm rot="5400000">
            <a:off x="3144258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4929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优势学科介绍：国家级、省级一流学科，师资力量、科研实力等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3"/>
          <p:cNvSpPr/>
          <p:nvPr>
            <p:custDataLst>
              <p:tags r:id="rId7"/>
            </p:custDataLst>
          </p:nvPr>
        </p:nvSpPr>
        <p:spPr>
          <a:xfrm>
            <a:off x="2975190" y="2907246"/>
            <a:ext cx="1306934" cy="9255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1040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2201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学科交叉融合：跨学科合作、产学研结合等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4"/>
          <p:cNvSpPr/>
          <p:nvPr>
            <p:custDataLst>
              <p:tags r:id="rId10"/>
            </p:custDataLst>
          </p:nvPr>
        </p:nvSpPr>
        <p:spPr>
          <a:xfrm>
            <a:off x="4861480" y="2907246"/>
            <a:ext cx="1306934" cy="9255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17821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48982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国际化办学：国际交流项目、留学生教育等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5"/>
          <p:cNvSpPr/>
          <p:nvPr>
            <p:custDataLst>
              <p:tags r:id="rId13"/>
            </p:custDataLst>
          </p:nvPr>
        </p:nvSpPr>
        <p:spPr>
          <a:xfrm>
            <a:off x="6748753" y="2907246"/>
            <a:ext cx="1306934" cy="9255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师资力量和教学团队介绍</a:t>
            </a:r>
            <a:endParaRPr lang="zh-CN" altLang="en-US"/>
          </a:p>
        </p:txBody>
      </p:sp>
      <p:sp>
        <p:nvSpPr>
          <p:cNvPr id="1049712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师资力量：教授、副教授等高级职称教师占比超过XX%，拥有博士学位的教师占比超过XX%。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教学团队：由多名教授、副教授等资深教师组成，具有丰富的教学经验和深厚的学术背景。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教学方法：采用多种教学方法，如案例分析、小组讨论、角色扮演等，以激发学生的学习兴趣和主动性。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教学质量：注重教学质量和效果，定期开展教学评估和督导工作，确保教学质量不断提高。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科研实力和成果转化</a:t>
            </a:r>
            <a:endParaRPr lang="zh-CN" altLang="en-US"/>
          </a:p>
        </p:txBody>
      </p:sp>
      <p:sp>
        <p:nvSpPr>
          <p:cNvPr id="1049754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756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758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760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762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科研成果：学校教师在国内外学术期刊上发表的论文、获得的专利和奖项等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科研项目：学校承担的国家级、省部级科研项目以及横向科研项目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6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成果转化：学校与产业界的合作，将科研成果转化为实际应用和产品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8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科研合作：学校与国内外高校、科研机构和企业的合作，共同开展科研项目和人才培养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人才培养与质量保障</a:t>
            </a:r>
            <a:endParaRPr lang="zh-CN" altLang="en-US" sz="3600"/>
          </a:p>
        </p:txBody>
      </p:sp>
      <p:sp>
        <p:nvSpPr>
          <p:cNvPr id="10498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FOUR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人才培养目标和模式</a:t>
            </a:r>
            <a:endParaRPr lang="zh-CN" altLang="en-US"/>
          </a:p>
        </p:txBody>
      </p:sp>
      <p:sp>
        <p:nvSpPr>
          <p:cNvPr id="1049916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人才培养目标：培养具有创新精神和实践能力的高素质人才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人才培养模式：注重实践教学，加强校企合作，推进国际化办学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教学质量保障：建立完善的教学质量保障体系，加强师资队伍建设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就业创业支持：提供就业创业指导和服务，鼓励学生创新创业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教学质量保障体系</a:t>
            </a:r>
            <a:endParaRPr lang="zh-CN" altLang="en-US"/>
          </a:p>
        </p:txBody>
      </p:sp>
      <p:sp>
        <p:nvSpPr>
          <p:cNvPr id="10499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979680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60" name="矩形 65"/>
          <p:cNvSpPr/>
          <p:nvPr>
            <p:custDataLst>
              <p:tags r:id="rId3"/>
            </p:custDataLst>
          </p:nvPr>
        </p:nvSpPr>
        <p:spPr>
          <a:xfrm>
            <a:off x="893947" y="2153640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2" name="文本框 66"/>
          <p:cNvSpPr txBox="1"/>
          <p:nvPr>
            <p:custDataLst>
              <p:tags r:id="rId4"/>
            </p:custDataLst>
          </p:nvPr>
        </p:nvSpPr>
        <p:spPr>
          <a:xfrm>
            <a:off x="1180524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教学质量保障体系的定义和重要性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84826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矩形 69"/>
          <p:cNvSpPr/>
          <p:nvPr>
            <p:custDataLst>
              <p:tags r:id="rId6"/>
            </p:custDataLst>
          </p:nvPr>
        </p:nvSpPr>
        <p:spPr>
          <a:xfrm>
            <a:off x="4798612" y="2153640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8" name="文本框 70"/>
          <p:cNvSpPr txBox="1"/>
          <p:nvPr>
            <p:custDataLst>
              <p:tags r:id="rId7"/>
            </p:custDataLst>
          </p:nvPr>
        </p:nvSpPr>
        <p:spPr>
          <a:xfrm>
            <a:off x="5085670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南京财经大学的教学质量保障体系架构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979680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72" name="文本框 74"/>
          <p:cNvSpPr txBox="1"/>
          <p:nvPr>
            <p:custDataLst>
              <p:tags r:id="rId9"/>
            </p:custDataLst>
          </p:nvPr>
        </p:nvSpPr>
        <p:spPr>
          <a:xfrm>
            <a:off x="1180524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教学质量保障体系的运行机制和实施措施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974" name="矩形 73"/>
          <p:cNvSpPr/>
          <p:nvPr>
            <p:custDataLst>
              <p:tags r:id="rId10"/>
            </p:custDataLst>
          </p:nvPr>
        </p:nvSpPr>
        <p:spPr>
          <a:xfrm>
            <a:off x="893947" y="4071054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8655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矩形 84"/>
          <p:cNvSpPr/>
          <p:nvPr>
            <p:custDataLst>
              <p:tags r:id="rId12"/>
            </p:custDataLst>
          </p:nvPr>
        </p:nvSpPr>
        <p:spPr>
          <a:xfrm>
            <a:off x="4842923" y="4071054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文本框 85"/>
          <p:cNvSpPr txBox="1"/>
          <p:nvPr>
            <p:custDataLst>
              <p:tags r:id="rId13"/>
            </p:custDataLst>
          </p:nvPr>
        </p:nvSpPr>
        <p:spPr>
          <a:xfrm>
            <a:off x="5129500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教学质量保障体系的监督与评估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https://d.book118.com/257032162200006042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《南京财经大学》PPT课件</vt:lpstr>
      <vt:lpstr>目录</vt:lpstr>
      <vt:lpstr>单击此处添加章节标题</vt:lpstr>
      <vt:lpstr>南京财经大学概述</vt:lpstr>
      <vt:lpstr>PowerPoint Presentation</vt:lpstr>
      <vt:lpstr>南京财经大学的地理位置和历史背景</vt:lpstr>
      <vt:lpstr>学校的办学理念和特色</vt:lpstr>
      <vt:lpstr>主要院系及专业设置</vt:lpstr>
      <vt:lpstr>学科建设与师资力量</vt:lpstr>
      <vt:lpstr>PowerPoint Presentation</vt:lpstr>
      <vt:lpstr>学科建设成果及优势学科介绍</vt:lpstr>
      <vt:lpstr>师资力量和教学团队介绍</vt:lpstr>
      <vt:lpstr>科研实力和成果转化</vt:lpstr>
      <vt:lpstr>人才培养与质量保障</vt:lpstr>
      <vt:lpstr>PowerPoint Presentation</vt:lpstr>
      <vt:lpstr>人才培养目标和模式</vt:lpstr>
      <vt:lpstr>教学质量保障体系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2024-09-16T12:45:00.156</cp:lastPrinted>
  <dcterms:created xsi:type="dcterms:W3CDTF">2024-09-16T04:45:00Z</dcterms:created>
  <dcterms:modified xsi:type="dcterms:W3CDTF">2024-09-16T04:45:02Z</dcterms:modified>
</cp:coreProperties>
</file>