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7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489CB1E-9466-4F37-946B-2000605C46C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CACCE82-B17D-4C9B-A3CF-D8D06B95028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B22CA9D-1D3E-4B98-A560-94E5D9A96EB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08FCBCA-DA33-4EA0-A399-633F9F67BF9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1EEA3611-771E-43B7-95DC-B8A07345151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92E4E96-BC80-424C-9F06-AEDC805902A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42BF515-C91C-4280-8E18-BEC0AAC8D88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2FDEA6E-229B-48C1-AE13-BCCE738D7EF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84BEADF-B707-45E2-8B47-B4CAE0FFB28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2C4AED1-D581-45B2-A6B0-033E071968F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1BD2B71-49AF-41A7-8552-1E6990FEF60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2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" name="矩形 5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10000">
                <a:schemeClr val="accent6"/>
              </a:gs>
              <a:gs pos="30000">
                <a:schemeClr val="accent4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4" name="文本占位符 17"/>
          <p:cNvSpPr>
            <a:spLocks noGrp="1"/>
          </p:cNvSpPr>
          <p:nvPr>
            <p:ph type="body" sz="quarter" idx="11" hasCustomPrompt="1"/>
          </p:nvPr>
        </p:nvSpPr>
        <p:spPr>
          <a:xfrm>
            <a:off x="392698" y="4448586"/>
            <a:ext cx="2941831" cy="646331"/>
          </a:xfrm>
        </p:spPr>
        <p:txBody>
          <a:bodyPr wrap="none" anchor="b">
            <a:spAutoFit/>
          </a:bodyPr>
          <a:lstStyle>
            <a:lvl1pPr marL="0" indent="0" algn="l">
              <a:buNone/>
              <a:defRPr sz="4000" b="0" i="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defRPr>
            </a:lvl1pPr>
          </a:lstStyle>
          <a:p>
            <a:pPr lvl="0"/>
            <a:r>
              <a:rPr kumimoji="1" lang="zh-CN" altLang="en-US"/>
              <a:t>主标题样式</a:t>
            </a:r>
            <a:endParaRPr/>
          </a:p>
        </p:txBody>
      </p:sp>
      <p:sp>
        <p:nvSpPr>
          <p:cNvPr id="5" name="标题 1"/>
          <p:cNvSpPr>
            <a:spLocks noGrp="1"/>
          </p:cNvSpPr>
          <p:nvPr>
            <p:ph type="ctrTitle" idx="2147483647" hasCustomPrompt="1"/>
          </p:nvPr>
        </p:nvSpPr>
        <p:spPr>
          <a:xfrm>
            <a:off x="392698" y="5131305"/>
            <a:ext cx="6019597" cy="1311128"/>
          </a:xfrm>
        </p:spPr>
        <p:txBody>
          <a:bodyPr wrap="none" anchor="b">
            <a:spAutoFit/>
          </a:bodyPr>
          <a:lstStyle>
            <a:lvl1pPr algn="l">
              <a:defRPr sz="8800" b="0" i="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主标题样式</a:t>
            </a:r>
            <a:endParaRPr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orient="horz" pos="2160" userDrawn="true">
          <p15:clr>
            <a:srgbClr val="FBAE40"/>
          </p15:clr>
        </p15:guide>
        <p15:guide id="2" pos="3840" userDrawn="true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>
  <p:cSld name="标题和内容">
    <p:spTree>
      <p:nvGrpSpPr>
        <p:cNvPr id="6" name=""/>
        <p:cNvGrpSpPr/>
        <p:nvPr/>
      </p:nvGrpSpPr>
      <p:grpSpPr>
        <a:xfrm>
          <a:off x="0" y="0"/>
          <a:ext cx="0" cy="0"/>
        </a:xfrm>
      </p:grpSpPr>
      <p:sp>
        <p:nvSpPr>
          <p:cNvPr id="7" name="标题 1"/>
          <p:cNvSpPr>
            <a:spLocks noGrp="1"/>
          </p:cNvSpPr>
          <p:nvPr>
            <p:ph type="title" idx="2147483647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8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2pPr>
            <a:lvl3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3pPr>
            <a:lvl4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4pPr>
            <a:lvl5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5pPr>
          </a:lstStyle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9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10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1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spTree>
      <p:nvGrpSpPr>
        <p:cNvPr id="12" name=""/>
        <p:cNvGrpSpPr/>
        <p:nvPr/>
      </p:nvGrpSpPr>
      <p:grpSpPr>
        <a:xfrm>
          <a:off x="0" y="0"/>
          <a:ext cx="0" cy="0"/>
        </a:xfrm>
      </p:grpSpPr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1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1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  <p:sp>
        <p:nvSpPr>
          <p:cNvPr id="17" name="矩形 1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10000">
                <a:schemeClr val="accent6"/>
              </a:gs>
              <a:gs pos="30000">
                <a:schemeClr val="accent4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>
          <a:gsLst>
            <a:gs pos="80000">
              <a:schemeClr val="bg1"/>
            </a:gs>
            <a:gs pos="100000">
              <a:schemeClr val="accent1">
                <a:lumMod val="20000"/>
                <a:lumOff val="80000"/>
              </a:schemeClr>
            </a:gs>
          </a:gsLst>
          <a:lin ang="16200000" scaled="1"/>
        </a:gradFill>
        <a:effectLst/>
      </p:bgPr>
    </p:bg>
    <p:spTree>
      <p:nvGrpSpPr>
        <p:cNvPr id="18" name=""/>
        <p:cNvGrpSpPr/>
        <p:nvPr/>
      </p:nvGrpSpPr>
      <p:grpSpPr>
        <a:xfrm>
          <a:off x="0" y="0"/>
          <a:ext cx="0" cy="0"/>
        </a:xfrm>
      </p:grpSpPr>
      <p:pic>
        <p:nvPicPr>
          <p:cNvPr id="19" name="图片 7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 flipH="1">
            <a:off x="0" y="-1"/>
            <a:ext cx="12192000" cy="6858000"/>
          </a:xfrm>
          <a:prstGeom prst="rect">
            <a:avLst/>
          </a:prstGeom>
        </p:spPr>
      </p:pic>
      <p:sp>
        <p:nvSpPr>
          <p:cNvPr id="20" name="矩形 6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85000">
                <a:schemeClr val="bg1"/>
              </a:gs>
              <a:gs pos="100000">
                <a:schemeClr val="bg1">
                  <a:alpha val="7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21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22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3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</a:xfrm>
      </p:grpSpPr>
      <p:sp>
        <p:nvSpPr>
          <p:cNvPr id="25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26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7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spTree>
      <p:nvGrpSpPr>
        <p:cNvPr id="28" name=""/>
        <p:cNvGrpSpPr/>
        <p:nvPr/>
      </p:nvGrpSpPr>
      <p:grpSpPr>
        <a:xfrm>
          <a:off x="0" y="0"/>
          <a:ext cx="0" cy="0"/>
        </a:xfrm>
      </p:grpSpPr>
      <p:pic>
        <p:nvPicPr>
          <p:cNvPr id="29" name="图片 5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0" name="矩形 1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10000">
                <a:schemeClr val="accent6"/>
              </a:gs>
              <a:gs pos="30000">
                <a:schemeClr val="accent4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3" orient="horz" pos="2160" userDrawn="true">
          <p15:clr>
            <a:srgbClr val="FBAE40"/>
          </p15:clr>
        </p15:guide>
        <p15:guide id="4" pos="3840" userDrawn="true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Contents Layout"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sp>
        <p:nvSpPr>
          <p:cNvPr id="32" name="文本占位符 8"/>
          <p:cNvSpPr>
            <a:spLocks noGrp="1"/>
          </p:cNvSpPr>
          <p:nvPr>
            <p:ph type="body" sz="quarter" idx="14" hasCustomPrompt="1"/>
          </p:nvPr>
        </p:nvSpPr>
        <p:spPr>
          <a:xfrm>
            <a:off x="673100" y="1500188"/>
            <a:ext cx="2836562" cy="696024"/>
          </a:xfrm>
        </p:spPr>
        <p:txBody>
          <a:bodyPr>
            <a:spAutoFit/>
          </a:bodyPr>
          <a:lstStyle>
            <a:lvl1pPr marL="0" indent="0" algn="l">
              <a:buFont typeface="+mj-lt"/>
              <a:buNone/>
              <a:defRPr sz="3600" b="1"/>
            </a:lvl1pPr>
            <a:lvl2pPr marL="457200" indent="0">
              <a:buFont typeface="+mj-ea"/>
              <a:buNone/>
              <a:defRPr/>
            </a:lvl2pPr>
            <a:lvl3pPr marL="1257300" indent="-342900">
              <a:buFont typeface="+mj-lt"/>
              <a:buAutoNum type="alphaLcParenR"/>
              <a:defRPr/>
            </a:lvl3pPr>
          </a:lstStyle>
          <a:p>
            <a:pPr lvl="0"/>
            <a:r>
              <a:rPr lang="en-US" altLang="zh-CN"/>
              <a:t>CONTENTS</a:t>
            </a:r>
            <a:endParaRPr lang="zh-CN" altLang="en-US"/>
          </a:p>
        </p:txBody>
      </p:sp>
      <p:sp>
        <p:nvSpPr>
          <p:cNvPr id="33" name="文本占位符 6"/>
          <p:cNvSpPr>
            <a:spLocks noGrp="1"/>
          </p:cNvSpPr>
          <p:nvPr>
            <p:ph type="body" sz="quarter" idx="13"/>
          </p:nvPr>
        </p:nvSpPr>
        <p:spPr>
          <a:xfrm>
            <a:off x="3660536" y="1500187"/>
            <a:ext cx="7871045" cy="4633913"/>
          </a:xfrm>
        </p:spPr>
        <p:txBody>
          <a:bodyPr/>
          <a:lstStyle>
            <a:lvl1pPr marL="342900" indent="-342900">
              <a:buFont typeface="+mj-lt"/>
              <a:buAutoNum type="arabicPeriod"/>
              <a:defRPr/>
            </a:lvl1pPr>
            <a:lvl2pPr marL="800100" indent="-342900">
              <a:buFont typeface="+mj-ea"/>
              <a:buAutoNum type="circleNumDbPlain"/>
              <a:defRPr/>
            </a:lvl2pPr>
            <a:lvl3pPr marL="1257300" indent="-342900">
              <a:buFont typeface="+mj-lt"/>
              <a:buAutoNum type="alphaLcParenR"/>
              <a:defRPr/>
            </a:lvl3pPr>
          </a:lstStyle>
          <a:p>
            <a:pPr lvl="0"/>
            <a:r>
              <a:rPr lang="en-US" altLang="zh-CN"/>
              <a:t>Click to edit Master text styles</a:t>
            </a:r>
            <a:endParaRPr/>
          </a:p>
          <a:p>
            <a:pPr lvl="1"/>
            <a:r>
              <a:rPr lang="en-US" altLang="zh-CN"/>
              <a:t>Second level</a:t>
            </a:r>
            <a:endParaRPr/>
          </a:p>
          <a:p>
            <a:pPr lvl="2"/>
            <a:r>
              <a:rPr lang="en-US" altLang="zh-CN"/>
              <a:t>Third level</a:t>
            </a:r>
            <a:endParaRPr/>
          </a:p>
          <a:p>
            <a:pPr lvl="3"/>
            <a:r>
              <a:rPr lang="en-US" altLang="zh-CN"/>
              <a:t>Fourth level</a:t>
            </a:r>
            <a:endParaRPr/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34" name="页脚占位符 2"/>
          <p:cNvSpPr>
            <a:spLocks noGrp="1"/>
          </p:cNvSpPr>
          <p:nvPr>
            <p:ph type="ftr" sz="quarter" idx="10"/>
          </p:nvPr>
        </p:nvSpPr>
        <p:spPr>
          <a:xfrm>
            <a:off x="673101" y="6423740"/>
            <a:ext cx="3992171" cy="246221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35" name="日期占位符 3"/>
          <p:cNvSpPr>
            <a:spLocks noGrp="1"/>
          </p:cNvSpPr>
          <p:nvPr>
            <p:ph type="dt" sz="half" idx="11"/>
          </p:nvPr>
        </p:nvSpPr>
        <p:spPr>
          <a:xfrm>
            <a:off x="5517356" y="6423740"/>
            <a:ext cx="1802924" cy="246221"/>
          </a:xfrm>
        </p:spPr>
        <p:txBody>
          <a:bodyPr/>
          <a:lstStyle/>
          <a:p>
            <a:fld id="{AC4CC43B-9EB6-4465-8B1A-3F7180DAD0DF}" type="datetime1">
              <a:rPr/>
              <a:t>2023/11/21</a:t>
            </a:fld>
            <a:endParaRPr lang="en-US" altLang="zh-CN"/>
          </a:p>
        </p:txBody>
      </p:sp>
      <p:sp>
        <p:nvSpPr>
          <p:cNvPr id="36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B630-C7FF-41C0-9923-C5E5E29EED81}" type="slidenum">
              <a:rPr/>
              <a:t>‹#›</a:t>
            </a:fld>
            <a:endParaRPr lang="en-US" altLang="zh-CN"/>
          </a:p>
        </p:txBody>
      </p:sp>
      <p:cxnSp>
        <p:nvCxnSpPr>
          <p:cNvPr id="37" name="î$ļíďé"/>
          <p:cNvCxnSpPr/>
          <p:nvPr userDrawn="1"/>
        </p:nvCxnSpPr>
        <p:spPr>
          <a:xfrm flipH="1">
            <a:off x="3621019" y="1500188"/>
            <a:ext cx="0" cy="4633913"/>
          </a:xfrm>
          <a:prstGeom prst="line">
            <a:avLst/>
          </a:prstGeom>
          <a:solidFill>
            <a:srgbClr val="FFCC00"/>
          </a:solidFill>
          <a:ln w="3175" cap="flat" cmpd="sng" algn="ctr">
            <a:solidFill>
              <a:schemeClr val="bg1">
                <a:lumMod val="75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8" name="iṣļiďê"/>
          <p:cNvSpPr>
            <a:spLocks noChangeAspect="1"/>
          </p:cNvSpPr>
          <p:nvPr userDrawn="1"/>
        </p:nvSpPr>
        <p:spPr bwMode="auto">
          <a:xfrm>
            <a:off x="2626456" y="5219207"/>
            <a:ext cx="870506" cy="915667"/>
          </a:xfrm>
          <a:custGeom>
            <a:gdLst>
              <a:gd name="T0" fmla="*/ 3353 w 5127"/>
              <a:gd name="T1" fmla="*/ 1728 h 5401"/>
              <a:gd name="T2" fmla="*/ 2183 w 5127"/>
              <a:gd name="T3" fmla="*/ 1608 h 5401"/>
              <a:gd name="T4" fmla="*/ 3353 w 5127"/>
              <a:gd name="T5" fmla="*/ 1488 h 5401"/>
              <a:gd name="T6" fmla="*/ 3103 w 5127"/>
              <a:gd name="T7" fmla="*/ 2231 h 5401"/>
              <a:gd name="T8" fmla="*/ 3103 w 5127"/>
              <a:gd name="T9" fmla="*/ 1991 h 5401"/>
              <a:gd name="T10" fmla="*/ 2432 w 5127"/>
              <a:gd name="T11" fmla="*/ 2111 h 5401"/>
              <a:gd name="T12" fmla="*/ 3103 w 5127"/>
              <a:gd name="T13" fmla="*/ 2231 h 5401"/>
              <a:gd name="T14" fmla="*/ 3353 w 5127"/>
              <a:gd name="T15" fmla="*/ 2648 h 5401"/>
              <a:gd name="T16" fmla="*/ 2183 w 5127"/>
              <a:gd name="T17" fmla="*/ 2768 h 5401"/>
              <a:gd name="T18" fmla="*/ 3353 w 5127"/>
              <a:gd name="T19" fmla="*/ 2888 h 5401"/>
              <a:gd name="T20" fmla="*/ 2552 w 5127"/>
              <a:gd name="T21" fmla="*/ 3151 h 5401"/>
              <a:gd name="T22" fmla="*/ 2552 w 5127"/>
              <a:gd name="T23" fmla="*/ 3391 h 5401"/>
              <a:gd name="T24" fmla="*/ 3223 w 5127"/>
              <a:gd name="T25" fmla="*/ 3271 h 5401"/>
              <a:gd name="T26" fmla="*/ 2552 w 5127"/>
              <a:gd name="T27" fmla="*/ 3151 h 5401"/>
              <a:gd name="T28" fmla="*/ 4448 w 5127"/>
              <a:gd name="T29" fmla="*/ 1442 h 5401"/>
              <a:gd name="T30" fmla="*/ 4688 w 5127"/>
              <a:gd name="T31" fmla="*/ 1442 h 5401"/>
              <a:gd name="T32" fmla="*/ 3988 w 5127"/>
              <a:gd name="T33" fmla="*/ 0 h 5401"/>
              <a:gd name="T34" fmla="*/ 0 w 5127"/>
              <a:gd name="T35" fmla="*/ 604 h 5401"/>
              <a:gd name="T36" fmla="*/ 120 w 5127"/>
              <a:gd name="T37" fmla="*/ 1792 h 5401"/>
              <a:gd name="T38" fmla="*/ 686 w 5127"/>
              <a:gd name="T39" fmla="*/ 1672 h 5401"/>
              <a:gd name="T40" fmla="*/ 240 w 5127"/>
              <a:gd name="T41" fmla="*/ 1552 h 5401"/>
              <a:gd name="T42" fmla="*/ 604 w 5127"/>
              <a:gd name="T43" fmla="*/ 240 h 5401"/>
              <a:gd name="T44" fmla="*/ 968 w 5127"/>
              <a:gd name="T45" fmla="*/ 4179 h 5401"/>
              <a:gd name="T46" fmla="*/ 3904 w 5127"/>
              <a:gd name="T47" fmla="*/ 4879 h 5401"/>
              <a:gd name="T48" fmla="*/ 3904 w 5127"/>
              <a:gd name="T49" fmla="*/ 4639 h 5401"/>
              <a:gd name="T50" fmla="*/ 1208 w 5127"/>
              <a:gd name="T51" fmla="*/ 4179 h 5401"/>
              <a:gd name="T52" fmla="*/ 1086 w 5127"/>
              <a:gd name="T53" fmla="*/ 240 h 5401"/>
              <a:gd name="T54" fmla="*/ 4448 w 5127"/>
              <a:gd name="T55" fmla="*/ 700 h 5401"/>
              <a:gd name="T56" fmla="*/ 4568 w 5127"/>
              <a:gd name="T57" fmla="*/ 2000 h 5401"/>
              <a:gd name="T58" fmla="*/ 4568 w 5127"/>
              <a:gd name="T59" fmla="*/ 2240 h 5401"/>
              <a:gd name="T60" fmla="*/ 4887 w 5127"/>
              <a:gd name="T61" fmla="*/ 2340 h 5401"/>
              <a:gd name="T62" fmla="*/ 5007 w 5127"/>
              <a:gd name="T63" fmla="*/ 3838 h 5401"/>
              <a:gd name="T64" fmla="*/ 5127 w 5127"/>
              <a:gd name="T65" fmla="*/ 2340 h 5401"/>
              <a:gd name="T66" fmla="*/ 4568 w 5127"/>
              <a:gd name="T67" fmla="*/ 5139 h 5401"/>
              <a:gd name="T68" fmla="*/ 4448 w 5127"/>
              <a:gd name="T69" fmla="*/ 5281 h 5401"/>
              <a:gd name="T70" fmla="*/ 4688 w 5127"/>
              <a:gd name="T71" fmla="*/ 5281 h 5401"/>
              <a:gd name="T72" fmla="*/ 4568 w 5127"/>
              <a:gd name="T73" fmla="*/ 5139 h 5401"/>
              <a:gd name="T74" fmla="*/ 4448 w 5127"/>
              <a:gd name="T75" fmla="*/ 2559 h 5401"/>
              <a:gd name="T76" fmla="*/ 4568 w 5127"/>
              <a:gd name="T77" fmla="*/ 4974 h 5401"/>
              <a:gd name="T78" fmla="*/ 4688 w 5127"/>
              <a:gd name="T79" fmla="*/ 2559 h 540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5127" h="5401">
                <a:moveTo>
                  <a:pt x="3473" y="1608"/>
                </a:moveTo>
                <a:cubicBezTo>
                  <a:pt x="3473" y="1674"/>
                  <a:pt x="3419" y="1728"/>
                  <a:pt x="3353" y="1728"/>
                </a:cubicBezTo>
                <a:lnTo>
                  <a:pt x="2303" y="1728"/>
                </a:lnTo>
                <a:cubicBezTo>
                  <a:pt x="2236" y="1728"/>
                  <a:pt x="2183" y="1674"/>
                  <a:pt x="2183" y="1608"/>
                </a:cubicBezTo>
                <a:cubicBezTo>
                  <a:pt x="2183" y="1542"/>
                  <a:pt x="2236" y="1488"/>
                  <a:pt x="2303" y="1488"/>
                </a:cubicBezTo>
                <a:lnTo>
                  <a:pt x="3353" y="1488"/>
                </a:lnTo>
                <a:cubicBezTo>
                  <a:pt x="3419" y="1488"/>
                  <a:pt x="3473" y="1542"/>
                  <a:pt x="3473" y="1608"/>
                </a:cubicBezTo>
                <a:close/>
                <a:moveTo>
                  <a:pt x="3103" y="2231"/>
                </a:moveTo>
                <a:cubicBezTo>
                  <a:pt x="3170" y="2231"/>
                  <a:pt x="3223" y="2178"/>
                  <a:pt x="3223" y="2111"/>
                </a:cubicBezTo>
                <a:cubicBezTo>
                  <a:pt x="3223" y="2045"/>
                  <a:pt x="3170" y="1991"/>
                  <a:pt x="3103" y="1991"/>
                </a:cubicBezTo>
                <a:lnTo>
                  <a:pt x="2552" y="1991"/>
                </a:lnTo>
                <a:cubicBezTo>
                  <a:pt x="2486" y="1991"/>
                  <a:pt x="2432" y="2045"/>
                  <a:pt x="2432" y="2111"/>
                </a:cubicBezTo>
                <a:cubicBezTo>
                  <a:pt x="2432" y="2178"/>
                  <a:pt x="2486" y="2231"/>
                  <a:pt x="2552" y="2231"/>
                </a:cubicBezTo>
                <a:lnTo>
                  <a:pt x="3103" y="2231"/>
                </a:lnTo>
                <a:close/>
                <a:moveTo>
                  <a:pt x="3473" y="2768"/>
                </a:moveTo>
                <a:cubicBezTo>
                  <a:pt x="3473" y="2701"/>
                  <a:pt x="3419" y="2648"/>
                  <a:pt x="3353" y="2648"/>
                </a:cubicBezTo>
                <a:lnTo>
                  <a:pt x="2303" y="2648"/>
                </a:lnTo>
                <a:cubicBezTo>
                  <a:pt x="2236" y="2648"/>
                  <a:pt x="2183" y="2701"/>
                  <a:pt x="2183" y="2768"/>
                </a:cubicBezTo>
                <a:cubicBezTo>
                  <a:pt x="2183" y="2834"/>
                  <a:pt x="2236" y="2888"/>
                  <a:pt x="2303" y="2888"/>
                </a:cubicBezTo>
                <a:lnTo>
                  <a:pt x="3353" y="2888"/>
                </a:lnTo>
                <a:cubicBezTo>
                  <a:pt x="3419" y="2888"/>
                  <a:pt x="3473" y="2834"/>
                  <a:pt x="3473" y="2768"/>
                </a:cubicBezTo>
                <a:close/>
                <a:moveTo>
                  <a:pt x="2552" y="3151"/>
                </a:moveTo>
                <a:cubicBezTo>
                  <a:pt x="2486" y="3151"/>
                  <a:pt x="2432" y="3205"/>
                  <a:pt x="2432" y="3271"/>
                </a:cubicBezTo>
                <a:cubicBezTo>
                  <a:pt x="2432" y="3338"/>
                  <a:pt x="2486" y="3391"/>
                  <a:pt x="2552" y="3391"/>
                </a:cubicBezTo>
                <a:lnTo>
                  <a:pt x="3103" y="3391"/>
                </a:lnTo>
                <a:cubicBezTo>
                  <a:pt x="3170" y="3391"/>
                  <a:pt x="3223" y="3338"/>
                  <a:pt x="3223" y="3271"/>
                </a:cubicBezTo>
                <a:cubicBezTo>
                  <a:pt x="3223" y="3205"/>
                  <a:pt x="3170" y="3151"/>
                  <a:pt x="3103" y="3151"/>
                </a:cubicBezTo>
                <a:lnTo>
                  <a:pt x="2552" y="3151"/>
                </a:lnTo>
                <a:close/>
                <a:moveTo>
                  <a:pt x="4448" y="700"/>
                </a:moveTo>
                <a:lnTo>
                  <a:pt x="4448" y="1442"/>
                </a:lnTo>
                <a:cubicBezTo>
                  <a:pt x="4448" y="1509"/>
                  <a:pt x="4501" y="1562"/>
                  <a:pt x="4568" y="1562"/>
                </a:cubicBezTo>
                <a:cubicBezTo>
                  <a:pt x="4634" y="1562"/>
                  <a:pt x="4688" y="1509"/>
                  <a:pt x="4688" y="1442"/>
                </a:cubicBezTo>
                <a:lnTo>
                  <a:pt x="4688" y="700"/>
                </a:lnTo>
                <a:cubicBezTo>
                  <a:pt x="4688" y="314"/>
                  <a:pt x="4374" y="0"/>
                  <a:pt x="3988" y="0"/>
                </a:cubicBezTo>
                <a:lnTo>
                  <a:pt x="604" y="0"/>
                </a:lnTo>
                <a:cubicBezTo>
                  <a:pt x="271" y="0"/>
                  <a:pt x="0" y="271"/>
                  <a:pt x="0" y="604"/>
                </a:cubicBezTo>
                <a:lnTo>
                  <a:pt x="0" y="1672"/>
                </a:lnTo>
                <a:cubicBezTo>
                  <a:pt x="0" y="1738"/>
                  <a:pt x="53" y="1792"/>
                  <a:pt x="120" y="1792"/>
                </a:cubicBezTo>
                <a:lnTo>
                  <a:pt x="566" y="1792"/>
                </a:lnTo>
                <a:cubicBezTo>
                  <a:pt x="632" y="1792"/>
                  <a:pt x="686" y="1738"/>
                  <a:pt x="686" y="1672"/>
                </a:cubicBezTo>
                <a:cubicBezTo>
                  <a:pt x="686" y="1606"/>
                  <a:pt x="632" y="1552"/>
                  <a:pt x="566" y="1552"/>
                </a:cubicBezTo>
                <a:lnTo>
                  <a:pt x="240" y="1552"/>
                </a:lnTo>
                <a:lnTo>
                  <a:pt x="240" y="604"/>
                </a:lnTo>
                <a:cubicBezTo>
                  <a:pt x="240" y="403"/>
                  <a:pt x="403" y="240"/>
                  <a:pt x="604" y="240"/>
                </a:cubicBezTo>
                <a:cubicBezTo>
                  <a:pt x="805" y="240"/>
                  <a:pt x="968" y="403"/>
                  <a:pt x="968" y="604"/>
                </a:cubicBezTo>
                <a:lnTo>
                  <a:pt x="968" y="4179"/>
                </a:lnTo>
                <a:cubicBezTo>
                  <a:pt x="968" y="4565"/>
                  <a:pt x="1282" y="4879"/>
                  <a:pt x="1668" y="4879"/>
                </a:cubicBezTo>
                <a:lnTo>
                  <a:pt x="3904" y="4879"/>
                </a:lnTo>
                <a:cubicBezTo>
                  <a:pt x="3970" y="4879"/>
                  <a:pt x="4024" y="4825"/>
                  <a:pt x="4024" y="4759"/>
                </a:cubicBezTo>
                <a:cubicBezTo>
                  <a:pt x="4024" y="4693"/>
                  <a:pt x="3970" y="4639"/>
                  <a:pt x="3904" y="4639"/>
                </a:cubicBezTo>
                <a:lnTo>
                  <a:pt x="1668" y="4639"/>
                </a:lnTo>
                <a:cubicBezTo>
                  <a:pt x="1415" y="4639"/>
                  <a:pt x="1208" y="4433"/>
                  <a:pt x="1208" y="4179"/>
                </a:cubicBezTo>
                <a:lnTo>
                  <a:pt x="1208" y="604"/>
                </a:lnTo>
                <a:cubicBezTo>
                  <a:pt x="1208" y="468"/>
                  <a:pt x="1163" y="341"/>
                  <a:pt x="1086" y="240"/>
                </a:cubicBezTo>
                <a:lnTo>
                  <a:pt x="3988" y="240"/>
                </a:lnTo>
                <a:cubicBezTo>
                  <a:pt x="4241" y="240"/>
                  <a:pt x="4448" y="446"/>
                  <a:pt x="4448" y="700"/>
                </a:cubicBezTo>
                <a:close/>
                <a:moveTo>
                  <a:pt x="4787" y="2000"/>
                </a:moveTo>
                <a:lnTo>
                  <a:pt x="4568" y="2000"/>
                </a:lnTo>
                <a:cubicBezTo>
                  <a:pt x="4501" y="2000"/>
                  <a:pt x="4448" y="2054"/>
                  <a:pt x="4448" y="2120"/>
                </a:cubicBezTo>
                <a:cubicBezTo>
                  <a:pt x="4448" y="2187"/>
                  <a:pt x="4501" y="2240"/>
                  <a:pt x="4568" y="2240"/>
                </a:cubicBezTo>
                <a:lnTo>
                  <a:pt x="4787" y="2240"/>
                </a:lnTo>
                <a:cubicBezTo>
                  <a:pt x="4842" y="2240"/>
                  <a:pt x="4887" y="2285"/>
                  <a:pt x="4887" y="2340"/>
                </a:cubicBezTo>
                <a:lnTo>
                  <a:pt x="4887" y="3718"/>
                </a:lnTo>
                <a:cubicBezTo>
                  <a:pt x="4887" y="3785"/>
                  <a:pt x="4941" y="3838"/>
                  <a:pt x="5007" y="3838"/>
                </a:cubicBezTo>
                <a:cubicBezTo>
                  <a:pt x="5073" y="3838"/>
                  <a:pt x="5127" y="3785"/>
                  <a:pt x="5127" y="3718"/>
                </a:cubicBezTo>
                <a:lnTo>
                  <a:pt x="5127" y="2340"/>
                </a:lnTo>
                <a:cubicBezTo>
                  <a:pt x="5127" y="2153"/>
                  <a:pt x="4975" y="2000"/>
                  <a:pt x="4787" y="2000"/>
                </a:cubicBezTo>
                <a:close/>
                <a:moveTo>
                  <a:pt x="4568" y="5139"/>
                </a:moveTo>
                <a:cubicBezTo>
                  <a:pt x="4501" y="5139"/>
                  <a:pt x="4448" y="5193"/>
                  <a:pt x="4448" y="5259"/>
                </a:cubicBezTo>
                <a:lnTo>
                  <a:pt x="4448" y="5281"/>
                </a:lnTo>
                <a:cubicBezTo>
                  <a:pt x="4448" y="5347"/>
                  <a:pt x="4501" y="5401"/>
                  <a:pt x="4568" y="5401"/>
                </a:cubicBezTo>
                <a:cubicBezTo>
                  <a:pt x="4634" y="5401"/>
                  <a:pt x="4688" y="5347"/>
                  <a:pt x="4688" y="5281"/>
                </a:cubicBezTo>
                <a:lnTo>
                  <a:pt x="4688" y="5259"/>
                </a:lnTo>
                <a:cubicBezTo>
                  <a:pt x="4688" y="5193"/>
                  <a:pt x="4634" y="5139"/>
                  <a:pt x="4568" y="5139"/>
                </a:cubicBezTo>
                <a:close/>
                <a:moveTo>
                  <a:pt x="4568" y="2439"/>
                </a:moveTo>
                <a:cubicBezTo>
                  <a:pt x="4501" y="2439"/>
                  <a:pt x="4448" y="2492"/>
                  <a:pt x="4448" y="2559"/>
                </a:cubicBezTo>
                <a:lnTo>
                  <a:pt x="4448" y="4854"/>
                </a:lnTo>
                <a:cubicBezTo>
                  <a:pt x="4448" y="4920"/>
                  <a:pt x="4501" y="4974"/>
                  <a:pt x="4568" y="4974"/>
                </a:cubicBezTo>
                <a:cubicBezTo>
                  <a:pt x="4634" y="4974"/>
                  <a:pt x="4688" y="4920"/>
                  <a:pt x="4688" y="4854"/>
                </a:cubicBezTo>
                <a:lnTo>
                  <a:pt x="4688" y="2559"/>
                </a:lnTo>
                <a:cubicBezTo>
                  <a:pt x="4688" y="2492"/>
                  <a:pt x="4634" y="2439"/>
                  <a:pt x="4568" y="2439"/>
                </a:cubicBezTo>
                <a:close/>
              </a:path>
            </a:pathLst>
          </a:custGeom>
          <a:solidFill>
            <a:schemeClr val="bg1">
              <a:lumMod val="85000"/>
              <a:alpha val="0"/>
            </a:schemeClr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2147483647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true">
          <p15:clr>
            <a:srgbClr val="F26B43"/>
          </p15:clr>
        </p15:guide>
        <p15:guide id="2" pos="3840" userDrawn="true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2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6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9.jpeg" /><Relationship Id="rId3" Type="http://schemas.openxmlformats.org/officeDocument/2006/relationships/image" Target="../media/image6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0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5704016315300604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病重护理健康教育PPT\n## 1.病重护理的基本概念与重要性\n### 1.1病重护理的定义与目标\n### 1.2病重护理的重要性及意义\n### 1.3病重护理与健康教育的关联\n## 2.病重护理的健康教育方法\n### 2.1健康教育讲座与研讨会\n### 2.2健康教育宣传材料与图书\n### 2.3健康教育网络平台与APP\n## 3.病重护理的健康教育内容\n### 3.1基本护理知识与技能\n### 3.2疾病预防与康复知识\n### 3.3心理护理与生活质量改善\n## 4.病重护理的健康教育实施策略\n### 4.1制定病重护理健康教育计划\n### 4.2提高病重护理健康教育效果\n### 4.3评估病重护理健康教育成果\n## 5.病重护理健康教育面临的挑战与对策\n### 5.1病重护理健康教育存在的问题\n### 5.2应对病重护理健康教育挑战的策略\n### 5.3病重护理健康教育的未来发展趋势\n&quot;,&quot;templateId&quot;:&quot;hw9irrrbyjd9jxkh8k6gtgupye&quot;}}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3"/>
          <p:cNvSpPr>
            <a:spLocks noGrp="1"/>
          </p:cNvSpPr>
          <p:nvPr>
            <p:ph type="body" sz="quarter" idx="11"/>
          </p:nvPr>
        </p:nvSpPr>
        <p:spPr>
          <a:xfrm>
            <a:off x="392698" y="4448586"/>
            <a:ext cx="9226550" cy="647700"/>
          </a:xfrm>
        </p:spPr>
        <p:txBody>
          <a:bodyPr/>
          <a:lstStyle/>
          <a:p>
            <a:r>
              <a:rPr lang="en-US"/>
              <a:t>TENCENT DOCS SMART CREATE</a:t>
            </a:r>
            <a:endParaRPr lang="zh-CN" spc="0"/>
          </a:p>
        </p:txBody>
      </p:sp>
      <p:sp>
        <p:nvSpPr>
          <p:cNvPr id="3" name="文本占位符 20"/>
          <p:cNvSpPr txBox="1"/>
          <p:nvPr/>
        </p:nvSpPr>
        <p:spPr>
          <a:xfrm>
            <a:off x="392698" y="580667"/>
            <a:ext cx="1758815" cy="336695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pc="80">
                <a:solidFill>
                  <a:schemeClr val="bg1"/>
                </a:solidFill>
                <a:effectLst/>
                <a:latin typeface="+mj-ea"/>
                <a:ea typeface="+mj-ea"/>
              </a:rPr>
              <a:t>CREATE TOGETHER</a:t>
            </a:r>
            <a:endParaRPr kumimoji="1" lang="en-US" altLang="zh-CN" spc="8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4" name="文本占位符 20"/>
          <p:cNvSpPr txBox="1"/>
          <p:nvPr/>
        </p:nvSpPr>
        <p:spPr>
          <a:xfrm>
            <a:off x="10314921" y="580667"/>
            <a:ext cx="1484381" cy="336695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zh-CN" spc="80">
                <a:solidFill>
                  <a:schemeClr val="bg1"/>
                </a:solidFill>
                <a:effectLst/>
              </a:rPr>
              <a:t>TENCENT</a:t>
            </a:r>
            <a:r>
              <a:rPr lang="zh-CN" altLang="en-US" spc="80">
                <a:solidFill>
                  <a:schemeClr val="bg1"/>
                </a:solidFill>
                <a:effectLst/>
              </a:rPr>
              <a:t> </a:t>
            </a:r>
            <a:r>
              <a:rPr lang="en-US" altLang="zh-CN" spc="80">
                <a:solidFill>
                  <a:schemeClr val="bg1"/>
                </a:solidFill>
                <a:effectLst/>
              </a:rPr>
              <a:t>DOCS</a:t>
            </a:r>
            <a:endParaRPr kumimoji="1" lang="en-US" altLang="zh-CN" spc="80">
              <a:solidFill>
                <a:schemeClr val="bg1"/>
              </a:solidFill>
            </a:endParaRPr>
          </a:p>
        </p:txBody>
      </p:sp>
      <p:cxnSp>
        <p:nvCxnSpPr>
          <p:cNvPr id="5" name="Tencent"/>
          <p:cNvCxnSpPr/>
          <p:nvPr/>
        </p:nvCxnSpPr>
        <p:spPr>
          <a:xfrm>
            <a:off x="443999" y="402867"/>
            <a:ext cx="11304002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标题 1" descr="{&quot;isTemplate&quot;:true,&quot;type&quot;:&quot;title&quot;,&quot;canOmit&quot;:false,&quot;range&quot;:0}"/>
          <p:cNvSpPr>
            <a:spLocks noGrp="1"/>
          </p:cNvSpPr>
          <p:nvPr>
            <p:ph type="ctrTitle" idx="2147483647"/>
          </p:nvPr>
        </p:nvSpPr>
        <p:spPr>
          <a:xfrm>
            <a:off x="392698" y="5140683"/>
            <a:ext cx="11417300" cy="1301750"/>
          </a:xfrm>
        </p:spPr>
        <p:txBody>
          <a:bodyPr vert="horz" wrap="square" lIns="91440" tIns="45720" rIns="91440" bIns="45720" anchor="t">
            <a:spAutoFit/>
          </a:bodyPr>
          <a:lstStyle>
            <a:lvl1pPr algn="l">
              <a:defRPr sz="8800" b="0" i="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pPr>
              <a:buNone/>
            </a:pPr>
            <a:r>
              <a:rPr lang="zh-CN"/>
              <a:t>病重护理健康教育PPT</a:t>
            </a:r>
            <a:endParaRPr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9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30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373278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5600"/>
              <a:t>病重护理的基本概念与重要性</a:t>
            </a:r>
            <a:endParaRPr/>
          </a:p>
        </p:txBody>
      </p:sp>
      <p:sp>
        <p:nvSpPr>
          <p:cNvPr id="131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01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72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173" name="Group 743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5982796" y="1521950"/>
            <a:ext cx="5783287" cy="4824775"/>
            <a:chOff x="5982796" y="1521950"/>
            <a:chExt cx="5783287" cy="4824775"/>
          </a:xfrm>
        </p:grpSpPr>
        <p:grpSp>
          <p:nvGrpSpPr>
            <p:cNvPr id="174" name="Group 9"/>
            <p:cNvGrpSpPr/>
            <p:nvPr/>
          </p:nvGrpSpPr>
          <p:grpSpPr>
            <a:xfrm>
              <a:off x="5982796" y="1521950"/>
              <a:ext cx="5687135" cy="1523479"/>
              <a:chOff x="5982796" y="1521950"/>
              <a:chExt cx="5687135" cy="1523479"/>
            </a:xfrm>
          </p:grpSpPr>
          <p:sp>
            <p:nvSpPr>
              <p:cNvPr id="175" name="TextBox 10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1521950"/>
                <a:ext cx="56134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病重护理的定义</a:t>
                </a:r>
                <a:endParaRPr/>
              </a:p>
            </p:txBody>
          </p:sp>
          <p:sp>
            <p:nvSpPr>
              <p:cNvPr id="176" name="TextBox 11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1992485"/>
                <a:ext cx="5687135" cy="1052944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针对病重患者的专业护理服务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提供疾病治疗、康复和预防所需的基本护理知识和技术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关注患者的心理、社会和生活方式需求</a:t>
                </a:r>
                <a:endParaRPr/>
              </a:p>
            </p:txBody>
          </p:sp>
        </p:grpSp>
        <p:grpSp>
          <p:nvGrpSpPr>
            <p:cNvPr id="177" name="Group 2"/>
            <p:cNvGrpSpPr/>
            <p:nvPr/>
          </p:nvGrpSpPr>
          <p:grpSpPr>
            <a:xfrm>
              <a:off x="5982796" y="3170591"/>
              <a:ext cx="5783287" cy="1523479"/>
              <a:chOff x="5982796" y="3170591"/>
              <a:chExt cx="5783287" cy="1523479"/>
            </a:xfrm>
          </p:grpSpPr>
          <p:sp>
            <p:nvSpPr>
              <p:cNvPr id="178" name="TextBox 3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3170591"/>
                <a:ext cx="56134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病重护理的目标</a:t>
                </a:r>
                <a:endParaRPr/>
              </a:p>
            </p:txBody>
          </p:sp>
          <p:sp>
            <p:nvSpPr>
              <p:cNvPr id="179" name="TextBox 4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3641126"/>
                <a:ext cx="5783287" cy="1052944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提高患者的疾病认知和自我管理能力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降低并发症和再住院的风险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提高患者的生活质量和心理健康水平</a:t>
                </a:r>
                <a:endParaRPr/>
              </a:p>
            </p:txBody>
          </p:sp>
        </p:grpSp>
        <p:grpSp>
          <p:nvGrpSpPr>
            <p:cNvPr id="180" name="Group 5"/>
            <p:cNvGrpSpPr/>
            <p:nvPr/>
          </p:nvGrpSpPr>
          <p:grpSpPr>
            <a:xfrm>
              <a:off x="5982796" y="4823246"/>
              <a:ext cx="5783287" cy="1523479"/>
              <a:chOff x="5982796" y="4823246"/>
              <a:chExt cx="5783287" cy="1523479"/>
            </a:xfrm>
          </p:grpSpPr>
          <p:sp>
            <p:nvSpPr>
              <p:cNvPr id="181" name="TextBox 6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4823246"/>
                <a:ext cx="56134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病重护理的对象</a:t>
                </a:r>
                <a:endParaRPr/>
              </a:p>
            </p:txBody>
          </p:sp>
          <p:sp>
            <p:nvSpPr>
              <p:cNvPr id="182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5293781"/>
                <a:ext cx="5783287" cy="1052944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患有严重疾病的患者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慢性病长期患者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康复期患者</a:t>
                </a:r>
                <a:endParaRPr/>
              </a:p>
            </p:txBody>
          </p:sp>
        </p:grpSp>
      </p:grpSp>
      <p:pic>
        <p:nvPicPr>
          <p:cNvPr id="183" name="Picture 18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478" r="21478"/>
          <a:stretch>
            <a:fillRect/>
          </a:stretch>
        </p:blipFill>
        <p:spPr>
          <a:xfrm>
            <a:off x="641457" y="1883900"/>
            <a:ext cx="3722789" cy="3671084"/>
          </a:xfrm>
          <a:prstGeom prst="rect">
            <a:avLst/>
          </a:prstGeom>
        </p:spPr>
      </p:pic>
      <p:sp>
        <p:nvSpPr>
          <p:cNvPr id="184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100953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病重护理的定义与目标</a:t>
            </a:r>
            <a:endParaRPr lang="en-US" altLang="zh-CN" sz="2800" b="1">
              <a:latin typeface="+mj-ea"/>
              <a:ea typeface="+mj-ea"/>
            </a:endParaRPr>
          </a:p>
        </p:txBody>
      </p:sp>
      <p:sp>
        <p:nvSpPr>
          <p:cNvPr id="185" name="椭圆 7"/>
          <p:cNvSpPr>
            <a:spLocks noChangeAspect="1"/>
          </p:cNvSpPr>
          <p:nvPr/>
        </p:nvSpPr>
        <p:spPr>
          <a:xfrm>
            <a:off x="4804244" y="1524563"/>
            <a:ext cx="864000" cy="864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💡</a:t>
            </a:r>
            <a:endParaRPr/>
          </a:p>
        </p:txBody>
      </p:sp>
      <p:sp>
        <p:nvSpPr>
          <p:cNvPr id="186" name="椭圆 8"/>
          <p:cNvSpPr>
            <a:spLocks noChangeAspect="1"/>
          </p:cNvSpPr>
          <p:nvPr/>
        </p:nvSpPr>
        <p:spPr>
          <a:xfrm>
            <a:off x="4804244" y="3170591"/>
            <a:ext cx="864000" cy="864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📖</a:t>
            </a:r>
            <a:endParaRPr/>
          </a:p>
        </p:txBody>
      </p:sp>
      <p:sp>
        <p:nvSpPr>
          <p:cNvPr id="187" name="椭圆 9"/>
          <p:cNvSpPr>
            <a:spLocks noChangeAspect="1"/>
          </p:cNvSpPr>
          <p:nvPr/>
        </p:nvSpPr>
        <p:spPr>
          <a:xfrm>
            <a:off x="4804244" y="4822844"/>
            <a:ext cx="864000" cy="864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⌛️</a:t>
            </a:r>
            <a:endParaRPr/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88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89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190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191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192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病重护理的重要性</a:t>
                </a:r>
                <a:endParaRPr/>
              </a:p>
            </p:txBody>
          </p:sp>
          <p:sp>
            <p:nvSpPr>
              <p:cNvPr id="193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保障患者的生命安全和健康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提高治疗效果和患者满意度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降低医疗费用和社会负担</a:t>
                </a:r>
                <a:endParaRPr/>
              </a:p>
            </p:txBody>
          </p:sp>
          <p:sp>
            <p:nvSpPr>
              <p:cNvPr id="194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95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96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97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198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199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病重护理的意义</a:t>
                </a:r>
                <a:endParaRPr/>
              </a:p>
            </p:txBody>
          </p:sp>
          <p:sp>
            <p:nvSpPr>
              <p:cNvPr id="200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促进患者的身体康复和心理康复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提高患者的生活质量和幸福感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为患者及其家庭提供心理支持和安慰</a:t>
                </a:r>
                <a:endParaRPr/>
              </a:p>
            </p:txBody>
          </p:sp>
          <p:sp>
            <p:nvSpPr>
              <p:cNvPr id="201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02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03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04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05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病重护理的重要性及意义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06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07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病重护理与健康教育的关联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208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209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210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11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病重护理与健康教育的共同点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12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都关注患者的健康需求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都以提高患者的生活质量为目标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都需要患者参与和合作</a:t>
                </a:r>
                <a:endParaRPr/>
              </a:p>
            </p:txBody>
          </p:sp>
          <p:pic>
            <p:nvPicPr>
              <p:cNvPr id="213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214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215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16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病重护理与健康教育的区别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17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病重护理更注重疾病治疗和护理技术的应用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健康教育更注重疾病预防和健康生活方式的推广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病重护理的对象是病重患者，健康教育的对象是普通人群</a:t>
                </a:r>
                <a:endParaRPr/>
              </a:p>
            </p:txBody>
          </p:sp>
          <p:pic>
            <p:nvPicPr>
              <p:cNvPr id="218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19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220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373278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6600"/>
              <a:t>病重护理的健康教育方法</a:t>
            </a:r>
            <a:endParaRPr/>
          </a:p>
        </p:txBody>
      </p:sp>
      <p:sp>
        <p:nvSpPr>
          <p:cNvPr id="221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02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22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23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24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25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26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健康教育讲座</a:t>
                </a:r>
                <a:endParaRPr/>
              </a:p>
            </p:txBody>
          </p:sp>
          <p:sp>
            <p:nvSpPr>
              <p:cNvPr id="227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邀请专家进行专题讲座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针对病重护理的相关问题进行讨论和交流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提高患者及其家属对病重护理的认识和理解</a:t>
                </a:r>
                <a:endParaRPr/>
              </a:p>
            </p:txBody>
          </p:sp>
          <p:sp>
            <p:nvSpPr>
              <p:cNvPr id="228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29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0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31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32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33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健康教育研讨会</a:t>
                </a:r>
                <a:endParaRPr/>
              </a:p>
            </p:txBody>
          </p:sp>
          <p:sp>
            <p:nvSpPr>
              <p:cNvPr id="234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组织医护人员和研究人员进行学术交流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分享病重护理的最新研究成果和实践经验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促进病重护理专业的发展和创新</a:t>
                </a:r>
                <a:endParaRPr/>
              </a:p>
            </p:txBody>
          </p:sp>
          <p:sp>
            <p:nvSpPr>
              <p:cNvPr id="235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6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7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38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39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健康教育讲座与研讨会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40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41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健康教育宣传材料与图书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242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243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244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45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健康教育宣传资料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46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制作病重护理的宣传手册、海报等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提供病重护理的基本知识和技能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引导患者及其家属进行正确的疾病预防和护理</a:t>
                </a:r>
                <a:endParaRPr/>
              </a:p>
            </p:txBody>
          </p:sp>
          <p:pic>
            <p:nvPicPr>
              <p:cNvPr id="247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248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249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50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健康教育图书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51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编写病重护理的专业书籍和科普读物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介绍病重护理的最新理论和方法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为患者及其家属提供全面、系统的健康知识</a:t>
                </a:r>
                <a:endParaRPr/>
              </a:p>
            </p:txBody>
          </p:sp>
          <p:pic>
            <p:nvPicPr>
              <p:cNvPr id="252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53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54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健康教育网络平台与APP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255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256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257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58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健康教育网络平台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59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建立病重护理的官方网站和微信公众号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发布病重护理的最新资讯和科普文章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提供病重护理的在线咨询和健康教育课程</a:t>
                </a:r>
                <a:endParaRPr/>
              </a:p>
            </p:txBody>
          </p:sp>
          <p:pic>
            <p:nvPicPr>
              <p:cNvPr id="260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261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262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63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健康教育APP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64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开发病重护理的移动应用程序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提供病重护理的个性化服务和智能推荐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为患者及其家属提供便捷、高效的健康教育渠道</a:t>
                </a:r>
                <a:endParaRPr/>
              </a:p>
            </p:txBody>
          </p:sp>
          <p:pic>
            <p:nvPicPr>
              <p:cNvPr id="265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8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373278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6600"/>
              <a:t>病重护理的健康教育内容</a:t>
            </a:r>
            <a:endParaRPr/>
          </a:p>
        </p:txBody>
      </p:sp>
      <p:sp>
        <p:nvSpPr>
          <p:cNvPr id="9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03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1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12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13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14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基本护理知识</a:t>
                </a:r>
                <a:endParaRPr/>
              </a:p>
            </p:txBody>
          </p:sp>
          <p:sp>
            <p:nvSpPr>
              <p:cNvPr id="15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疾病的基本知识和治疗方法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护理的基本原理和技能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患者的营养和用药指导</a:t>
                </a:r>
                <a:endParaRPr/>
              </a:p>
            </p:txBody>
          </p:sp>
          <p:sp>
            <p:nvSpPr>
              <p:cNvPr id="16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7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8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9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0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1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基本护理技能</a:t>
                </a:r>
                <a:endParaRPr/>
              </a:p>
            </p:txBody>
          </p:sp>
          <p:sp>
            <p:nvSpPr>
              <p:cNvPr id="22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患者的日常生活照顾和护理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患者的症状观察和评估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患者的急救处理和康复训练</a:t>
                </a:r>
                <a:endParaRPr/>
              </a:p>
            </p:txBody>
          </p:sp>
          <p:sp>
            <p:nvSpPr>
              <p:cNvPr id="23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6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7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基本护理知识与技能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https://d.book118.com/257040163153006043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template_ppt_techno_mountain_purple">
      <a:dk1>
        <a:srgbClr val="000000"/>
      </a:dk1>
      <a:lt1>
        <a:srgbClr val="FFFFFF"/>
      </a:lt1>
      <a:dk2>
        <a:srgbClr val="291540"/>
      </a:dk2>
      <a:lt2>
        <a:srgbClr val="FFE2FA"/>
      </a:lt2>
      <a:accent1>
        <a:srgbClr val="DD5CBF"/>
      </a:accent1>
      <a:accent2>
        <a:srgbClr val="F595DA"/>
      </a:accent2>
      <a:accent3>
        <a:srgbClr val="92317B"/>
      </a:accent3>
      <a:accent4>
        <a:srgbClr val="BA71F0"/>
      </a:accent4>
      <a:accent5>
        <a:srgbClr val="9135CE"/>
      </a:accent5>
      <a:accent6>
        <a:srgbClr val="5A107E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 panose="020b0a04020102020204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81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21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Microsoft Yahei</vt:lpstr>
      <vt:lpstr>Office Theme</vt:lpstr>
      <vt:lpstr>病重护理健康教育PPT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2024-09-17T21:32:34.541</cp:lastPrinted>
  <dcterms:created xsi:type="dcterms:W3CDTF">2024-09-17T13:32:34Z</dcterms:created>
  <dcterms:modified xsi:type="dcterms:W3CDTF">2024-09-17T13:32:36Z</dcterms:modified>
</cp:coreProperties>
</file>