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664E350-C3E2-4853-B55E-FFFE81C8F4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F49A51-602C-4AC4-9820-4F2F5A79F0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0FE06CC-D22C-45BF-AE4D-F7D68EFBE4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A5BB38A-8A34-4DA0-8B7E-C6CD1D5465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B2F4D70-4F17-4EF9-A0F6-2D193743F48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264959-AF51-4663-ADB3-CC0C7D3E66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B861B59-75AD-4C2C-AE00-4740D97FBD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744AD5-C58D-48F3-9B36-0FE5BE4F3D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D1F73D-66B1-4DA7-8445-8EA43BF995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D2249F-74AB-42E1-AB54-DE2BC96AD0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F99EC2-6CC9-4B01-8039-4A32332F36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5705016500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《企业物流管理》生产物流管理</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rPr>
              <a:t>2024-01-12</a:t>
            </a:r>
            <a:endParaRPr lang="en-US" sz="2025">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生产物流管理概述</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生产计划与控制</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采购与供应商管理</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仓储与配送管理</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生产线规划与调度技术</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信息技术在生产物流中应用</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rPr>
              <a:t>contents</a:t>
            </a:r>
            <a:endParaRPr lang="en-US" sz="5775" b="1">
              <a:solidFill>
                <a:schemeClr val="accent3">
                  <a:lumMod val="40000"/>
                  <a:lumOff val="60000"/>
                  <a:alpha val="34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目</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5000"/>
              </a:lnSpc>
            </a:pPr>
            <a:r>
              <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rPr>
              <a:t>录</a:t>
            </a:r>
            <a:endParaRPr lang="en-US" sz="765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生产物流管理概述</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10857" b="10857"/>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生产物流是指企业在生产工艺中的物流活动，即和企业生产有直接关系的物流活动。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生产物流具有连续性、流畅性、平行性、比例性、均衡性、准时性、柔性、适应性等特点。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生产物流定义与特点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微软雅黑" panose="020b0503020204020204" charset="-122"/>
                <a:ea typeface="微软雅黑" panose="020b0503020204020204" charset="-122"/>
                <a:cs typeface="微软雅黑" panose="020b0503020204020204" charset="-122"/>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主体活动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包括原料及主要材料供应、外购件的采购与供应、半成品在生产车间之间的流动、成品出产及发送等。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辅助活动</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包括物料搬运、装卸与运输、物料存储、物料配送、以及生产过程中的各种物流信息的传递与处理等。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5566" b="556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生产物流系统构成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提高生产效率</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降低生产成本</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提高产品质量</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微软雅黑" panose="020b0503020204020204" charset="-122"/>
                <a:ea typeface="微软雅黑" panose="020b0503020204020204" charset="-122"/>
                <a:cs typeface="微软雅黑" panose="020b0503020204020204" charset="-122"/>
              </a:rPr>
              <a:t>增强企业竞争力</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生产物流管理重要性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28" name="Picture 28"/>
          <p:cNvPicPr>
            <a:picLocks noChangeAspect="1"/>
          </p:cNvPicPr>
          <p:nvPr/>
        </p:nvPicPr>
        <p:blipFill>
          <a:blip r:embed="rId2"/>
          <a:srcRect l="24942" r="24942"/>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4984" r="2498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5462" r="1546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04</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通过优化生产物流流程，减少物料搬运和等待时间，提高生产效率。</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通过合理的生产物流规划，降低库存水平，减少资金占用和浪费。</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通过加强生产过程中的物流管理，确保物料供应的及时性和准确性，提高产品质量。</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通过优化生产物流管理，提高企业的市场响应速度和客户服务水平，增强企业竞争力。</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生产计划与控制</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根据企业内外条件，对生产任务作出合理安排，综合平衡生产能力、劳动力、物资供应等各方面的因素，编制出产品出产进度计划和车间作业计划。</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综合平衡法</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根据计划的执行情况和环境变化情况定期修订未来的计划，并逐期向前推移，使短期计划、中期计划有机地结合起来。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滚动计划法</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通过网络图对整个系统或它的某个部分进行统一规划，确定关键路线，进行协调和控制。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网络计划技术</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生产计划编制方法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3259" b="1325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0242" b="102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生产进度控制手段</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生产进度控制</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对生产进度进行跟踪、监督、检查，发现进度偏差及时采取措施进行纠正。</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在制品管理</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控制在制品数量，合理确定在制品占用定额，及时办理在制品的收发与转移手续，使在制品管理工作有章可循。</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调度工作</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生产调度人员根据生产作业计划和领导意图，及时发布调度命令，对各生产单位进行协调，确保生产顺利进行。</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2389" b="2389"/>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ABC分类法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将库存物资按其重要程度划分为A、B、C三类，分别采取不同的管理措施。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定量订货法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当库存量下降到预定的最低库存数量（订货点）时，按规定数量（一般以经济批量为标准）进行订货补充的一种库存管理方式。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定期订货法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按预先确定的订货间隔期间进行订货补充库存的一种方式。企业根据过去的经验或销售记录或预测需求量来确定固定的间隔时间进行订货补充。</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库存控制策略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采购与供应商管理</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087237" y="4692872"/>
            <a:ext cx="2429542" cy="1127284"/>
            <a:chOff x="6087237" y="4692872"/>
            <a:chExt cx="2429542" cy="1127284"/>
          </a:xfrm>
        </p:grpSpPr>
        <p:sp>
          <p:nvSpPr>
            <p:cNvPr id="3" name="Freeform 3"/>
            <p:cNvSpPr/>
            <p:nvPr/>
          </p:nvSpPr>
          <p:spPr>
            <a:xfrm>
              <a:off x="6087237" y="4692872"/>
              <a:ext cx="2429542" cy="1127284"/>
            </a:xfrm>
            <a:custGeom>
              <a:rect l="l" t="t" r="r" b="b"/>
              <a:pathLst>
                <a:path w="292" h="135">
                  <a:moveTo>
                    <a:pt x="130" y="19"/>
                  </a:moveTo>
                  <a:cubicBezTo>
                    <a:pt x="75" y="38"/>
                    <a:pt x="31" y="73"/>
                    <a:pt x="0" y="118"/>
                  </a:cubicBezTo>
                  <a:cubicBezTo>
                    <a:pt x="52" y="134"/>
                    <a:pt x="108" y="135"/>
                    <a:pt x="163" y="116"/>
                  </a:cubicBezTo>
                  <a:cubicBezTo>
                    <a:pt x="218" y="97"/>
                    <a:pt x="262" y="61"/>
                    <a:pt x="292" y="17"/>
                  </a:cubicBezTo>
                  <a:cubicBezTo>
                    <a:pt x="241" y="0"/>
                    <a:pt x="184" y="0"/>
                    <a:pt x="130"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421499" y="5019484"/>
              <a:ext cx="311944" cy="273653"/>
            </a:xfrm>
            <a:custGeom>
              <a:rect l="l" t="t" r="r" b="b"/>
              <a:pathLst>
                <a:path w="582612" h="511175">
                  <a:moveTo>
                    <a:pt x="563781" y="169863"/>
                  </a:moveTo>
                  <a:cubicBezTo>
                    <a:pt x="567547" y="181115"/>
                    <a:pt x="571313" y="192367"/>
                    <a:pt x="575080" y="199869"/>
                  </a:cubicBezTo>
                  <a:cubicBezTo>
                    <a:pt x="578846" y="214872"/>
                    <a:pt x="578846" y="226124"/>
                    <a:pt x="582612" y="237376"/>
                  </a:cubicBezTo>
                  <a:cubicBezTo>
                    <a:pt x="582612" y="237376"/>
                    <a:pt x="582612" y="241126"/>
                    <a:pt x="582612" y="241126"/>
                  </a:cubicBezTo>
                  <a:cubicBezTo>
                    <a:pt x="582612" y="241126"/>
                    <a:pt x="582612" y="241126"/>
                    <a:pt x="582612" y="267381"/>
                  </a:cubicBezTo>
                  <a:cubicBezTo>
                    <a:pt x="582612" y="271132"/>
                    <a:pt x="582612" y="278633"/>
                    <a:pt x="582612" y="282384"/>
                  </a:cubicBezTo>
                  <a:cubicBezTo>
                    <a:pt x="575080" y="327392"/>
                    <a:pt x="552482" y="368650"/>
                    <a:pt x="514820" y="394905"/>
                  </a:cubicBezTo>
                  <a:cubicBezTo>
                    <a:pt x="480924" y="424910"/>
                    <a:pt x="439496" y="436162"/>
                    <a:pt x="398068" y="436162"/>
                  </a:cubicBezTo>
                  <a:cubicBezTo>
                    <a:pt x="326510" y="436162"/>
                    <a:pt x="258718" y="436162"/>
                    <a:pt x="187161" y="436162"/>
                  </a:cubicBezTo>
                  <a:cubicBezTo>
                    <a:pt x="187161" y="436162"/>
                    <a:pt x="187161" y="436162"/>
                    <a:pt x="179628" y="436162"/>
                  </a:cubicBezTo>
                  <a:cubicBezTo>
                    <a:pt x="179628" y="436162"/>
                    <a:pt x="179628" y="436162"/>
                    <a:pt x="179628" y="511176"/>
                  </a:cubicBezTo>
                  <a:cubicBezTo>
                    <a:pt x="179628" y="507426"/>
                    <a:pt x="175862" y="507426"/>
                    <a:pt x="175862" y="507426"/>
                  </a:cubicBezTo>
                  <a:cubicBezTo>
                    <a:pt x="130667" y="473669"/>
                    <a:pt x="85473" y="439913"/>
                    <a:pt x="40278" y="406157"/>
                  </a:cubicBezTo>
                  <a:cubicBezTo>
                    <a:pt x="40278" y="402406"/>
                    <a:pt x="36512" y="402406"/>
                    <a:pt x="36512" y="402406"/>
                  </a:cubicBezTo>
                  <a:cubicBezTo>
                    <a:pt x="81707" y="364899"/>
                    <a:pt x="130667" y="327392"/>
                    <a:pt x="179628" y="293636"/>
                  </a:cubicBezTo>
                  <a:cubicBezTo>
                    <a:pt x="179628" y="293636"/>
                    <a:pt x="179628" y="293636"/>
                    <a:pt x="179628" y="364899"/>
                  </a:cubicBezTo>
                  <a:cubicBezTo>
                    <a:pt x="183394" y="364899"/>
                    <a:pt x="183394" y="364899"/>
                    <a:pt x="187161" y="364899"/>
                  </a:cubicBezTo>
                  <a:cubicBezTo>
                    <a:pt x="258718" y="364899"/>
                    <a:pt x="330276" y="364899"/>
                    <a:pt x="401834" y="364899"/>
                  </a:cubicBezTo>
                  <a:cubicBezTo>
                    <a:pt x="465860" y="364899"/>
                    <a:pt x="514820" y="312390"/>
                    <a:pt x="511054" y="248628"/>
                  </a:cubicBezTo>
                  <a:cubicBezTo>
                    <a:pt x="511054" y="237376"/>
                    <a:pt x="507288" y="229874"/>
                    <a:pt x="503522" y="218622"/>
                  </a:cubicBezTo>
                  <a:cubicBezTo>
                    <a:pt x="503522" y="218622"/>
                    <a:pt x="503522" y="214872"/>
                    <a:pt x="507288" y="214872"/>
                  </a:cubicBezTo>
                  <a:cubicBezTo>
                    <a:pt x="526119" y="199869"/>
                    <a:pt x="544950" y="184866"/>
                    <a:pt x="563781" y="169863"/>
                  </a:cubicBezTo>
                  <a:close/>
                  <a:moveTo>
                    <a:pt x="401388" y="0"/>
                  </a:moveTo>
                  <a:cubicBezTo>
                    <a:pt x="401388" y="0"/>
                    <a:pt x="405139" y="0"/>
                    <a:pt x="405139" y="3757"/>
                  </a:cubicBezTo>
                  <a:cubicBezTo>
                    <a:pt x="450155" y="37571"/>
                    <a:pt x="495170" y="71384"/>
                    <a:pt x="540185" y="105198"/>
                  </a:cubicBezTo>
                  <a:cubicBezTo>
                    <a:pt x="543937" y="105198"/>
                    <a:pt x="543937" y="105198"/>
                    <a:pt x="547688" y="108955"/>
                  </a:cubicBezTo>
                  <a:cubicBezTo>
                    <a:pt x="498921" y="146526"/>
                    <a:pt x="450155" y="180341"/>
                    <a:pt x="401388" y="217911"/>
                  </a:cubicBezTo>
                  <a:cubicBezTo>
                    <a:pt x="401388" y="217911"/>
                    <a:pt x="401388" y="217911"/>
                    <a:pt x="401388" y="146526"/>
                  </a:cubicBezTo>
                  <a:cubicBezTo>
                    <a:pt x="397636" y="146526"/>
                    <a:pt x="397636" y="146526"/>
                    <a:pt x="393885" y="146526"/>
                  </a:cubicBezTo>
                  <a:cubicBezTo>
                    <a:pt x="322611" y="146526"/>
                    <a:pt x="255088" y="146526"/>
                    <a:pt x="183813" y="146526"/>
                  </a:cubicBezTo>
                  <a:cubicBezTo>
                    <a:pt x="120041" y="146526"/>
                    <a:pt x="67523" y="199126"/>
                    <a:pt x="71275" y="259239"/>
                  </a:cubicBezTo>
                  <a:cubicBezTo>
                    <a:pt x="75026" y="270511"/>
                    <a:pt x="75026" y="281782"/>
                    <a:pt x="78777" y="289296"/>
                  </a:cubicBezTo>
                  <a:cubicBezTo>
                    <a:pt x="78777" y="293053"/>
                    <a:pt x="78777" y="296810"/>
                    <a:pt x="75026" y="296810"/>
                  </a:cubicBezTo>
                  <a:cubicBezTo>
                    <a:pt x="60021" y="311839"/>
                    <a:pt x="41264" y="323110"/>
                    <a:pt x="18756" y="338138"/>
                  </a:cubicBezTo>
                  <a:cubicBezTo>
                    <a:pt x="15005" y="330624"/>
                    <a:pt x="11254" y="319353"/>
                    <a:pt x="7502" y="308082"/>
                  </a:cubicBezTo>
                  <a:cubicBezTo>
                    <a:pt x="3751" y="296810"/>
                    <a:pt x="3751" y="285539"/>
                    <a:pt x="0" y="270511"/>
                  </a:cubicBezTo>
                  <a:cubicBezTo>
                    <a:pt x="0" y="270511"/>
                    <a:pt x="0" y="270511"/>
                    <a:pt x="0" y="266754"/>
                  </a:cubicBezTo>
                  <a:cubicBezTo>
                    <a:pt x="0" y="266754"/>
                    <a:pt x="0" y="266754"/>
                    <a:pt x="0" y="244211"/>
                  </a:cubicBezTo>
                  <a:cubicBezTo>
                    <a:pt x="0" y="236697"/>
                    <a:pt x="0" y="232940"/>
                    <a:pt x="0" y="225426"/>
                  </a:cubicBezTo>
                  <a:cubicBezTo>
                    <a:pt x="7502" y="180341"/>
                    <a:pt x="30010" y="142769"/>
                    <a:pt x="67523" y="112712"/>
                  </a:cubicBezTo>
                  <a:cubicBezTo>
                    <a:pt x="101285" y="86413"/>
                    <a:pt x="142549" y="71384"/>
                    <a:pt x="187565" y="71384"/>
                  </a:cubicBezTo>
                  <a:cubicBezTo>
                    <a:pt x="255088" y="71384"/>
                    <a:pt x="322611" y="71384"/>
                    <a:pt x="393885" y="71384"/>
                  </a:cubicBezTo>
                  <a:cubicBezTo>
                    <a:pt x="393885" y="71384"/>
                    <a:pt x="393885" y="71384"/>
                    <a:pt x="401388" y="71384"/>
                  </a:cubicBezTo>
                  <a:cubicBezTo>
                    <a:pt x="401388" y="71384"/>
                    <a:pt x="401388" y="71384"/>
                    <a:pt x="401388"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6087237" y="3581590"/>
            <a:ext cx="1515142" cy="2095595"/>
          </a:xfrm>
          <a:custGeom>
            <a:rect l="l" t="t" r="r" b="b"/>
            <a:pathLst>
              <a:path w="182" h="251">
                <a:moveTo>
                  <a:pt x="49" y="96"/>
                </a:moveTo>
                <a:cubicBezTo>
                  <a:pt x="15" y="143"/>
                  <a:pt x="0" y="197"/>
                  <a:pt x="1" y="251"/>
                </a:cubicBezTo>
                <a:cubicBezTo>
                  <a:pt x="52" y="235"/>
                  <a:pt x="99" y="203"/>
                  <a:pt x="132" y="156"/>
                </a:cubicBezTo>
                <a:cubicBezTo>
                  <a:pt x="166" y="109"/>
                  <a:pt x="182" y="54"/>
                  <a:pt x="181" y="0"/>
                </a:cubicBezTo>
                <a:cubicBezTo>
                  <a:pt x="130" y="16"/>
                  <a:pt x="83" y="49"/>
                  <a:pt x="49"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859714" y="4236053"/>
            <a:ext cx="352711" cy="269463"/>
            <a:chOff x="6859714" y="4236053"/>
            <a:chExt cx="352711" cy="269463"/>
          </a:xfrm>
        </p:grpSpPr>
        <p:sp>
          <p:nvSpPr>
            <p:cNvPr id="7" name="Freeform 7"/>
            <p:cNvSpPr/>
            <p:nvPr/>
          </p:nvSpPr>
          <p:spPr>
            <a:xfrm>
              <a:off x="6859714" y="4236053"/>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988873" y="4306634"/>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67887" y="4692872"/>
            <a:ext cx="2419350" cy="1127284"/>
            <a:chOff x="3667887" y="4692872"/>
            <a:chExt cx="2419350" cy="1127284"/>
          </a:xfrm>
        </p:grpSpPr>
        <p:sp>
          <p:nvSpPr>
            <p:cNvPr id="10" name="Freeform 10"/>
            <p:cNvSpPr/>
            <p:nvPr/>
          </p:nvSpPr>
          <p:spPr>
            <a:xfrm>
              <a:off x="3667887" y="4692872"/>
              <a:ext cx="2419350" cy="1127284"/>
            </a:xfrm>
            <a:custGeom>
              <a:rect l="l" t="t" r="r" b="b"/>
              <a:pathLst>
                <a:path w="291" h="135">
                  <a:moveTo>
                    <a:pt x="162" y="19"/>
                  </a:moveTo>
                  <a:cubicBezTo>
                    <a:pt x="217" y="38"/>
                    <a:pt x="261" y="73"/>
                    <a:pt x="291" y="118"/>
                  </a:cubicBezTo>
                  <a:cubicBezTo>
                    <a:pt x="240" y="134"/>
                    <a:pt x="184" y="135"/>
                    <a:pt x="129" y="116"/>
                  </a:cubicBezTo>
                  <a:cubicBezTo>
                    <a:pt x="74" y="97"/>
                    <a:pt x="30" y="61"/>
                    <a:pt x="0" y="17"/>
                  </a:cubicBezTo>
                  <a:cubicBezTo>
                    <a:pt x="51" y="0"/>
                    <a:pt x="108" y="0"/>
                    <a:pt x="162" y="1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465034" y="500414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Freeform 12"/>
          <p:cNvSpPr/>
          <p:nvPr/>
        </p:nvSpPr>
        <p:spPr>
          <a:xfrm>
            <a:off x="4582287" y="3581590"/>
            <a:ext cx="1513713" cy="2095595"/>
          </a:xfrm>
          <a:custGeom>
            <a:rect l="l" t="t" r="r" b="b"/>
            <a:pathLst>
              <a:path w="182" h="251">
                <a:moveTo>
                  <a:pt x="133" y="96"/>
                </a:moveTo>
                <a:cubicBezTo>
                  <a:pt x="167" y="143"/>
                  <a:pt x="182" y="197"/>
                  <a:pt x="181" y="251"/>
                </a:cubicBezTo>
                <a:cubicBezTo>
                  <a:pt x="130" y="235"/>
                  <a:pt x="83" y="203"/>
                  <a:pt x="50" y="156"/>
                </a:cubicBezTo>
                <a:cubicBezTo>
                  <a:pt x="16" y="109"/>
                  <a:pt x="0" y="54"/>
                  <a:pt x="1" y="0"/>
                </a:cubicBezTo>
                <a:cubicBezTo>
                  <a:pt x="52" y="16"/>
                  <a:pt x="99" y="49"/>
                  <a:pt x="133" y="9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3" name="Group 13"/>
          <p:cNvGrpSpPr/>
          <p:nvPr/>
        </p:nvGrpSpPr>
        <p:grpSpPr>
          <a:xfrm>
            <a:off x="4996434" y="4236053"/>
            <a:ext cx="313754" cy="313849"/>
            <a:chOff x="4996434" y="4236053"/>
            <a:chExt cx="313754" cy="313849"/>
          </a:xfrm>
        </p:grpSpPr>
        <p:sp>
          <p:nvSpPr>
            <p:cNvPr id="14" name="Freeform 14"/>
            <p:cNvSpPr/>
            <p:nvPr/>
          </p:nvSpPr>
          <p:spPr>
            <a:xfrm>
              <a:off x="4996434" y="4265200"/>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69300" y="4338066"/>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152644" y="4236053"/>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7" name="Freeform 17"/>
          <p:cNvSpPr/>
          <p:nvPr/>
        </p:nvSpPr>
        <p:spPr>
          <a:xfrm>
            <a:off x="5664327" y="3097435"/>
            <a:ext cx="856012" cy="2579751"/>
          </a:xfrm>
          <a:custGeom>
            <a:rect l="l" t="t" r="r" b="b"/>
            <a:pathLst>
              <a:path w="103" h="309">
                <a:moveTo>
                  <a:pt x="0" y="154"/>
                </a:moveTo>
                <a:cubicBezTo>
                  <a:pt x="0" y="212"/>
                  <a:pt x="19" y="266"/>
                  <a:pt x="51" y="309"/>
                </a:cubicBezTo>
                <a:cubicBezTo>
                  <a:pt x="84" y="266"/>
                  <a:pt x="103" y="212"/>
                  <a:pt x="103" y="154"/>
                </a:cubicBezTo>
                <a:cubicBezTo>
                  <a:pt x="103" y="97"/>
                  <a:pt x="84" y="43"/>
                  <a:pt x="51" y="0"/>
                </a:cubicBezTo>
                <a:cubicBezTo>
                  <a:pt x="19" y="43"/>
                  <a:pt x="0" y="97"/>
                  <a:pt x="0" y="15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984843" y="3986974"/>
            <a:ext cx="215074" cy="313658"/>
          </a:xfrm>
          <a:custGeom>
            <a:rect l="l" t="t" r="r" b="b"/>
            <a:pathLst>
              <a:path w="107" h="156">
                <a:moveTo>
                  <a:pt x="43" y="156"/>
                </a:moveTo>
                <a:cubicBezTo>
                  <a:pt x="40" y="155"/>
                  <a:pt x="37" y="154"/>
                  <a:pt x="34" y="152"/>
                </a:cubicBezTo>
                <a:cubicBezTo>
                  <a:pt x="31" y="150"/>
                  <a:pt x="29" y="147"/>
                  <a:pt x="27" y="143"/>
                </a:cubicBezTo>
                <a:cubicBezTo>
                  <a:pt x="27" y="142"/>
                  <a:pt x="27" y="142"/>
                  <a:pt x="25" y="141"/>
                </a:cubicBezTo>
                <a:cubicBezTo>
                  <a:pt x="19" y="138"/>
                  <a:pt x="16" y="130"/>
                  <a:pt x="19" y="123"/>
                </a:cubicBezTo>
                <a:cubicBezTo>
                  <a:pt x="19" y="123"/>
                  <a:pt x="19" y="122"/>
                  <a:pt x="19" y="121"/>
                </a:cubicBezTo>
                <a:cubicBezTo>
                  <a:pt x="18" y="118"/>
                  <a:pt x="17" y="115"/>
                  <a:pt x="19" y="111"/>
                </a:cubicBezTo>
                <a:cubicBezTo>
                  <a:pt x="19" y="110"/>
                  <a:pt x="19" y="110"/>
                  <a:pt x="18" y="109"/>
                </a:cubicBezTo>
                <a:cubicBezTo>
                  <a:pt x="18" y="106"/>
                  <a:pt x="17" y="104"/>
                  <a:pt x="17" y="101"/>
                </a:cubicBezTo>
                <a:cubicBezTo>
                  <a:pt x="16" y="96"/>
                  <a:pt x="14" y="91"/>
                  <a:pt x="12" y="86"/>
                </a:cubicBezTo>
                <a:cubicBezTo>
                  <a:pt x="9" y="81"/>
                  <a:pt x="6" y="76"/>
                  <a:pt x="4" y="71"/>
                </a:cubicBezTo>
                <a:cubicBezTo>
                  <a:pt x="1" y="62"/>
                  <a:pt x="0" y="53"/>
                  <a:pt x="1" y="44"/>
                </a:cubicBezTo>
                <a:cubicBezTo>
                  <a:pt x="5" y="25"/>
                  <a:pt x="15" y="12"/>
                  <a:pt x="33" y="4"/>
                </a:cubicBezTo>
                <a:cubicBezTo>
                  <a:pt x="38" y="2"/>
                  <a:pt x="43" y="0"/>
                  <a:pt x="49" y="0"/>
                </a:cubicBezTo>
                <a:cubicBezTo>
                  <a:pt x="49" y="0"/>
                  <a:pt x="50" y="0"/>
                  <a:pt x="50" y="0"/>
                </a:cubicBezTo>
                <a:cubicBezTo>
                  <a:pt x="56" y="0"/>
                  <a:pt x="56" y="0"/>
                  <a:pt x="56" y="0"/>
                </a:cubicBezTo>
                <a:cubicBezTo>
                  <a:pt x="60" y="0"/>
                  <a:pt x="63" y="1"/>
                  <a:pt x="67" y="1"/>
                </a:cubicBezTo>
                <a:cubicBezTo>
                  <a:pt x="76" y="4"/>
                  <a:pt x="84" y="8"/>
                  <a:pt x="90" y="15"/>
                </a:cubicBezTo>
                <a:cubicBezTo>
                  <a:pt x="97" y="22"/>
                  <a:pt x="102" y="30"/>
                  <a:pt x="104" y="40"/>
                </a:cubicBezTo>
                <a:cubicBezTo>
                  <a:pt x="107" y="53"/>
                  <a:pt x="105" y="65"/>
                  <a:pt x="99" y="77"/>
                </a:cubicBezTo>
                <a:cubicBezTo>
                  <a:pt x="97" y="81"/>
                  <a:pt x="95" y="85"/>
                  <a:pt x="93" y="89"/>
                </a:cubicBezTo>
                <a:cubicBezTo>
                  <a:pt x="90" y="94"/>
                  <a:pt x="89" y="99"/>
                  <a:pt x="89" y="105"/>
                </a:cubicBezTo>
                <a:cubicBezTo>
                  <a:pt x="89" y="105"/>
                  <a:pt x="88" y="106"/>
                  <a:pt x="88" y="107"/>
                </a:cubicBezTo>
                <a:cubicBezTo>
                  <a:pt x="88" y="108"/>
                  <a:pt x="88" y="112"/>
                  <a:pt x="88" y="113"/>
                </a:cubicBezTo>
                <a:cubicBezTo>
                  <a:pt x="89" y="116"/>
                  <a:pt x="88" y="119"/>
                  <a:pt x="87" y="121"/>
                </a:cubicBezTo>
                <a:cubicBezTo>
                  <a:pt x="87" y="122"/>
                  <a:pt x="87" y="123"/>
                  <a:pt x="87" y="123"/>
                </a:cubicBezTo>
                <a:cubicBezTo>
                  <a:pt x="90" y="130"/>
                  <a:pt x="87" y="138"/>
                  <a:pt x="80" y="141"/>
                </a:cubicBezTo>
                <a:cubicBezTo>
                  <a:pt x="80" y="142"/>
                  <a:pt x="79" y="142"/>
                  <a:pt x="79" y="143"/>
                </a:cubicBezTo>
                <a:cubicBezTo>
                  <a:pt x="76" y="150"/>
                  <a:pt x="71" y="154"/>
                  <a:pt x="64" y="155"/>
                </a:cubicBezTo>
                <a:cubicBezTo>
                  <a:pt x="64" y="155"/>
                  <a:pt x="63" y="155"/>
                  <a:pt x="63" y="156"/>
                </a:cubicBezTo>
                <a:lnTo>
                  <a:pt x="43" y="156"/>
                </a:lnTo>
                <a:close/>
                <a:moveTo>
                  <a:pt x="53" y="107"/>
                </a:moveTo>
                <a:cubicBezTo>
                  <a:pt x="60" y="107"/>
                  <a:pt x="67" y="107"/>
                  <a:pt x="74" y="107"/>
                </a:cubicBezTo>
                <a:cubicBezTo>
                  <a:pt x="77" y="107"/>
                  <a:pt x="79" y="106"/>
                  <a:pt x="79" y="103"/>
                </a:cubicBezTo>
                <a:cubicBezTo>
                  <a:pt x="79" y="103"/>
                  <a:pt x="79" y="103"/>
                  <a:pt x="79" y="102"/>
                </a:cubicBezTo>
                <a:cubicBezTo>
                  <a:pt x="80" y="98"/>
                  <a:pt x="81" y="93"/>
                  <a:pt x="82" y="89"/>
                </a:cubicBezTo>
                <a:cubicBezTo>
                  <a:pt x="85" y="84"/>
                  <a:pt x="87" y="79"/>
                  <a:pt x="90" y="74"/>
                </a:cubicBezTo>
                <a:cubicBezTo>
                  <a:pt x="95" y="65"/>
                  <a:pt x="97" y="55"/>
                  <a:pt x="95" y="45"/>
                </a:cubicBezTo>
                <a:cubicBezTo>
                  <a:pt x="93" y="33"/>
                  <a:pt x="87" y="23"/>
                  <a:pt x="77" y="17"/>
                </a:cubicBezTo>
                <a:cubicBezTo>
                  <a:pt x="62" y="7"/>
                  <a:pt x="46" y="7"/>
                  <a:pt x="31" y="16"/>
                </a:cubicBezTo>
                <a:cubicBezTo>
                  <a:pt x="15" y="25"/>
                  <a:pt x="8" y="43"/>
                  <a:pt x="11" y="61"/>
                </a:cubicBezTo>
                <a:cubicBezTo>
                  <a:pt x="12" y="67"/>
                  <a:pt x="15" y="72"/>
                  <a:pt x="18" y="77"/>
                </a:cubicBezTo>
                <a:cubicBezTo>
                  <a:pt x="23" y="85"/>
                  <a:pt x="26" y="94"/>
                  <a:pt x="27" y="103"/>
                </a:cubicBezTo>
                <a:cubicBezTo>
                  <a:pt x="27" y="106"/>
                  <a:pt x="29" y="107"/>
                  <a:pt x="32" y="107"/>
                </a:cubicBezTo>
                <a:cubicBezTo>
                  <a:pt x="39" y="107"/>
                  <a:pt x="46" y="107"/>
                  <a:pt x="53" y="107"/>
                </a:cubicBezTo>
                <a:moveTo>
                  <a:pt x="53" y="120"/>
                </a:moveTo>
                <a:cubicBezTo>
                  <a:pt x="60" y="120"/>
                  <a:pt x="67" y="120"/>
                  <a:pt x="74" y="120"/>
                </a:cubicBezTo>
                <a:cubicBezTo>
                  <a:pt x="76" y="120"/>
                  <a:pt x="77" y="119"/>
                  <a:pt x="78" y="118"/>
                </a:cubicBezTo>
                <a:cubicBezTo>
                  <a:pt x="80" y="115"/>
                  <a:pt x="77" y="112"/>
                  <a:pt x="74" y="112"/>
                </a:cubicBezTo>
                <a:cubicBezTo>
                  <a:pt x="64" y="112"/>
                  <a:pt x="54" y="112"/>
                  <a:pt x="44" y="112"/>
                </a:cubicBezTo>
                <a:cubicBezTo>
                  <a:pt x="40" y="112"/>
                  <a:pt x="36" y="112"/>
                  <a:pt x="32" y="112"/>
                </a:cubicBezTo>
                <a:cubicBezTo>
                  <a:pt x="30" y="112"/>
                  <a:pt x="29" y="112"/>
                  <a:pt x="28" y="114"/>
                </a:cubicBezTo>
                <a:cubicBezTo>
                  <a:pt x="27" y="117"/>
                  <a:pt x="29" y="120"/>
                  <a:pt x="32" y="120"/>
                </a:cubicBezTo>
                <a:cubicBezTo>
                  <a:pt x="39" y="120"/>
                  <a:pt x="46" y="120"/>
                  <a:pt x="53" y="120"/>
                </a:cubicBezTo>
                <a:moveTo>
                  <a:pt x="53" y="124"/>
                </a:moveTo>
                <a:cubicBezTo>
                  <a:pt x="46" y="124"/>
                  <a:pt x="39" y="124"/>
                  <a:pt x="32" y="124"/>
                </a:cubicBezTo>
                <a:cubicBezTo>
                  <a:pt x="30" y="124"/>
                  <a:pt x="29" y="125"/>
                  <a:pt x="28" y="127"/>
                </a:cubicBezTo>
                <a:cubicBezTo>
                  <a:pt x="27" y="130"/>
                  <a:pt x="29" y="133"/>
                  <a:pt x="32" y="133"/>
                </a:cubicBezTo>
                <a:cubicBezTo>
                  <a:pt x="42" y="133"/>
                  <a:pt x="52" y="133"/>
                  <a:pt x="62" y="133"/>
                </a:cubicBezTo>
                <a:cubicBezTo>
                  <a:pt x="66" y="133"/>
                  <a:pt x="70" y="133"/>
                  <a:pt x="74" y="133"/>
                </a:cubicBezTo>
                <a:cubicBezTo>
                  <a:pt x="76" y="133"/>
                  <a:pt x="77" y="132"/>
                  <a:pt x="78" y="130"/>
                </a:cubicBezTo>
                <a:cubicBezTo>
                  <a:pt x="80" y="127"/>
                  <a:pt x="77" y="124"/>
                  <a:pt x="74" y="124"/>
                </a:cubicBezTo>
                <a:cubicBezTo>
                  <a:pt x="67" y="124"/>
                  <a:pt x="60" y="124"/>
                  <a:pt x="53" y="124"/>
                </a:cubicBezTo>
                <a:moveTo>
                  <a:pt x="70" y="137"/>
                </a:moveTo>
                <a:cubicBezTo>
                  <a:pt x="36" y="137"/>
                  <a:pt x="36" y="137"/>
                  <a:pt x="36" y="137"/>
                </a:cubicBezTo>
                <a:cubicBezTo>
                  <a:pt x="36" y="142"/>
                  <a:pt x="39" y="146"/>
                  <a:pt x="44" y="146"/>
                </a:cubicBezTo>
                <a:cubicBezTo>
                  <a:pt x="50" y="146"/>
                  <a:pt x="56" y="146"/>
                  <a:pt x="62" y="146"/>
                </a:cubicBezTo>
                <a:cubicBezTo>
                  <a:pt x="67" y="146"/>
                  <a:pt x="70" y="142"/>
                  <a:pt x="70" y="137"/>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采购流程优化及策略选择</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4398507" y="1008278"/>
            <a:ext cx="3394996" cy="490334"/>
            <a:chOff x="4398507" y="1008278"/>
            <a:chExt cx="3394996" cy="490334"/>
          </a:xfrm>
        </p:grpSpPr>
        <p:sp>
          <p:nvSpPr>
            <p:cNvPr id="42" name="TextBox 42"/>
            <p:cNvSpPr txBox="1"/>
            <p:nvPr/>
          </p:nvSpPr>
          <p:spPr>
            <a:xfrm>
              <a:off x="4398507" y="1008278"/>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供应商评估与选择</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4630337" y="1360840"/>
            <a:ext cx="2931336" cy="1654845"/>
            <a:chOff x="4630337" y="1360840"/>
            <a:chExt cx="2931336" cy="1654845"/>
          </a:xfrm>
        </p:grpSpPr>
        <p:sp>
          <p:nvSpPr>
            <p:cNvPr id="44" name="TextBox 44"/>
            <p:cNvSpPr txBox="1"/>
            <p:nvPr/>
          </p:nvSpPr>
          <p:spPr>
            <a:xfrm>
              <a:off x="4630337" y="13608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对初步筛选的供应商进行深入评估，包括质量、价格、交货期、服务等方面，最终选择合适的供应商。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5" name="Group 45"/>
          <p:cNvGrpSpPr/>
          <p:nvPr/>
        </p:nvGrpSpPr>
        <p:grpSpPr>
          <a:xfrm>
            <a:off x="1070038" y="1975579"/>
            <a:ext cx="3394996" cy="490334"/>
            <a:chOff x="1070038" y="1975579"/>
            <a:chExt cx="3394996" cy="490334"/>
          </a:xfrm>
        </p:grpSpPr>
        <p:sp>
          <p:nvSpPr>
            <p:cNvPr id="46" name="TextBox 46"/>
            <p:cNvSpPr txBox="1"/>
            <p:nvPr/>
          </p:nvSpPr>
          <p:spPr>
            <a:xfrm>
              <a:off x="1070038"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市场调研与供应商寻找</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7" name="Group 47"/>
          <p:cNvGrpSpPr/>
          <p:nvPr/>
        </p:nvGrpSpPr>
        <p:grpSpPr>
          <a:xfrm>
            <a:off x="1301868" y="2328140"/>
            <a:ext cx="2931336" cy="1654845"/>
            <a:chOff x="1301868" y="2328140"/>
            <a:chExt cx="2931336" cy="1654845"/>
          </a:xfrm>
        </p:grpSpPr>
        <p:sp>
          <p:nvSpPr>
            <p:cNvPr id="48" name="TextBox 48"/>
            <p:cNvSpPr txBox="1"/>
            <p:nvPr/>
          </p:nvSpPr>
          <p:spPr>
            <a:xfrm>
              <a:off x="1301868"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了解市场行情，收集供应商信息，初步筛选符合采购需求的供应商。</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9" name="Group 49"/>
          <p:cNvGrpSpPr/>
          <p:nvPr/>
        </p:nvGrpSpPr>
        <p:grpSpPr>
          <a:xfrm>
            <a:off x="303771" y="4161775"/>
            <a:ext cx="3394996" cy="490334"/>
            <a:chOff x="303771" y="4161775"/>
            <a:chExt cx="3394996" cy="490334"/>
          </a:xfrm>
        </p:grpSpPr>
        <p:sp>
          <p:nvSpPr>
            <p:cNvPr id="50" name="TextBox 50"/>
            <p:cNvSpPr txBox="1"/>
            <p:nvPr/>
          </p:nvSpPr>
          <p:spPr>
            <a:xfrm>
              <a:off x="303771"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采购需求分析</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1" name="Group 51"/>
          <p:cNvGrpSpPr/>
          <p:nvPr/>
        </p:nvGrpSpPr>
        <p:grpSpPr>
          <a:xfrm>
            <a:off x="535601" y="4514336"/>
            <a:ext cx="2931336" cy="1654845"/>
            <a:chOff x="535601" y="4514336"/>
            <a:chExt cx="2931336" cy="1654845"/>
          </a:xfrm>
        </p:grpSpPr>
        <p:sp>
          <p:nvSpPr>
            <p:cNvPr id="52" name="TextBox 52"/>
            <p:cNvSpPr txBox="1"/>
            <p:nvPr/>
          </p:nvSpPr>
          <p:spPr>
            <a:xfrm>
              <a:off x="535601"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明确采购物品的数量、质量、规格等要求，以及采购时间和预算等限制条件。</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3" name="Group 53"/>
          <p:cNvGrpSpPr/>
          <p:nvPr/>
        </p:nvGrpSpPr>
        <p:grpSpPr>
          <a:xfrm>
            <a:off x="7733442" y="1975579"/>
            <a:ext cx="3394996" cy="490334"/>
            <a:chOff x="7733442" y="1975579"/>
            <a:chExt cx="3394996" cy="490334"/>
          </a:xfrm>
        </p:grpSpPr>
        <p:sp>
          <p:nvSpPr>
            <p:cNvPr id="54" name="TextBox 54"/>
            <p:cNvSpPr txBox="1"/>
            <p:nvPr/>
          </p:nvSpPr>
          <p:spPr>
            <a:xfrm>
              <a:off x="7733442" y="197557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采购谈判与合同签订</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5" name="Group 55"/>
          <p:cNvGrpSpPr/>
          <p:nvPr/>
        </p:nvGrpSpPr>
        <p:grpSpPr>
          <a:xfrm>
            <a:off x="7965273" y="2328140"/>
            <a:ext cx="2931336" cy="1654845"/>
            <a:chOff x="7965273" y="2328140"/>
            <a:chExt cx="2931336" cy="1654845"/>
          </a:xfrm>
        </p:grpSpPr>
        <p:sp>
          <p:nvSpPr>
            <p:cNvPr id="56" name="TextBox 56"/>
            <p:cNvSpPr txBox="1"/>
            <p:nvPr/>
          </p:nvSpPr>
          <p:spPr>
            <a:xfrm>
              <a:off x="7965273" y="2328140"/>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与选定的供应商进行谈判，明确采购物品的价格、交货期、质量标准等条款，并签订采购合同。</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7" name="Group 57"/>
          <p:cNvGrpSpPr/>
          <p:nvPr/>
        </p:nvGrpSpPr>
        <p:grpSpPr>
          <a:xfrm>
            <a:off x="8451818" y="4161775"/>
            <a:ext cx="3394996" cy="490334"/>
            <a:chOff x="8451818" y="4161775"/>
            <a:chExt cx="3394996" cy="490334"/>
          </a:xfrm>
        </p:grpSpPr>
        <p:sp>
          <p:nvSpPr>
            <p:cNvPr id="58" name="TextBox 58"/>
            <p:cNvSpPr txBox="1"/>
            <p:nvPr/>
          </p:nvSpPr>
          <p:spPr>
            <a:xfrm>
              <a:off x="8451818" y="416177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采购执行与监控</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9" name="Group 59"/>
          <p:cNvGrpSpPr/>
          <p:nvPr/>
        </p:nvGrpSpPr>
        <p:grpSpPr>
          <a:xfrm>
            <a:off x="8683648" y="4514336"/>
            <a:ext cx="2931336" cy="1654845"/>
            <a:chOff x="8683648" y="4514336"/>
            <a:chExt cx="2931336" cy="1654845"/>
          </a:xfrm>
        </p:grpSpPr>
        <p:sp>
          <p:nvSpPr>
            <p:cNvPr id="60" name="TextBox 60"/>
            <p:cNvSpPr txBox="1"/>
            <p:nvPr/>
          </p:nvSpPr>
          <p:spPr>
            <a:xfrm>
              <a:off x="8683648" y="4514336"/>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按照采购合同的要求执行采购，并对采购过程进行监控，确保采购物品按时、按质、按量到达。</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供应商评价与选择标准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质量标准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评估供应商的产品质量是否符合采购要求，包括产品的合格率、稳定性、可靠性等方面。</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交货期标准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评估供应商的交货期是否稳定、可靠，是否能够满足采购时间要求。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价格标准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评估供应商的价格是否合理，是否具有竞争力，是否符合采购预算要求。</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服务标准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评估供应商的服务水平，包括售前咨询、售后服务、技术支持等方面。</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6125" r="6125"/>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通过集中采购的方式，提高采购规模，降低采购成本。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集中采购</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与优秀的供应商建立长期合作关系，获得更优惠的价格和更好的服务。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长期合作</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通过招标的方式，引入竞争机制，降低采购成本。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招标采购</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采用电子化采购系统，提高采购效率，降低采购成本。</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电子化采购</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采购成本控制方法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04</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rPr>
              <a:t>仓储与配送管理</a:t>
            </a:r>
            <a:endParaRPr lang="en-US" sz="51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https://d.book118.com/257050165006006035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103</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2024-09-09T06:03:18.522</cp:lastPrinted>
  <dcterms:created xsi:type="dcterms:W3CDTF">2024-09-08T22:03:18Z</dcterms:created>
  <dcterms:modified xsi:type="dcterms:W3CDTF">2024-09-08T22:03:20Z</dcterms:modified>
</cp:coreProperties>
</file>