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CCAB9-BAF8-4B0E-836E-53991024E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04802-F1B8-42D6-BFFD-700DBFFCC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4B8BC-C73A-4F2B-B73A-502E487FB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E4DD5-E942-49AC-926B-142DF4F9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D86467C-6122-40A7-A930-79BC32032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217BA5-43D2-42E1-87AB-580CC7D45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258A68-D3E2-45F0-8923-93CDA9276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C22EC7-C828-40FA-9C28-0E4904ED1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6F1E0-24B1-4062-90BD-98B40854B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A7497-F0C3-4675-ADED-E92DF8E26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2B27F-3D5F-4036-8330-B531A3C25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5510204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中小学安全教育活动方案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116739" y="1218945"/>
            <a:ext cx="1958523" cy="1958523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116739" y="1218945"/>
            <a:ext cx="1958523" cy="1958523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53411" y="1355617"/>
            <a:ext cx="1685300" cy="1685300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572171" y="516087"/>
            <a:ext cx="715670" cy="715670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2171" y="516087"/>
            <a:ext cx="715670" cy="715670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2036" y="565953"/>
            <a:ext cx="615696" cy="615696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7" name="Connector 7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安全教育活动评估与反馈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安全教育活动实施计划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01" r="332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提高学生安全意识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组织安全知识竞赛，鼓励学生主动学习安全知识，提高安全防范意识。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定期开展安全教育主题班会，通过讲解、案例分析等形式，让学生认识到安全的重要性，增强安全意识。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463" b="144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掌握基本安全知识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教授学生基本的交通安全知识，如过马路要走人行横道、看红绿灯等。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传授防火、防溺水、防触电等基本的安全知识和自救方法，让学生了解如何应对常见危险情况。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模拟火灾、地震等突发事件，让学生进行应急演练，培养冷静应对突发事件的能力。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 rot="1800000">
            <a:off x="1595201" y="2001561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00000">
            <a:off x="1595201" y="4305483"/>
            <a:ext cx="1224808" cy="1062655"/>
          </a:xfrm>
          <a:prstGeom prst="hexagon">
            <a:avLst>
              <a:gd name="adj" fmla="val 28663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开展安全疏散演练，提高学生快速、有序地疏散到安全地带的意识和能力。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培养应对突发事件的能力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通过课堂讲解、图片展示和视频播放，向学生普及交通安全知识，包括交通规则、安全过马路、安全乘坐车辆等。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组织学生进行交通安全模拟演练，如模拟过马路、安全上下车等，提高学生的实际操作能力和应对突发情况的能力。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鼓励学生通过绘画、手抄报等形式宣传交通安全知识，提高同学们的交通安全意识。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增强学生交通安全意识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提高学生交通安全实践能力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加强学生交通安全宣传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交通安全教育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768485" y="3856609"/>
            <a:ext cx="1333631" cy="1748539"/>
          </a:xfrm>
          <a:custGeom>
            <a:rect l="l" t="t" r="r" b="b"/>
            <a:pathLst>
              <a:path w="110" h="145">
                <a:moveTo>
                  <a:pt x="26" y="3"/>
                </a:moveTo>
                <a:cubicBezTo>
                  <a:pt x="14" y="0"/>
                  <a:pt x="0" y="30"/>
                  <a:pt x="12" y="68"/>
                </a:cubicBezTo>
                <a:cubicBezTo>
                  <a:pt x="26" y="112"/>
                  <a:pt x="50" y="142"/>
                  <a:pt x="81" y="143"/>
                </a:cubicBezTo>
                <a:cubicBezTo>
                  <a:pt x="110" y="145"/>
                  <a:pt x="111" y="119"/>
                  <a:pt x="93" y="78"/>
                </a:cubicBezTo>
                <a:cubicBezTo>
                  <a:pt x="76" y="43"/>
                  <a:pt x="38" y="5"/>
                  <a:pt x="26" y="3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359093" y="3744415"/>
            <a:ext cx="1466995" cy="1157930"/>
          </a:xfrm>
          <a:custGeom>
            <a:rect l="l" t="t" r="r" b="b"/>
            <a:pathLst>
              <a:path w="122" h="96">
                <a:moveTo>
                  <a:pt x="2" y="5"/>
                </a:moveTo>
                <a:cubicBezTo>
                  <a:pt x="0" y="13"/>
                  <a:pt x="34" y="53"/>
                  <a:pt x="69" y="74"/>
                </a:cubicBezTo>
                <a:cubicBezTo>
                  <a:pt x="103" y="94"/>
                  <a:pt x="122" y="96"/>
                  <a:pt x="119" y="75"/>
                </a:cubicBezTo>
                <a:cubicBezTo>
                  <a:pt x="116" y="55"/>
                  <a:pt x="97" y="37"/>
                  <a:pt x="67" y="19"/>
                </a:cubicBezTo>
                <a:cubicBezTo>
                  <a:pt x="52" y="10"/>
                  <a:pt x="36" y="4"/>
                  <a:pt x="24" y="2"/>
                </a:cubicBezTo>
                <a:cubicBezTo>
                  <a:pt x="11" y="0"/>
                  <a:pt x="2" y="1"/>
                  <a:pt x="2" y="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205397" y="2290121"/>
            <a:ext cx="973763" cy="1049970"/>
          </a:xfrm>
          <a:custGeom>
            <a:rect l="l" t="t" r="r" b="b"/>
            <a:pathLst>
              <a:path w="81" h="87">
                <a:moveTo>
                  <a:pt x="62" y="84"/>
                </a:moveTo>
                <a:cubicBezTo>
                  <a:pt x="73" y="87"/>
                  <a:pt x="81" y="66"/>
                  <a:pt x="71" y="45"/>
                </a:cubicBezTo>
                <a:cubicBezTo>
                  <a:pt x="60" y="24"/>
                  <a:pt x="47" y="12"/>
                  <a:pt x="27" y="6"/>
                </a:cubicBezTo>
                <a:cubicBezTo>
                  <a:pt x="6" y="0"/>
                  <a:pt x="0" y="8"/>
                  <a:pt x="8" y="29"/>
                </a:cubicBezTo>
                <a:cubicBezTo>
                  <a:pt x="16" y="50"/>
                  <a:pt x="50" y="82"/>
                  <a:pt x="62" y="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017829" y="2436186"/>
            <a:ext cx="1661748" cy="1047853"/>
          </a:xfrm>
          <a:custGeom>
            <a:rect l="l" t="t" r="r" b="b"/>
            <a:pathLst>
              <a:path w="138" h="87">
                <a:moveTo>
                  <a:pt x="135" y="83"/>
                </a:moveTo>
                <a:cubicBezTo>
                  <a:pt x="138" y="76"/>
                  <a:pt x="111" y="43"/>
                  <a:pt x="79" y="25"/>
                </a:cubicBezTo>
                <a:cubicBezTo>
                  <a:pt x="48" y="6"/>
                  <a:pt x="25" y="0"/>
                  <a:pt x="13" y="12"/>
                </a:cubicBezTo>
                <a:cubicBezTo>
                  <a:pt x="0" y="25"/>
                  <a:pt x="16" y="43"/>
                  <a:pt x="52" y="64"/>
                </a:cubicBezTo>
                <a:cubicBezTo>
                  <a:pt x="71" y="75"/>
                  <a:pt x="91" y="81"/>
                  <a:pt x="107" y="84"/>
                </a:cubicBezTo>
                <a:cubicBezTo>
                  <a:pt x="123" y="87"/>
                  <a:pt x="134" y="87"/>
                  <a:pt x="135" y="83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102952" y="2918834"/>
            <a:ext cx="988580" cy="749374"/>
          </a:xfrm>
          <a:custGeom>
            <a:rect l="l" t="t" r="r" b="b"/>
            <a:pathLst>
              <a:path w="82" h="62">
                <a:moveTo>
                  <a:pt x="7" y="44"/>
                </a:moveTo>
                <a:cubicBezTo>
                  <a:pt x="14" y="51"/>
                  <a:pt x="24" y="54"/>
                  <a:pt x="36" y="57"/>
                </a:cubicBezTo>
                <a:cubicBezTo>
                  <a:pt x="49" y="59"/>
                  <a:pt x="58" y="62"/>
                  <a:pt x="69" y="56"/>
                </a:cubicBezTo>
                <a:cubicBezTo>
                  <a:pt x="80" y="50"/>
                  <a:pt x="82" y="37"/>
                  <a:pt x="64" y="20"/>
                </a:cubicBezTo>
                <a:cubicBezTo>
                  <a:pt x="47" y="4"/>
                  <a:pt x="32" y="0"/>
                  <a:pt x="16" y="5"/>
                </a:cubicBezTo>
                <a:cubicBezTo>
                  <a:pt x="0" y="10"/>
                  <a:pt x="0" y="37"/>
                  <a:pt x="7" y="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53309" y="3532728"/>
            <a:ext cx="1706201" cy="1166398"/>
          </a:xfrm>
          <a:custGeom>
            <a:rect l="l" t="t" r="r" b="b"/>
            <a:pathLst>
              <a:path w="142" h="97">
                <a:moveTo>
                  <a:pt x="132" y="19"/>
                </a:moveTo>
                <a:cubicBezTo>
                  <a:pt x="127" y="14"/>
                  <a:pt x="114" y="8"/>
                  <a:pt x="98" y="5"/>
                </a:cubicBezTo>
                <a:cubicBezTo>
                  <a:pt x="82" y="1"/>
                  <a:pt x="62" y="0"/>
                  <a:pt x="47" y="5"/>
                </a:cubicBezTo>
                <a:cubicBezTo>
                  <a:pt x="13" y="15"/>
                  <a:pt x="0" y="34"/>
                  <a:pt x="22" y="63"/>
                </a:cubicBezTo>
                <a:cubicBezTo>
                  <a:pt x="46" y="94"/>
                  <a:pt x="78" y="97"/>
                  <a:pt x="110" y="80"/>
                </a:cubicBezTo>
                <a:cubicBezTo>
                  <a:pt x="138" y="66"/>
                  <a:pt x="142" y="30"/>
                  <a:pt x="132" y="19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V="1">
            <a:off x="6809988" y="2817224"/>
            <a:ext cx="1500864" cy="47841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 flipV="1">
            <a:off x="5698628" y="1934486"/>
            <a:ext cx="1403489" cy="514401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 flipH="1" flipV="1">
            <a:off x="3435689" y="2328225"/>
            <a:ext cx="1297644" cy="4445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 flipH="1">
            <a:off x="3435689" y="4002674"/>
            <a:ext cx="1570721" cy="776892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6790935" y="5349006"/>
            <a:ext cx="13463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3" name="AutoShape 13"/>
          <p:cNvSpPr/>
          <p:nvPr/>
        </p:nvSpPr>
        <p:spPr>
          <a:xfrm>
            <a:off x="8789173" y="400267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7493738" y="4320205"/>
            <a:ext cx="1053152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oval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TextBox 15"/>
          <p:cNvSpPr txBox="1"/>
          <p:nvPr/>
        </p:nvSpPr>
        <p:spPr>
          <a:xfrm>
            <a:off x="1212210" y="1650927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212210" y="4279264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02116" y="1134196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383959" y="2397868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600805" y="374441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206123" y="5141535"/>
            <a:ext cx="20859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校园安全教育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40760" y="2041035"/>
            <a:ext cx="2257425" cy="139094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提高学生校园安全意识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40760" y="4601821"/>
            <a:ext cx="2257425" cy="18478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通过课堂讲解、案例分析等形式，向学生普及校园安全知识，如防火、防盗、防溺水等。</a:t>
            </a:r>
          </a:p>
        </p:txBody>
      </p:sp>
      <p:sp>
        <p:nvSpPr>
          <p:cNvPr id="44" name="AutoShape 44"/>
          <p:cNvSpPr/>
          <p:nvPr/>
        </p:nvSpPr>
        <p:spPr>
          <a:xfrm>
            <a:off x="8758048" y="4431794"/>
            <a:ext cx="1280710" cy="24574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7102116" y="1408147"/>
            <a:ext cx="3371850" cy="75951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加强学生校园安全实践能力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383959" y="2667138"/>
            <a:ext cx="3371850" cy="772662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组织学生进行校园安全模拟演练，如火灾逃生、地震避险等，提高学生的实际操作能力和应对突发情况的能力。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611541" y="4021135"/>
            <a:ext cx="3371850" cy="77836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加强学生校园安全宣传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206123" y="5435933"/>
            <a:ext cx="3371850" cy="85812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鼓励学生通过演讲、辩论等形式宣传校园安全知识，提高同学们的校园安全意识。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提高学生网络安全意识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组织学生进行网络安全模拟演练，如模拟网络诈骗防范、个人信息保护等，提高学生的实际操作能力和应对突发情况的能力。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通过课堂讲解、案例分析等形式，向学生普及网络安全知识，如如何防范网络诈骗、如何保护个人信息等。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加强学生网络安全宣传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加强学生网络安全实践能力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鼓励学生通过制作海报、短片等形式宣传网络安全知识，提高同学们的网络安全意识。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网络安全教育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安全教育活动形式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133886" y="1135811"/>
            <a:ext cx="1261638" cy="1261638"/>
          </a:xfrm>
          <a:custGeom>
            <a:rect l="l" t="t" r="r" b="b"/>
            <a:pathLst>
              <a:path w="1625021" h="1625022">
                <a:moveTo>
                  <a:pt x="247132" y="108611"/>
                </a:moveTo>
                <a:cubicBezTo>
                  <a:pt x="173259" y="108611"/>
                  <a:pt x="113373" y="168497"/>
                  <a:pt x="113373" y="242370"/>
                </a:cubicBezTo>
                <a:lnTo>
                  <a:pt x="113373" y="1373126"/>
                </a:lnTo>
                <a:cubicBezTo>
                  <a:pt x="113373" y="1446999"/>
                  <a:pt x="173259" y="1506885"/>
                  <a:pt x="247132" y="1506885"/>
                </a:cubicBezTo>
                <a:lnTo>
                  <a:pt x="1377888" y="1506885"/>
                </a:lnTo>
                <a:cubicBezTo>
                  <a:pt x="1451761" y="1506885"/>
                  <a:pt x="1511647" y="1446999"/>
                  <a:pt x="1511647" y="1373126"/>
                </a:cubicBezTo>
                <a:lnTo>
                  <a:pt x="1511647" y="242370"/>
                </a:lnTo>
                <a:cubicBezTo>
                  <a:pt x="1511647" y="168497"/>
                  <a:pt x="1451761" y="108611"/>
                  <a:pt x="1377888" y="108611"/>
                </a:cubicBezTo>
                <a:close/>
                <a:moveTo>
                  <a:pt x="143668" y="0"/>
                </a:moveTo>
                <a:lnTo>
                  <a:pt x="1481353" y="0"/>
                </a:lnTo>
                <a:cubicBezTo>
                  <a:pt x="1560699" y="0"/>
                  <a:pt x="1625021" y="64322"/>
                  <a:pt x="1625021" y="143668"/>
                </a:cubicBezTo>
                <a:lnTo>
                  <a:pt x="1625021" y="1481354"/>
                </a:lnTo>
                <a:cubicBezTo>
                  <a:pt x="1625021" y="1560700"/>
                  <a:pt x="1560699" y="1625022"/>
                  <a:pt x="1481353" y="1625022"/>
                </a:cubicBezTo>
                <a:lnTo>
                  <a:pt x="143668" y="1625022"/>
                </a:lnTo>
                <a:cubicBezTo>
                  <a:pt x="64322" y="1625022"/>
                  <a:pt x="0" y="1560700"/>
                  <a:pt x="0" y="1481354"/>
                </a:cubicBezTo>
                <a:lnTo>
                  <a:pt x="0" y="143668"/>
                </a:lnTo>
                <a:cubicBezTo>
                  <a:pt x="0" y="64322"/>
                  <a:pt x="64322" y="0"/>
                  <a:pt x="143668" y="0"/>
                </a:cubicBezTo>
                <a:close/>
              </a:path>
            </a:pathLst>
          </a:custGeom>
          <a:solidFill>
            <a:schemeClr val="accent1">
              <a:lumMod val="9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33886" y="1135811"/>
            <a:ext cx="1261638" cy="1261638"/>
          </a:xfrm>
          <a:prstGeom prst="roundRect">
            <a:avLst>
              <a:gd name="adj" fmla="val 8841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221928" y="1223852"/>
            <a:ext cx="1085633" cy="1085633"/>
          </a:xfrm>
          <a:prstGeom prst="roundRect">
            <a:avLst>
              <a:gd name="adj" fmla="val 9566"/>
            </a:avLst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https://d.book118.com/257055102041006054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2024-09-28T11:45:14.976</cp:lastPrinted>
  <dcterms:created xsi:type="dcterms:W3CDTF">2024-09-28T03:45:14Z</dcterms:created>
  <dcterms:modified xsi:type="dcterms:W3CDTF">2024-09-28T03:45:16Z</dcterms:modified>
</cp:coreProperties>
</file>