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LARAVR+MS-UIGothic"/>
      <p:regular r:id="rId19"/>
    </p:embeddedFont>
    <p:embeddedFont>
      <p:font typeface="CEPWHH+AHFOJS+MicrosoftYaHei-Bold"/>
      <p:regular r:id="rId20"/>
    </p:embeddedFont>
    <p:embeddedFont>
      <p:font typeface="QSWKKW+WRPTSK+MicrosoftYaHei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2024F-42C5-4A05-9F2F-64A24F460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DF394-9CC0-4F1B-9074-9AAC8D5B7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E0B17-652C-48D6-8F3E-5E18BB27D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562BE-542D-464E-ACB1-DDE748A81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9333D0-5DCD-4FFB-98DD-8E7531DC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F1E16C-A348-4B74-AE56-43843D993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88FF45-CE04-4F27-AB60-7D0E399BE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77097-A558-42F2-A8B2-6C61AB15A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A404A-392F-4875-9F2F-47506D33F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7D8E6-7EA2-4DB5-AE2A-8498DD4A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37EE8-6888-47CF-BFE6-AD2B8BD4B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2303102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26160" y="1822334"/>
            <a:ext cx="597217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LARAVR+MS-UIGothic"/>
                <a:cs typeface="LARAVR+MS-UIGothic"/>
              </a:rPr>
              <a:t>音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4950">
                <a:solidFill>
                  <a:srgbClr val="000000"/>
                </a:solidFill>
                <a:latin typeface="LARAVR+MS-UIGothic"/>
                <a:cs typeface="LARAVR+MS-UIGothic"/>
              </a:rPr>
              <a:t>活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动组织</a:t>
            </a:r>
            <a:r>
              <a:rPr sz="4950">
                <a:solidFill>
                  <a:srgbClr val="000000"/>
                </a:solidFill>
                <a:latin typeface="LARAVR+MS-UIGothic"/>
                <a:cs typeface="LARAVR+MS-UIGothic"/>
              </a:rPr>
              <a:t>教研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LARAVR+MS-UIGothic"/>
                <a:cs typeface="LARAV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18919" y="2308605"/>
            <a:ext cx="2540000" cy="3763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000"/>
              </a:lnSpc>
              <a:spcBef>
                <a:spcPct val="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LARAVR+MS-UIGothic"/>
                <a:cs typeface="LARAVR+MS-UIGothic"/>
              </a:rPr>
              <a:t>目</a:t>
            </a:r>
          </a:p>
          <a:p>
            <a:pPr marL="0" marR="0">
              <a:lnSpc>
                <a:spcPts val="8000"/>
              </a:lnSpc>
              <a:spcBef>
                <a:spcPts val="163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11904" y="2003516"/>
            <a:ext cx="5800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281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CEPWHH+AHFOJS+MicrosoftYaHei-Bold"/>
                <a:cs typeface="CEPWHH+AHFOJS+MicrosoftYaHei-Bold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ARAVR+MS-UIGothic"/>
                <a:cs typeface="LARAVR+MS-UIGothic"/>
              </a:rPr>
              <a:t>音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4500">
                <a:solidFill>
                  <a:srgbClr val="000000"/>
                </a:solidFill>
                <a:latin typeface="LARAVR+MS-UIGothic"/>
                <a:cs typeface="LARAVR+MS-UIGothic"/>
              </a:rPr>
              <a:t>活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动组织</a:t>
            </a:r>
            <a:r>
              <a:rPr sz="4500">
                <a:solidFill>
                  <a:srgbClr val="000000"/>
                </a:solidFill>
                <a:latin typeface="LARAVR+MS-UIGothic"/>
                <a:cs typeface="LARAVR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定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是指通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各种形式和手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段来表达和体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具有多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性、互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性、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情感性和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造性，能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足人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的精神需求，提高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美素养和文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化素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史与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ARAVR+MS-UIGothic"/>
                <a:cs typeface="LARAVR+MS-UIGothic"/>
              </a:rPr>
              <a:t>古代音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2000" spc="25">
                <a:solidFill>
                  <a:srgbClr val="FFFDFD"/>
                </a:solidFill>
                <a:latin typeface="LARAVR+MS-UIGothic"/>
                <a:cs typeface="LARAVR+MS-UIGothic"/>
              </a:rPr>
              <a:t>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ARAVR+MS-UIGothic"/>
                <a:cs typeface="LARAVR+MS-UIGothic"/>
              </a:rPr>
              <a:t>当代音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2000" spc="25">
                <a:solidFill>
                  <a:srgbClr val="FFFDFD"/>
                </a:solidFill>
                <a:latin typeface="LARAVR+MS-UIGothic"/>
                <a:cs typeface="LARAVR+MS-UIGothic"/>
              </a:rPr>
              <a:t>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04480" y="2281292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当代的音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更加多元化和个性化，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了各种音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流派和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格，同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也与其他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形式相互融合，形成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了更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丰富的表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形式。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古代的音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多与宗教、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廷有关，如古希腊的酒神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和中国的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廷音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ARAVR+MS-UIGothic"/>
                <a:cs typeface="LARAVR+MS-UIGothic"/>
              </a:rPr>
              <a:t>近代音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2000" spc="25">
                <a:solidFill>
                  <a:srgbClr val="FFFDFD"/>
                </a:solidFill>
                <a:latin typeface="LARAVR+MS-UIGothic"/>
                <a:cs typeface="LARAVR+MS-UIGothic"/>
              </a:rPr>
              <a:t>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随着工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革命和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代化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程的加速，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走向大众化，出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了音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乐厅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、音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学校和音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乐节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的分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与形式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ARAVR+MS-UIGothic"/>
                <a:cs typeface="LARAVR+MS-UIGothic"/>
              </a:rPr>
              <a:t>分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可以根据不同的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，如按照音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乐类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型可以分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古典音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流行音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、民族音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等；按照活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形式可以分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独奏、合奏、声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ARAVR+MS-UIGothic"/>
                <a:cs typeface="LARAVR+MS-UIGothic"/>
              </a:rPr>
              <a:t>形式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08057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的形式多种多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，包括音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会、演唱会、音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乐节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、音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等，每种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52130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形式都有其独特的特点和魅力。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26154" y="2003516"/>
            <a:ext cx="63722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1388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CEPWHH+AHFOJS+MicrosoftYaHei-Bold"/>
                <a:cs typeface="CEPWHH+AHFOJS+MicrosoftYaHei-Bold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ARAVR+MS-UIGothic"/>
                <a:cs typeface="LARAVR+MS-UIGothic"/>
              </a:rPr>
              <a:t>音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4500">
                <a:solidFill>
                  <a:srgbClr val="000000"/>
                </a:solidFill>
                <a:latin typeface="LARAVR+MS-UIGothic"/>
                <a:cs typeface="LARAVR+MS-UIGothic"/>
              </a:rPr>
              <a:t>活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000000"/>
                </a:solidFill>
                <a:latin typeface="LARAVR+MS-UIGothic"/>
                <a:cs typeface="LARAVR+MS-UIGothic"/>
              </a:rPr>
              <a:t>策划与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策划流程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ARAVR+MS-UIGothic"/>
                <a:cs typeface="LARAVR+MS-UIGothic"/>
              </a:rPr>
              <a:t>确定活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FFF"/>
                </a:solidFill>
                <a:latin typeface="LARAVR+MS-UIGothic"/>
                <a:cs typeface="LARAVR+MS-UIGothic"/>
              </a:rPr>
              <a:t>主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ARAVR+MS-UIGothic"/>
                <a:cs typeface="LARAVR+MS-UIGothic"/>
              </a:rPr>
              <a:t>制定活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FFF"/>
                </a:solidFill>
                <a:latin typeface="LARAVR+MS-UIGothic"/>
                <a:cs typeface="LARAVR+MS-UIGothic"/>
              </a:rPr>
              <a:t>方案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67500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FFF"/>
                </a:solidFill>
                <a:latin typeface="LARAVR+MS-UIGothic"/>
                <a:cs typeface="LARAVR+MS-UIGothic"/>
              </a:rPr>
              <a:t>算与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FFF"/>
                </a:solidFill>
                <a:latin typeface="LARAVR+MS-UIGothic"/>
                <a:cs typeface="LARAVR+MS-UIGothic"/>
              </a:rPr>
              <a:t>源需求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ARAVR+MS-UIGothic"/>
                <a:cs typeface="LARAVR+MS-UIGothic"/>
              </a:rPr>
              <a:t>策划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2000" spc="25">
                <a:solidFill>
                  <a:srgbClr val="FFFFFF"/>
                </a:solidFill>
                <a:latin typeface="LARAVR+MS-UIGothic"/>
                <a:cs typeface="LARAVR+MS-UIGothic"/>
              </a:rPr>
              <a:t>控制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包括活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形式、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地点、参与人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详细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信息。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根据目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受众和活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估活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所需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经费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源，制定合理的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算。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可能出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，制定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措施。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的，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合适的音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LARAVR+MS-UIGothic"/>
                <a:cs typeface="LARAV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动场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地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与布置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SWKKW+WRPTSK+MicrosoftYaHei"/>
                <a:cs typeface="QSWKKW+WRPTS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SWKKW+WRPTSK+MicrosoftYaHei"/>
                <a:cs typeface="QSWKKW+WRPTS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SWKKW+WRPTSK+MicrosoftYaHei"/>
                <a:cs typeface="QSWKKW+WRPTS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SWKKW+WRPTSK+MicrosoftYaHei"/>
                <a:cs typeface="QSWKKW+WRPTSK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7668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地大小与布局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08305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音响与灯光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727825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舞台与布景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483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安全与便利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设</a:t>
            </a:r>
            <a:r>
              <a:rPr sz="1550">
                <a:solidFill>
                  <a:srgbClr val="EB554D"/>
                </a:solidFill>
                <a:latin typeface="LARAVR+MS-UIGothic"/>
                <a:cs typeface="LARAVR+MS-UIGothic"/>
              </a:rPr>
              <a:t>施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根据活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动规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模和形式，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合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地大小和布局。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地具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高品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的音响和</a:t>
            </a:r>
          </a:p>
          <a:p>
            <a:pPr marL="6858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灯光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根据活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格，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行舞</a:t>
            </a:r>
          </a:p>
          <a:p>
            <a:pPr marL="17144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台和布景的个性化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地安全，提供便利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施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、休息区等。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宣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与推广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宣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渠道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推广策略制定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利用多种渠道如社交媒体、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8572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媒体等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行宣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制定有效的推广策略，如合作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2846558"/>
            <a:ext cx="168503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推广、口碑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宣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内容策划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07094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活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动预热</a:t>
            </a:r>
            <a:r>
              <a:rPr sz="1550" spc="25">
                <a:solidFill>
                  <a:srgbClr val="EB554D"/>
                </a:solidFill>
                <a:latin typeface="LARAVR+MS-UIGothic"/>
                <a:cs typeface="LARAVR+MS-UIGothic"/>
              </a:rPr>
              <a:t>与氛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围营</a:t>
            </a:r>
            <a:r>
              <a:rPr sz="1550">
                <a:solidFill>
                  <a:srgbClr val="EB554D"/>
                </a:solidFill>
                <a:latin typeface="LARAVR+MS-UIGothic"/>
                <a:cs typeface="LARAVR+MS-UIGothic"/>
              </a:rPr>
              <a:t>造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430705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制定吸引人的宣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传语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、海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视频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等宣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内容。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提前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行活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动预热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厚</a:t>
            </a:r>
          </a:p>
          <a:p>
            <a:pPr marL="13716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LARAVR+MS-UIGothic"/>
                <a:cs typeface="LARAV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人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分工与安排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986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EB554D"/>
                </a:solidFill>
                <a:latin typeface="LARAVR+MS-UIGothic"/>
                <a:cs typeface="LARAVR+MS-UIGothic"/>
              </a:rPr>
              <a:t>人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EB554D"/>
                </a:solidFill>
                <a:latin typeface="LARAVR+MS-UIGothic"/>
                <a:cs typeface="LARAVR+MS-UIGothic"/>
              </a:rPr>
              <a:t>分工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ARAVR+MS-UIGothic"/>
                <a:cs typeface="LARAVR+MS-UIGothic"/>
              </a:rPr>
              <a:t>参与人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EB554D"/>
                </a:solidFill>
                <a:latin typeface="LARAVR+MS-UIGothic"/>
                <a:cs typeface="LARAVR+MS-UIGothic"/>
              </a:rPr>
              <a:t>招募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明确各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岗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位的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和工作内容，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行合理的</a:t>
            </a:r>
          </a:p>
          <a:p>
            <a:pPr marL="2857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分工。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根据活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需要，招募合适的参与人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如演出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41969" y="2514338"/>
            <a:ext cx="1491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者、志愿者等。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251585" y="44117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ARAVR+MS-UIGothic"/>
                <a:cs typeface="LARAVR+MS-UIGothic"/>
              </a:rPr>
              <a:t>排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练</a:t>
            </a:r>
            <a:r>
              <a:rPr sz="2300" spc="25">
                <a:solidFill>
                  <a:srgbClr val="EB554D"/>
                </a:solidFill>
                <a:latin typeface="LARAVR+MS-UIGothic"/>
                <a:cs typeface="LARAVR+MS-UIGothic"/>
              </a:rPr>
              <a:t>与彩排安排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81440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ARAVR+MS-UIGothic"/>
                <a:cs typeface="LARAVR+MS-UIGothic"/>
              </a:rPr>
              <a:t>活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动现场协调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3079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参与人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行排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和彩排，确保活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动顺</a:t>
            </a:r>
          </a:p>
          <a:p>
            <a:pPr marL="3048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行。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安排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负责现场协调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和管理，确保活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4654" y="2003516"/>
            <a:ext cx="7515225" cy="30377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48539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CEPWHH+AHFOJS+MicrosoftYaHei-Bold"/>
                <a:cs typeface="CEPWHH+AHFOJS+MicrosoftYaHei-Bold"/>
              </a:rPr>
              <a:t>03</a:t>
            </a:r>
          </a:p>
          <a:p>
            <a:pPr marL="0" marR="0">
              <a:lnSpc>
                <a:spcPts val="4500"/>
              </a:lnSpc>
              <a:spcBef>
                <a:spcPts val="2022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ARAVR+MS-UIGothic"/>
                <a:cs typeface="LARAVR+MS-UIGothic"/>
              </a:rPr>
              <a:t>音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4500">
                <a:solidFill>
                  <a:srgbClr val="000000"/>
                </a:solidFill>
                <a:latin typeface="LARAVR+MS-UIGothic"/>
                <a:cs typeface="LARAVR+MS-UIGothic"/>
              </a:rPr>
              <a:t>活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动执</a:t>
            </a:r>
            <a:r>
              <a:rPr sz="4500">
                <a:solidFill>
                  <a:srgbClr val="000000"/>
                </a:solidFill>
                <a:latin typeface="LARAVR+MS-UIGothic"/>
                <a:cs typeface="LARAVR+MS-UIGothic"/>
              </a:rPr>
              <a:t>行与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现场</a:t>
            </a:r>
            <a:r>
              <a:rPr sz="4500">
                <a:solidFill>
                  <a:srgbClr val="000000"/>
                </a:solidFill>
                <a:latin typeface="LARAVR+MS-UIGothic"/>
                <a:cs typeface="LARAVR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动现场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流程管理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EPWHH+AHFOJS+MicrosoftYaHei-Bold"/>
                <a:cs typeface="CEPWHH+AHFOJ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EPWHH+AHFOJS+MicrosoftYaHei-Bold"/>
                <a:cs typeface="CEPWHH+AHFOJ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EPWHH+AHFOJS+MicrosoftYaHei-Bold"/>
                <a:cs typeface="CEPWHH+AHFOJ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LARAVR+MS-UIGothic"/>
                <a:cs typeface="LARAVR+MS-UIGothic"/>
              </a:rPr>
              <a:t>流程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EB554D"/>
                </a:solidFill>
                <a:latin typeface="LARAVR+MS-UIGothic"/>
                <a:cs typeface="LARAVR+MS-UIGothic"/>
              </a:rPr>
              <a:t>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LARAVR+MS-UIGothic"/>
                <a:cs typeface="LARAVR+MS-UIGothic"/>
              </a:rPr>
              <a:t>彩排与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EB554D"/>
                </a:solidFill>
                <a:latin typeface="LARAVR+MS-UIGothic"/>
                <a:cs typeface="LARAVR+MS-UIGothic"/>
              </a:rPr>
              <a:t>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EB554D"/>
                </a:solidFill>
                <a:latin typeface="LARAVR+MS-UIGothic"/>
                <a:cs typeface="LARAVR+MS-UIGothic"/>
              </a:rPr>
              <a:t>度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监</a:t>
            </a:r>
            <a:r>
              <a:rPr sz="2000">
                <a:solidFill>
                  <a:srgbClr val="EB554D"/>
                </a:solidFill>
                <a:latin typeface="LARAVR+MS-UIGothic"/>
                <a:cs typeface="LARAVR+MS-UIGothic"/>
              </a:rPr>
              <a:t>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的音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流程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划，包括活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动时间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安排、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序、人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分工等。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在正式演出前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行多次彩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排和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演，确保所有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顺畅进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行。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在活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动进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程中，密切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关注各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度，确保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动现场</a:t>
            </a:r>
            <a:r>
              <a:rPr sz="3000">
                <a:solidFill>
                  <a:srgbClr val="EB554D"/>
                </a:solidFill>
                <a:latin typeface="LARAVR+MS-UIGothic"/>
                <a:cs typeface="LARAVR+MS-UIGothic"/>
              </a:rPr>
              <a:t>人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员协调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ARAVR+MS-UIGothic"/>
                <a:cs typeface="LARAVR+MS-UIGothic"/>
              </a:rPr>
              <a:t>人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EB554D"/>
                </a:solidFill>
                <a:latin typeface="LARAVR+MS-UIGothic"/>
                <a:cs typeface="LARAVR+MS-UIGothic"/>
              </a:rPr>
              <a:t>分工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ARAVR+MS-UIGothic"/>
                <a:cs typeface="LARAVR+MS-UIGothic"/>
              </a:rPr>
              <a:t>沟通与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协</a:t>
            </a:r>
            <a:r>
              <a:rPr sz="2300">
                <a:solidFill>
                  <a:srgbClr val="EB554D"/>
                </a:solidFill>
                <a:latin typeface="LARAVR+MS-UIGothic"/>
                <a:cs typeface="LARAVR+MS-UIGothic"/>
              </a:rPr>
              <a:t>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团队协</a:t>
            </a:r>
            <a:r>
              <a:rPr sz="2300" spc="23">
                <a:solidFill>
                  <a:srgbClr val="EB554D"/>
                </a:solidFill>
                <a:latin typeface="LARAVR+MS-UIGothic"/>
                <a:cs typeface="LARAVR+MS-UIGothic"/>
              </a:rPr>
              <a:t>作培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明确各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工作人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和分工，确保各司其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同工作。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强现场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的沟通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作，及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解决可能出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定期开展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作培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780" y="497305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凝聚力和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LARAVR+MS-UIGothic"/>
                <a:cs typeface="LARAVR+MS-UIGothic"/>
              </a:rPr>
              <a:t>作能力。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https://d.book118.com/257123031021006053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LARAVR+MS-UIGothic</vt:lpstr>
      <vt:lpstr>SimSun</vt:lpstr>
      <vt:lpstr>CEPWHH+AHFOJS+MicrosoftYaHei-Bold</vt:lpstr>
      <vt:lpstr>QSWKKW+WRPTSK+MicrosoftYaHei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2024-09-26T21:24:27.697</cp:lastPrinted>
  <dcterms:created xsi:type="dcterms:W3CDTF">2024-09-26T13:24:27Z</dcterms:created>
  <dcterms:modified xsi:type="dcterms:W3CDTF">2024-09-26T13:24:28Z</dcterms:modified>
</cp:coreProperties>
</file>