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12" r:id="rId2"/>
    <p:sldMasterId id="2147483717" r:id="rId3"/>
    <p:sldMasterId id="2147483722" r:id="rId4"/>
  </p:sldMasterIdLst>
  <p:notesMasterIdLst>
    <p:notesMasterId r:id="rId5"/>
  </p:notesMasterIdLst>
  <p:sldIdLst>
    <p:sldId id="259" r:id="rId6"/>
    <p:sldId id="262" r:id="rId7"/>
    <p:sldId id="265" r:id="rId8"/>
    <p:sldId id="268" r:id="rId9"/>
    <p:sldId id="271" r:id="rId10"/>
    <p:sldId id="274" r:id="rId11"/>
    <p:sldId id="277" r:id="rId12"/>
    <p:sldId id="280" r:id="rId13"/>
    <p:sldId id="283" r:id="rId14"/>
    <p:sldId id="286" r:id="rId15"/>
    <p:sldId id="288" r:id="rId16"/>
  </p:sldIdLst>
  <p:sldSz cx="9144000" cy="51435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26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7852E46-2037-4CF9-BBE7-576BD3FD6B21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4213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6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fontAlgn="base">
              <a:defRPr/>
            </a:pPr>
            <a:fld id="{08D3248A-A044-4F34-A45B-44D3F45F274C}" type="slidenum">
              <a:rPr altLang="en-US" smtClean="0">
                <a:ea typeface="宋体" panose="02010600030101010101" pitchFamily="2" charset="-122"/>
              </a:rPr>
              <a:pPr fontAlgn="base"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7431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20FA83-9638-4F54-A34F-3CB92CFFF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D3A7C-385E-49A6-82AD-81813E602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C71C95-C4DC-471D-9A58-263D308A3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BE3A56-5FA9-4E67-BC5B-C1864B025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184C3C-7BAD-4236-A47B-EE95CF2D0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30D41E-6C58-4B70-9F41-2DBCD7353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AB9C24-B912-4D3D-B193-46378D26B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3074C8-C1E7-4A6A-A27E-6A1ACDC6C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294FB5-1CFC-4A1C-B26C-699CF7F4A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0B134-D23F-4B60-8493-C527F5ADF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CC077-4B62-458F-B352-38C709439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med">
    <p:fade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80648189"/>
      </p:ext>
    </p:extLst>
  </p:cSld>
  <p:clrMapOvr>
    <a:masterClrMapping/>
  </p:clrMapOvr>
  <p:transition spd="med">
    <p:fade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分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7906571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42841970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med">
    <p:fade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80648189"/>
      </p:ext>
    </p:extLst>
  </p:cSld>
  <p:clrMapOvr>
    <a:masterClrMapping/>
  </p:clrMapOvr>
  <p:transition spd="med">
    <p:fade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分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7906571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42841970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med">
    <p:fade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80648189"/>
      </p:ext>
    </p:extLst>
  </p:cSld>
  <p:clrMapOvr>
    <a:masterClrMapping/>
  </p:clrMapOvr>
  <p:transition spd="med">
    <p:fade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分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7906571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4284197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image" Target="../media/image1.png" /><Relationship Id="rId6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slideLayout" Target="../slideLayouts/slideLayout17.xml" /><Relationship Id="rId3" Type="http://schemas.openxmlformats.org/officeDocument/2006/relationships/slideLayout" Target="../slideLayouts/slideLayout18.xml" /><Relationship Id="rId4" Type="http://schemas.openxmlformats.org/officeDocument/2006/relationships/slideLayout" Target="../slideLayouts/slideLayout19.xml" /><Relationship Id="rId5" Type="http://schemas.openxmlformats.org/officeDocument/2006/relationships/image" Target="../media/image1.png" /><Relationship Id="rId6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slideLayout" Target="../slideLayouts/slideLayout21.xml" /><Relationship Id="rId3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23.xml" /><Relationship Id="rId5" Type="http://schemas.openxmlformats.org/officeDocument/2006/relationships/image" Target="../media/image1.png" /><Relationship Id="rId6" Type="http://schemas.openxmlformats.org/officeDocument/2006/relationships/theme" Target="../theme/theme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1" r:id="rId2"/>
    <p:sldLayoutId id="2147483708" r:id="rId3"/>
    <p:sldLayoutId id="2147483711" r:id="rId4"/>
  </p:sldLayoutIdLst>
  <p:transition spd="med">
    <p:fade/>
  </p:transition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</p:sldLayoutIdLst>
  <p:transition spd="med">
    <p:fade/>
  </p:transition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</p:sldLayoutIdLst>
  <p:transition spd="med">
    <p:fade/>
  </p:transition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emf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vmlDrawing" Target="../drawings/vmlDrawing1.vml" /><Relationship Id="rId2" Type="http://schemas.openxmlformats.org/officeDocument/2006/relationships/notesSlide" Target="../notesSlides/notesSlide2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4.emf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emf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Relationship Id="rId6" Type="http://schemas.openxmlformats.org/officeDocument/2006/relationships/image" Target="../media/image16.emf" /><Relationship Id="rId7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image" Target="../media/image20.png" /><Relationship Id="rId7" Type="http://schemas.openxmlformats.org/officeDocument/2006/relationships/image" Target="../media/image21.png" /><Relationship Id="rId8" Type="http://schemas.openxmlformats.org/officeDocument/2006/relationships/image" Target="../media/image22.emf" /><Relationship Id="rId9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2404105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标题 1"/>
          <p:cNvSpPr txBox="1"/>
          <p:nvPr/>
        </p:nvSpPr>
        <p:spPr>
          <a:xfrm>
            <a:off x="0" y="1745806"/>
            <a:ext cx="9144000" cy="925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5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76DDD"/>
                </a:solidFill>
              </a:rPr>
              <a:t>AT</a:t>
            </a:r>
            <a:r>
              <a:rPr lang="zh-CN" altLang="en-US" sz="3600" b="1">
                <a:solidFill>
                  <a:srgbClr val="076DDD"/>
                </a:solidFill>
              </a:rPr>
              <a:t>上下行电流比故障测距</a:t>
            </a:r>
            <a:endParaRPr lang="zh-CN" altLang="en-US" sz="3600" b="1">
              <a:solidFill>
                <a:srgbClr val="076DDD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98138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510083" y="174195"/>
            <a:ext cx="3517438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上下行电流比故障测距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467" y="567266"/>
            <a:ext cx="1776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1.AT</a:t>
            </a:r>
            <a:r>
              <a:rPr lang="zh-CN" altLang="en-US" sz="2000" b="1">
                <a:solidFill>
                  <a:srgbClr val="0663AF"/>
                </a:solidFill>
              </a:rPr>
              <a:t>供电方式</a:t>
            </a:r>
            <a:endParaRPr lang="en-US" altLang="zh-CN" sz="2000" b="1">
              <a:solidFill>
                <a:srgbClr val="0663A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30391" y="4360859"/>
            <a:ext cx="1630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9.31AT</a:t>
            </a:r>
            <a:r>
              <a:rPr lang="zh-CN" altLang="en-US" sz="1000"/>
              <a:t>供电牵引网示意图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418" b="20545"/>
          <a:stretch>
            <a:fillRect/>
          </a:stretch>
        </p:blipFill>
        <p:spPr>
          <a:xfrm>
            <a:off x="501041" y="1253681"/>
            <a:ext cx="8226744" cy="299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510083" y="174195"/>
            <a:ext cx="3517438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上下行电流比故障测距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558427"/>
            <a:ext cx="3972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2.</a:t>
            </a:r>
            <a:r>
              <a:rPr lang="en-US" altLang="zh-CN" sz="2000" b="1"/>
              <a:t> AT</a:t>
            </a:r>
            <a:r>
              <a:rPr lang="zh-CN" altLang="en-US" sz="2000" b="1"/>
              <a:t>上下行电流比故障测距原理</a:t>
            </a:r>
            <a:endParaRPr lang="en-US" altLang="zh-CN" sz="2000" b="1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657600" y="139038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427209"/>
              </p:ext>
            </p:extLst>
          </p:nvPr>
        </p:nvGraphicFramePr>
        <p:xfrm>
          <a:off x="4428029" y="1500390"/>
          <a:ext cx="4586761" cy="212334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Visio" r:id="rId3" imgW="5495770" imgH="2895651" progId="Visio.Drawing.15">
                  <p:embed/>
                </p:oleObj>
              </mc:Choice>
              <mc:Fallback>
                <p:oleObj name="Visio" r:id="rId3" imgW="5495770" imgH="2895651" progId="Visio.Drawing.15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2036"/>
                      <a:stretch>
                        <a:fillRect/>
                      </a:stretch>
                    </p:blipFill>
                    <p:spPr>
                      <a:xfrm>
                        <a:off x="4428029" y="1500390"/>
                        <a:ext cx="4586761" cy="21233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5315019" y="3536755"/>
            <a:ext cx="2313134" cy="3231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 indent="266700" algn="ctr">
              <a:lnSpc>
                <a:spcPct val="150000"/>
              </a:lnSpc>
              <a:spcBef>
                <a:spcPts val="45"/>
              </a:spcBef>
              <a:spcAft>
                <a:spcPct val="0"/>
              </a:spcAft>
            </a:pPr>
            <a:r>
              <a:rPr lang="en-US" altLang="zh-CN" sz="1000" kern="100">
                <a:latin typeface="+mn-ea"/>
                <a:ea typeface="+mn-ea"/>
                <a:cs typeface="Times New Roman" panose="02020603050405020304" pitchFamily="18" charset="0"/>
              </a:rPr>
              <a:t>9.35 </a:t>
            </a:r>
            <a:r>
              <a:rPr lang="zh-CN" altLang="zh-CN" sz="1000" kern="100">
                <a:latin typeface="+mn-ea"/>
                <a:ea typeface="+mn-ea"/>
                <a:cs typeface="Times New Roman" panose="02020603050405020304" pitchFamily="18" charset="0"/>
              </a:rPr>
              <a:t>复线</a:t>
            </a:r>
            <a:r>
              <a:rPr lang="en-US" altLang="zh-CN" sz="1000" kern="100">
                <a:latin typeface="+mn-ea"/>
                <a:ea typeface="+mn-ea"/>
                <a:cs typeface="Times New Roman" panose="02020603050405020304" pitchFamily="18" charset="0"/>
              </a:rPr>
              <a:t>AT</a:t>
            </a:r>
            <a:r>
              <a:rPr lang="zh-CN" altLang="zh-CN" sz="1000" kern="100">
                <a:latin typeface="+mn-ea"/>
                <a:ea typeface="+mn-ea"/>
                <a:cs typeface="Times New Roman" panose="02020603050405020304" pitchFamily="18" charset="0"/>
              </a:rPr>
              <a:t>牵引网当量等值电路</a:t>
            </a:r>
            <a:endParaRPr lang="zh-CN" altLang="zh-CN" sz="1000" kern="10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mc:AlternateContent>
        <mc:Choice Requires="a14">
          <p:sp>
            <p:nvSpPr>
              <p:cNvPr id="6" name="矩形 5"/>
              <p:cNvSpPr/>
              <p:nvPr/>
            </p:nvSpPr>
            <p:spPr>
              <a:xfrm>
                <a:off x="1017612" y="757031"/>
                <a:ext cx="3308278" cy="1171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14:m>
                  <m:oMathPara>
                    <m:oMathParaPr>
                      <m:jc/>
                    </m:oMathParaPr>
                    <m:oMath>
                      <m:d>
                        <m:dPr>
                          <m:begChr m:val="{"/>
                          <m:sepChr m:val="|"/>
                          <m:endChr m:val=")"/>
                          <m:grow m:val="on"/>
                          <m:shp m:val="centered"/>
                          <m:ctrlPr>
                            <a:rPr lang="zh-CN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maxDist m:val="off"/>
                              <m:objDist m:val="off"/>
                              <m:rSpRule m:val="0"/>
                              <m:rSp m:val="0"/>
                              <m:ctrlP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acc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zh-CN" altLang="en-US" sz="1800" i="1" baseline="-250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  <m:r>
                                <a:rPr lang="zh-CN" altLang="en-US" sz="1800" i="1" baseline="-25000">
                                  <a:latin typeface="Cambria Math" panose="02040503050406030204" pitchFamily="18" charset="0"/>
                                </a:rPr>
                                <m:t>𝑘𝑜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acc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（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zh-CN" altLang="en-US" sz="1800" i="1" baseline="-250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acc>
                                <m:accPr>
                                  <m:chr m:val="̇"/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  <m:r>
                                <a:rPr lang="zh-CN" altLang="en-US" sz="1800" i="1" baseline="-25000">
                                  <a:latin typeface="Cambria Math" panose="02040503050406030204" pitchFamily="18" charset="0"/>
                                </a:rPr>
                                <m:t>𝑘𝑜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1800"/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612" y="757031"/>
                <a:ext cx="3308278" cy="11714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右箭头 7"/>
          <p:cNvSpPr/>
          <p:nvPr/>
        </p:nvSpPr>
        <p:spPr>
          <a:xfrm rot="5400000">
            <a:off x="1810269" y="2011551"/>
            <a:ext cx="344426" cy="167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mc:AlternateContent>
        <mc:Choice Requires="a14">
          <p:sp>
            <p:nvSpPr>
              <p:cNvPr id="12" name="矩形 11"/>
              <p:cNvSpPr/>
              <p:nvPr/>
            </p:nvSpPr>
            <p:spPr>
              <a:xfrm>
                <a:off x="1031356" y="2245548"/>
                <a:ext cx="1902252" cy="518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18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8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18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endParaRPr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356" y="2245548"/>
                <a:ext cx="1902252" cy="518475"/>
              </a:xfrm>
              <a:prstGeom prst="rect">
                <a:avLst/>
              </a:prstGeom>
              <a:blipFill rotWithShape="0">
                <a:blip r:embed="rId6"/>
                <a:stretch>
                  <a:fillRect r="-12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5" name="矩形 14"/>
              <p:cNvSpPr/>
              <p:nvPr/>
            </p:nvSpPr>
            <p:spPr>
              <a:xfrm>
                <a:off x="723006" y="2726179"/>
                <a:ext cx="479768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latin typeface="+mn-ea"/>
                    <a:cs typeface="Times New Roman" panose="02020603050405020304" pitchFamily="18" charset="0"/>
                  </a:rPr>
                  <a:t>     考虑</a:t>
                </a:r>
                <a:r>
                  <a:rPr lang="zh-CN" altLang="zh-CN" sz="1400">
                    <a:latin typeface="+mn-ea"/>
                    <a:cs typeface="Times New Roman" panose="02020603050405020304" pitchFamily="18" charset="0"/>
                  </a:rPr>
                  <a:t>线路阻抗参数不均匀和上、下行线路间</a:t>
                </a:r>
                <a:endParaRPr lang="en-US" altLang="zh-CN" sz="140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zh-CN" sz="1400">
                    <a:latin typeface="+mn-ea"/>
                    <a:cs typeface="Times New Roman" panose="02020603050405020304" pitchFamily="18" charset="0"/>
                  </a:rPr>
                  <a:t>的互感</a:t>
                </a:r>
                <a:r>
                  <a:rPr lang="zh-CN" altLang="en-US" sz="1400">
                    <a:latin typeface="+mn-ea"/>
                    <a:cs typeface="Times New Roman" panose="02020603050405020304" pitchFamily="18" charset="0"/>
                  </a:rPr>
                  <a:t>时，增加修正量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1400">
                          <a:latin typeface="Cambria Math" panose="02040503050406030204" pitchFamily="18" charset="0"/>
                        </a:rPr>
                        <m:t>∆</m:t>
                      </m:r>
                    </m:oMath>
                  </m:oMathPara>
                </a14:m>
                <a:r>
                  <a:rPr lang="en-US" altLang="zh-CN" sz="14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06" y="2726179"/>
                <a:ext cx="4797684" cy="738664"/>
              </a:xfrm>
              <a:prstGeom prst="rect">
                <a:avLst/>
              </a:prstGeom>
              <a:blipFill rotWithShape="0">
                <a:blip r:embed="rId7"/>
                <a:stretch>
                  <a:fillRect l="-381" b="-3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/>
          <p:cNvSpPr/>
          <p:nvPr/>
        </p:nvSpPr>
        <p:spPr>
          <a:xfrm rot="5400000">
            <a:off x="1810269" y="3530464"/>
            <a:ext cx="344426" cy="167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rgbClr val="FFFFFF"/>
                </a:solidFill>
                <a:latin typeface="Franklin Gothic Medium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mc:AlternateContent>
        <mc:Choice Requires="a14">
          <p:sp>
            <p:nvSpPr>
              <p:cNvPr id="18" name="矩形 17"/>
              <p:cNvSpPr/>
              <p:nvPr/>
            </p:nvSpPr>
            <p:spPr>
              <a:xfrm>
                <a:off x="1031356" y="3623737"/>
                <a:ext cx="2258119" cy="7315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ts val="45"/>
                  </a:spcBef>
                  <a:spcAft>
                    <a:spcPct val="0"/>
                  </a:spcAft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zh-CN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18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8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18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)+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1800" kern="100">
                          <a:effectLst/>
                          <a:latin typeface="Cambria Math" panose="02040503050406030204" pitchFamily="18" charset="0"/>
                          <a:ea typeface="宋体" pitchFamily="2" charset="-122"/>
                          <a:cs typeface="Times New Roman" pitchFamily="18" charset="0"/>
                        </a:rPr>
                        <m:t> ∆</m:t>
                      </m:r>
                    </m:oMath>
                  </m:oMathPara>
                </a14:m>
                <a:r>
                  <a:rPr lang="en-US" altLang="zh-CN" sz="1800" i="1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l</a:t>
                </a:r>
                <a:endParaRPr lang="zh-CN" altLang="zh-CN" sz="1800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356" y="3623737"/>
                <a:ext cx="2258119" cy="731547"/>
              </a:xfrm>
              <a:prstGeom prst="rect">
                <a:avLst/>
              </a:prstGeom>
              <a:blipFill rotWithShape="0">
                <a:blip r:embed="rId8"/>
                <a:stretch>
                  <a:fillRect r="-8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标题 1"/>
          <p:cNvSpPr txBox="1"/>
          <p:nvPr/>
        </p:nvSpPr>
        <p:spPr>
          <a:xfrm>
            <a:off x="0" y="1745806"/>
            <a:ext cx="9144000" cy="925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5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76DDD"/>
                </a:solidFill>
              </a:rPr>
              <a:t>AT</a:t>
            </a:r>
            <a:r>
              <a:rPr lang="zh-CN" altLang="en-US" sz="3600" b="1">
                <a:solidFill>
                  <a:srgbClr val="076DDD"/>
                </a:solidFill>
              </a:rPr>
              <a:t>中性点吸上电流比故障测距</a:t>
            </a:r>
            <a:endParaRPr lang="zh-CN" altLang="en-US" sz="3600" b="1">
              <a:solidFill>
                <a:srgbClr val="076DDD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98138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510083" y="174195"/>
            <a:ext cx="4107343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中性点吸上电流比故障测距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467" y="567266"/>
            <a:ext cx="1776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1.AT</a:t>
            </a:r>
            <a:r>
              <a:rPr lang="zh-CN" altLang="en-US" sz="2000" b="1">
                <a:solidFill>
                  <a:srgbClr val="0663AF"/>
                </a:solidFill>
              </a:rPr>
              <a:t>供电方式</a:t>
            </a:r>
            <a:endParaRPr lang="en-US" altLang="zh-CN" sz="2000" b="1">
              <a:solidFill>
                <a:srgbClr val="0663A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30391" y="4360859"/>
            <a:ext cx="1630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9.31AT</a:t>
            </a:r>
            <a:r>
              <a:rPr lang="zh-CN" altLang="en-US" sz="1000"/>
              <a:t>供电牵引网示意图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418" b="20545"/>
          <a:stretch>
            <a:fillRect/>
          </a:stretch>
        </p:blipFill>
        <p:spPr>
          <a:xfrm>
            <a:off x="501041" y="1253681"/>
            <a:ext cx="8226744" cy="299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4676" t="-1346"/>
          <a:stretch>
            <a:fillRect/>
          </a:stretch>
        </p:blipFill>
        <p:spPr>
          <a:xfrm>
            <a:off x="4846268" y="1296604"/>
            <a:ext cx="3988325" cy="306487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510083" y="174195"/>
            <a:ext cx="4107343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中性点吸上电流比故障测距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467" y="567266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2.</a:t>
            </a:r>
            <a:r>
              <a:rPr lang="zh-CN" altLang="en-US" sz="2000" b="1">
                <a:solidFill>
                  <a:srgbClr val="0663AF"/>
                </a:solidFill>
              </a:rPr>
              <a:t>吸上电流比测距原理</a:t>
            </a:r>
            <a:endParaRPr lang="en-US" altLang="zh-CN" sz="2000" b="1">
              <a:solidFill>
                <a:srgbClr val="0663A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6769" y="1905712"/>
            <a:ext cx="3144853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/>
              <a:t>TR</a:t>
            </a:r>
            <a:r>
              <a:rPr lang="zh-CN" altLang="en-US" sz="1800"/>
              <a:t>或</a:t>
            </a:r>
            <a:r>
              <a:rPr lang="en-US" altLang="zh-CN" sz="1800"/>
              <a:t>FR</a:t>
            </a:r>
            <a:r>
              <a:rPr lang="zh-CN" altLang="en-US" sz="1800"/>
              <a:t>短路时，电抗值与故障距离对应关系不唯一。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7400" y="1151467"/>
            <a:ext cx="4058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800"/>
              <a:t>（</a:t>
            </a:r>
            <a:r>
              <a:rPr lang="en-US" altLang="zh-CN" sz="1800"/>
              <a:t>1</a:t>
            </a:r>
            <a:r>
              <a:rPr lang="zh-CN" altLang="en-US" sz="1800"/>
              <a:t>）</a:t>
            </a:r>
            <a:r>
              <a:rPr lang="en-US" altLang="zh-CN" sz="1800"/>
              <a:t>AT</a:t>
            </a:r>
            <a:r>
              <a:rPr lang="zh-CN" altLang="en-US" sz="1800"/>
              <a:t>供电方式牵引网阻抗特性曲线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34190" y="4221776"/>
            <a:ext cx="27510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9.32 AT</a:t>
            </a:r>
            <a:r>
              <a:rPr lang="zh-CN" altLang="en-US" sz="1000"/>
              <a:t>供电方式牵引网的电抗</a:t>
            </a:r>
            <a:r>
              <a:rPr lang="en-US" altLang="zh-CN" sz="1000"/>
              <a:t>-</a:t>
            </a:r>
            <a:r>
              <a:rPr lang="zh-CN" altLang="en-US" sz="1000"/>
              <a:t>距离特性曲线</a:t>
            </a:r>
          </a:p>
        </p:txBody>
      </p:sp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510083" y="174195"/>
            <a:ext cx="4107343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中性点吸上电流比故障测距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467" y="567266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2.</a:t>
            </a:r>
            <a:r>
              <a:rPr lang="zh-CN" altLang="en-US" sz="2000" b="1">
                <a:solidFill>
                  <a:srgbClr val="0663AF"/>
                </a:solidFill>
              </a:rPr>
              <a:t>吸上电流比测距原理</a:t>
            </a:r>
            <a:endParaRPr lang="en-US" altLang="zh-CN" sz="2000" b="1">
              <a:solidFill>
                <a:srgbClr val="0663A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5200" y="1210733"/>
            <a:ext cx="7059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800"/>
              <a:t>（</a:t>
            </a:r>
            <a:r>
              <a:rPr lang="en-US" altLang="zh-CN" sz="1800"/>
              <a:t>2</a:t>
            </a:r>
            <a:r>
              <a:rPr lang="zh-CN" altLang="en-US" sz="1800"/>
              <a:t>）</a:t>
            </a:r>
            <a:r>
              <a:rPr lang="en-US" altLang="zh-CN" sz="1800"/>
              <a:t>AT</a:t>
            </a:r>
            <a:r>
              <a:rPr lang="zh-CN" altLang="en-US" sz="1800"/>
              <a:t>为理想变压器、钢轨对地全绝缘，沿线路阻抗参数均匀时。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9694" y="1618396"/>
            <a:ext cx="4634630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/>
              <a:t>根据回路电压方程、</a:t>
            </a:r>
            <a:endParaRPr lang="en-US" altLang="zh-CN" sz="1800"/>
          </a:p>
          <a:p>
            <a:pPr>
              <a:lnSpc>
                <a:spcPct val="150000"/>
              </a:lnSpc>
            </a:pPr>
            <a:r>
              <a:rPr lang="zh-CN" altLang="en-US" sz="1800"/>
              <a:t>基尔霍夫电流定律可得：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14800" y="2113767"/>
            <a:ext cx="6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mc:AlternateContent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213901" y="2531134"/>
                <a:ext cx="1584557" cy="520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altLang="zh-CN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/>
                  <a:t>D</a:t>
                </a:r>
                <a:endParaRPr lang="zh-CN" altLang="en-US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901" y="2531134"/>
                <a:ext cx="1584557" cy="52097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213901" y="3138621"/>
                <a:ext cx="1792094" cy="520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pt-BR" altLang="zh-C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altLang="zh-CN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/>
                  <a:t>D</a:t>
                </a:r>
                <a:endParaRPr lang="zh-CN" altLang="en-US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901" y="3138621"/>
                <a:ext cx="1792094" cy="52097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/>
        </p:nvSpPr>
        <p:spPr>
          <a:xfrm>
            <a:off x="5415500" y="4317587"/>
            <a:ext cx="23102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9.33 AT</a:t>
            </a:r>
            <a:r>
              <a:rPr lang="zh-CN" altLang="en-US" sz="1000"/>
              <a:t>供电牵引网故障时电流分布图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t="4742" b="5707"/>
          <a:stretch>
            <a:fillRect/>
          </a:stretch>
        </p:blipFill>
        <p:spPr>
          <a:xfrm>
            <a:off x="3981478" y="1708832"/>
            <a:ext cx="4270477" cy="24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2510083" y="174195"/>
            <a:ext cx="4107343" cy="4462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300" b="1"/>
              <a:t>AT</a:t>
            </a:r>
            <a:r>
              <a:rPr lang="zh-CN" altLang="en-US" sz="2300" b="1"/>
              <a:t>中性点吸上电流比故障测距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467" y="567266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000" b="1">
                <a:solidFill>
                  <a:srgbClr val="0663AF"/>
                </a:solidFill>
              </a:rPr>
              <a:t>2.</a:t>
            </a:r>
            <a:r>
              <a:rPr lang="zh-CN" altLang="en-US" sz="2000" b="1">
                <a:solidFill>
                  <a:srgbClr val="0663AF"/>
                </a:solidFill>
              </a:rPr>
              <a:t>吸上电流比测距原理</a:t>
            </a:r>
            <a:endParaRPr lang="en-US" altLang="zh-CN" sz="2000" b="1">
              <a:solidFill>
                <a:srgbClr val="0663A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5200" y="1210733"/>
            <a:ext cx="3904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1800"/>
              <a:t>（</a:t>
            </a:r>
            <a:r>
              <a:rPr lang="en-US" altLang="zh-CN" sz="1800"/>
              <a:t>3)</a:t>
            </a:r>
            <a:r>
              <a:rPr lang="zh-CN" altLang="en-US" sz="1800"/>
              <a:t>考虑</a:t>
            </a:r>
            <a:r>
              <a:rPr lang="en-US" altLang="zh-CN" sz="1800"/>
              <a:t>AT</a:t>
            </a:r>
            <a:r>
              <a:rPr lang="zh-CN" altLang="en-US" sz="1800"/>
              <a:t>漏抗及钢轨对地漏抗时。</a:t>
            </a:r>
          </a:p>
        </p:txBody>
      </p:sp>
      <mc:AlternateContent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341163" y="2030103"/>
                <a:ext cx="2156488" cy="523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pt-BR" altLang="zh-C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180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[1−</m:t>
                          </m:r>
                          <m:d>
                            <m:dPr>
                              <m:begChr m:val="（"/>
                              <m:sepChr m:val="|"/>
                              <m:endChr m:val="）"/>
                              <m:grow m:val="on"/>
                              <m:shp m:val="centered"/>
                              <m:ctrlP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pt-BR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r>
                  <a:rPr lang="en-US" altLang="zh-CN"/>
                  <a:t>D</a:t>
                </a:r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163" y="2030103"/>
                <a:ext cx="2156488" cy="523477"/>
              </a:xfrm>
              <a:prstGeom prst="rect">
                <a:avLst/>
              </a:prstGeom>
              <a:blipFill rotWithShape="0">
                <a:blip r:embed="rId3"/>
                <a:stretch>
                  <a:fillRect b="-58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1341163" y="2691704"/>
                <a:ext cx="1604670" cy="65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BR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163" y="2691704"/>
                <a:ext cx="1604670" cy="65768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矩形 4"/>
              <p:cNvSpPr/>
              <p:nvPr/>
            </p:nvSpPr>
            <p:spPr>
              <a:xfrm>
                <a:off x="643467" y="3512073"/>
                <a:ext cx="5262507" cy="9244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zh-CN" altLang="en-US" sz="1800" i="1">
                          <a:latin typeface="Cambria Math" panose="02040503050406030204" pitchFamily="18" charset="0"/>
                        </a:rPr>
                        <m:t>与</m:t>
                      </m:r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zh-CN" altLang="en-US" sz="1800" i="1">
                          <a:latin typeface="Cambria Math" panose="02040503050406030204" pitchFamily="18" charset="0"/>
                        </a:rPr>
                        <m:t>之间的</m:t>
                      </m:r>
                    </m:oMath>
                  </m:oMathPara>
                </a14:m>
                <a:r>
                  <a:rPr lang="zh-CN" altLang="en-US" sz="1800"/>
                  <a:t>距离、钢轨漏导、</a:t>
                </a:r>
                <a:r>
                  <a:rPr lang="en-US" altLang="zh-CN" sz="1800"/>
                  <a:t>AT</a:t>
                </a:r>
                <a:r>
                  <a:rPr lang="zh-CN" altLang="en-US" sz="1800"/>
                  <a:t>漏抗、馈线</a:t>
                </a:r>
                <a:endParaRPr lang="en-US" altLang="zh-CN" sz="1800"/>
              </a:p>
              <a:p>
                <a:pPr>
                  <a:lnSpc>
                    <a:spcPct val="150000"/>
                  </a:lnSpc>
                </a:pPr>
                <a:r>
                  <a:rPr lang="zh-CN" altLang="en-US" sz="1800"/>
                  <a:t>长短等因素有关。</a:t>
                </a:r>
                <a:endParaRPr lang="en-US" altLang="zh-CN" sz="1800"/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67" y="3512073"/>
                <a:ext cx="5262507" cy="924420"/>
              </a:xfrm>
              <a:prstGeom prst="rect">
                <a:avLst/>
              </a:prstGeom>
              <a:blipFill rotWithShape="0">
                <a:blip r:embed="rId5"/>
                <a:stretch>
                  <a:fillRect l="-1043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6699448" y="4100772"/>
            <a:ext cx="1162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9.34 Q</a:t>
            </a:r>
            <a:r>
              <a:rPr lang="zh-CN" altLang="en-US" sz="1000"/>
              <a:t>与</a:t>
            </a:r>
            <a:r>
              <a:rPr lang="en-US" altLang="zh-CN" sz="1000"/>
              <a:t>L</a:t>
            </a:r>
            <a:r>
              <a:rPr lang="zh-CN" altLang="en-US" sz="1000"/>
              <a:t>关系图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b="10391"/>
          <a:stretch>
            <a:fillRect/>
          </a:stretch>
        </p:blipFill>
        <p:spPr>
          <a:xfrm>
            <a:off x="5546604" y="1020215"/>
            <a:ext cx="3468186" cy="299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标题 1"/>
          <p:cNvSpPr txBox="1"/>
          <p:nvPr/>
        </p:nvSpPr>
        <p:spPr>
          <a:xfrm>
            <a:off x="0" y="1745806"/>
            <a:ext cx="9144000" cy="925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45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rgbClr val="076DDD"/>
                </a:solidFill>
              </a:rPr>
              <a:t>复线直供方式牵引网故障测距</a:t>
            </a:r>
            <a:endParaRPr lang="zh-CN" altLang="en-US" sz="3600" b="1">
              <a:solidFill>
                <a:srgbClr val="076DDD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8776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文本框 9"/>
          <p:cNvSpPr txBox="1"/>
          <p:nvPr/>
        </p:nvSpPr>
        <p:spPr>
          <a:xfrm>
            <a:off x="0" y="165062"/>
            <a:ext cx="9144000" cy="44627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300" b="1"/>
              <a:t>复线直供方式牵引网故障测距</a:t>
            </a:r>
          </a:p>
        </p:txBody>
      </p:sp>
      <p:sp>
        <p:nvSpPr>
          <p:cNvPr id="4177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79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81" name="Rectangle 8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mc:AlternateContent>
        <mc:Choice Requires="a14">
          <p:sp>
            <p:nvSpPr>
              <p:cNvPr id="102" name="矩形 101"/>
              <p:cNvSpPr/>
              <p:nvPr/>
            </p:nvSpPr>
            <p:spPr>
              <a:xfrm>
                <a:off x="751562" y="3697745"/>
                <a:ext cx="4572000" cy="458908"/>
              </a:xfrm>
              <a:prstGeom prst="rect">
                <a:avLst/>
              </a:prstGeom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zh-CN" altLang="zh-CN" sz="1800" baseline="-25000"/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—</m:t>
                      </m:r>
                    </m:oMath>
                  </m:oMathPara>
                </a14:m>
                <a:r>
                  <a:rPr lang="zh-CN" altLang="zh-CN" sz="1800"/>
                  <a:t>上行和下行线的自阻抗，</a:t>
                </a:r>
                <a:r>
                  <a:rPr lang="el-GR" altLang="zh-CN" sz="1800"/>
                  <a:t>Ω</a:t>
                </a:r>
                <a:r>
                  <a:rPr lang="zh-CN" altLang="en-US" sz="1800"/>
                  <a:t>。</a:t>
                </a:r>
              </a:p>
            </p:txBody>
          </p:sp>
        </mc:Choice>
        <mc:Fallback>
          <p:sp>
            <p:nvSpPr>
              <p:cNvPr id="102" name="矩形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62" y="3697745"/>
                <a:ext cx="4572000" cy="458908"/>
              </a:xfrm>
              <a:prstGeom prst="rect">
                <a:avLst/>
              </a:prstGeom>
              <a:blipFill rotWithShape="0">
                <a:blip r:embed="rId3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70351" y="3019324"/>
                <a:ext cx="5566011" cy="377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acc>
                        <m:accPr>
                          <m:chr m:val="̇"/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acc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r>
                  <a:rPr lang="en-US" altLang="zh-CN" sz="1800" i="1">
                    <a:latin typeface="Cambria Math" panose="02040503050406030204" pitchFamily="18" charset="0"/>
                  </a:rPr>
                  <a:t> </a:t>
                </a:r>
                <a:r>
                  <a:rPr lang="en-US" altLang="zh-CN" sz="1800">
                    <a:latin typeface="Cambria Math" panose="02040503050406030204" pitchFamily="18" charset="0"/>
                  </a:rPr>
                  <a:t>+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r>
                  <a:rPr lang="en-US" altLang="zh-CN" sz="1800">
                    <a:latin typeface="Cambria Math" panose="02040503050406030204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180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zh-CN" altLang="en-US" sz="1800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51" y="3019324"/>
                <a:ext cx="5566011" cy="377989"/>
              </a:xfrm>
              <a:prstGeom prst="rect">
                <a:avLst/>
              </a:prstGeom>
              <a:blipFill rotWithShape="0">
                <a:blip r:embed="rId4"/>
                <a:stretch>
                  <a:fillRect t="-6452" r="-2410" b="-241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64088" y="3417989"/>
                <a:ext cx="40055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—</m:t>
                      </m:r>
                    </m:oMath>
                  </m:oMathPara>
                </a14:m>
                <a:r>
                  <a:rPr lang="en-US" altLang="zh-CN" sz="1800">
                    <a:latin typeface="Cambria Math" panose="02040503050406030204" pitchFamily="18" charset="0"/>
                  </a:rPr>
                  <a:t>QF</a:t>
                </a:r>
                <a:r>
                  <a:rPr lang="en-US" altLang="zh-CN" sz="1800" baseline="-25000">
                    <a:latin typeface="Cambria Math" panose="02040503050406030204" pitchFamily="18" charset="0"/>
                  </a:rPr>
                  <a:t>1</a:t>
                </a:r>
                <a:r>
                  <a:rPr lang="zh-CN" altLang="en-US" sz="1800"/>
                  <a:t>至</a:t>
                </a:r>
                <a:r>
                  <a:rPr lang="en-US" altLang="zh-CN" sz="1800">
                    <a:latin typeface="Cambria Math" panose="02040503050406030204" pitchFamily="18" charset="0"/>
                  </a:rPr>
                  <a:t>k</a:t>
                </a:r>
                <a:r>
                  <a:rPr lang="zh-CN" altLang="en-US" sz="1800"/>
                  <a:t>点的自主抗和互阻抗，</a:t>
                </a:r>
                <a:r>
                  <a:rPr lang="el-GR" altLang="zh-CN" sz="1800"/>
                  <a:t>Ω</a:t>
                </a:r>
                <a:r>
                  <a:rPr lang="zh-CN" altLang="en-US"/>
                  <a:t>。</a:t>
                </a: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88" y="3417989"/>
                <a:ext cx="4005520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11667" r="-4262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7" name="矩形 6"/>
              <p:cNvSpPr/>
              <p:nvPr/>
            </p:nvSpPr>
            <p:spPr>
              <a:xfrm>
                <a:off x="739036" y="4156653"/>
                <a:ext cx="4291175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r>
                  <a:rPr lang="en-US" altLang="zh-CN" sz="1400"/>
                  <a:t>—</a:t>
                </a:r>
                <a:r>
                  <a:rPr lang="zh-CN" altLang="zh-CN" sz="1800"/>
                  <a:t>上行和下行线之间的互阻抗，</a:t>
                </a:r>
                <a:r>
                  <a:rPr lang="el-GR" altLang="zh-CN" sz="1800"/>
                  <a:t>Ω</a:t>
                </a:r>
                <a:r>
                  <a:rPr lang="zh-CN" altLang="en-US" sz="1800"/>
                  <a:t>。</a:t>
                </a:r>
                <a:endParaRPr lang="zh-CN" altLang="zh-CN" sz="1800"/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36" y="4156653"/>
                <a:ext cx="4291175" cy="507831"/>
              </a:xfrm>
              <a:prstGeom prst="rect">
                <a:avLst/>
              </a:prstGeom>
              <a:blipFill rotWithShape="0">
                <a:blip r:embed="rId6"/>
                <a:stretch>
                  <a:fillRect r="-710" b="-9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764088" y="4655827"/>
                <a:ext cx="4911473" cy="377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342900" lvl="1" indent="1143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685800" lvl="2" indent="2286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028700" lvl="3" indent="3429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1371600" lvl="4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286000" lvl="5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6pPr>
                <a:lvl7pPr marL="2743200" lvl="6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7pPr>
                <a:lvl8pPr marL="3200400" lvl="7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8pPr>
                <a:lvl9pPr marL="3657600" lvl="8" indent="45720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1300" b="0" i="0" u="non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14:m>
                  <m:oMathPara>
                    <m:oMathParaPr>
                      <m:jc/>
                    </m:oMathParaPr>
                    <m:oMath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r>
                  <a:rPr lang="en-US" altLang="zh-CN" sz="1800" i="1">
                    <a:latin typeface="Cambria Math" panose="02040503050406030204" pitchFamily="18" charset="0"/>
                  </a:rPr>
                  <a:t> </a:t>
                </a:r>
                <a:r>
                  <a:rPr lang="zh-CN" altLang="en-US" sz="1800">
                    <a:latin typeface="Cambria Math" panose="02040503050406030204" pitchFamily="18" charset="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acc>
                        <m:accPr>
                          <m:chr m:val="̇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r>
                  <a:rPr lang="en-US" altLang="zh-CN" sz="1800">
                    <a:latin typeface="Cambria Math" panose="02040503050406030204" pitchFamily="18" charset="0"/>
                  </a:rPr>
                  <a:t>—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zh-CN" altLang="en-US" sz="1800" i="1">
                          <a:latin typeface="Cambria Math" panose="02040503050406030204" pitchFamily="18" charset="0"/>
                        </a:rPr>
                        <m:t>流过</m:t>
                      </m:r>
                    </m:oMath>
                  </m:oMathPara>
                </a14:m>
                <a:r>
                  <a:rPr lang="zh-CN" altLang="en-US" sz="1800"/>
                  <a:t>上行线和下行线的故障电流，</a:t>
                </a:r>
                <a:r>
                  <a:rPr lang="en-US" altLang="zh-CN" sz="1800"/>
                  <a:t>A</a:t>
                </a:r>
                <a:r>
                  <a:rPr lang="zh-CN" altLang="en-US" sz="1800"/>
                  <a:t>。</a:t>
                </a:r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88" y="4655827"/>
                <a:ext cx="4911473" cy="377989"/>
              </a:xfrm>
              <a:prstGeom prst="rect">
                <a:avLst/>
              </a:prstGeom>
              <a:blipFill rotWithShape="0">
                <a:blip r:embed="rId7"/>
                <a:stretch>
                  <a:fillRect t="-8065" r="-620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3451180" y="2871598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lvl="1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lvl="2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028700" lvl="3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lvl="4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lvl="5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lvl="6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lvl="7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lvl="8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300" b="0" i="0" u="non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1000"/>
              <a:t>9.30 </a:t>
            </a:r>
            <a:r>
              <a:rPr lang="zh-CN" altLang="en-US" sz="1000"/>
              <a:t>复线牵引网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rcRect b="21400"/>
          <a:stretch>
            <a:fillRect/>
          </a:stretch>
        </p:blipFill>
        <p:spPr>
          <a:xfrm>
            <a:off x="1354123" y="777302"/>
            <a:ext cx="5314934" cy="218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91839"/>
      </p:ext>
    </p:extLst>
  </p:cSld>
  <p:clrMapOvr>
    <a:masterClrMapping/>
  </p:clrMapOvr>
  <p:transition spd="med"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https://d.book118.com/257124041054006025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微软雅黑"/>
        <a:cs typeface="Arial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Franklin Gothic Medium</vt:lpstr>
      <vt:lpstr>微软雅黑</vt:lpstr>
      <vt:lpstr>Calibri Light</vt:lpstr>
      <vt:lpstr>宋体</vt:lpstr>
      <vt:lpstr>Times New Roman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2024-08-29T21:15:39.469</cp:lastPrinted>
  <dcterms:created xsi:type="dcterms:W3CDTF">2024-08-29T13:15:39Z</dcterms:created>
  <dcterms:modified xsi:type="dcterms:W3CDTF">2024-08-29T13:15:41Z</dcterms:modified>
</cp:coreProperties>
</file>