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TargetMode="Internal" /><Relationship Id="rId2" Type="http://schemas.openxmlformats.org/officeDocument/2006/relationships/slide" Target="../slides/slide8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8.xml" TargetMode="Internal" /><Relationship Id="rId4" Type="http://schemas.openxmlformats.org/officeDocument/2006/relationships/slide" Target="../slides/slide12.xml" TargetMode="Interna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TargetMode="Internal" /><Relationship Id="rId2" Type="http://schemas.openxmlformats.org/officeDocument/2006/relationships/slide" Target="../slides/slide8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CFD68-CC4C-4B47-8227-3F3E9B60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0597B-83A1-4902-9F4F-9B1EB9F2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4C9AB-A5ED-4040-B333-F425D90F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2A485-E126-4545-8C42-852D535A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1F719-5374-4210-9C84-15B23F564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1FA9C-9C45-4515-9179-6DCB3A2B8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F7B6D-BEDB-47BF-8DC9-28F1DDBD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7FF1A-3D64-479D-A5F0-1C3380BC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334F6-30ED-4530-A785-79E593E6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3EF59-F2E9-4733-93D7-8C2D50AD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92E5-A3C6-4A0D-AA6E-2B5BBC99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16527" cy="536002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416" y="1925977"/>
            <a:ext cx="8792584" cy="493202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4" name="矩形 3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3396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5138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7012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888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灰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18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1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412343"/>
            <a:ext cx="12192000" cy="2445655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978400"/>
            <a:ext cx="12192000" cy="187959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717800"/>
            <a:ext cx="12192000" cy="414020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image" Target="file:///D:\qq&#25991;&#20214;\712321467\Image\C2C\Image2\%7b75232B38-A165-1FB7-499C-2E1C792CACB5%7d.png" TargetMode="External" /><Relationship Id="rId37" Type="http://schemas.openxmlformats.org/officeDocument/2006/relationships/image" Target="../media/image4.png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37" r:link="rId3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microsoft.com/office/2007/relationships/hdphoto" Target="../media/image6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10512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0" y="3220714"/>
            <a:ext cx="12192000" cy="78113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3D73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流程图: 数据 5" title=""/>
          <p:cNvSpPr/>
          <p:nvPr/>
        </p:nvSpPr>
        <p:spPr>
          <a:xfrm>
            <a:off x="7233362" y="3220714"/>
            <a:ext cx="2966617" cy="781130"/>
          </a:xfrm>
          <a:prstGeom prst="flowChartInputOutput">
            <a:avLst/>
          </a:prstGeom>
          <a:solidFill>
            <a:srgbClr val="E4FFEE"/>
          </a:solidFill>
          <a:ln>
            <a:solidFill>
              <a:srgbClr val="E4FF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001385" y="2898137"/>
            <a:ext cx="3239716" cy="14478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1262343" y="3030126"/>
            <a:ext cx="2717800" cy="11387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第五部分　世界近代史</a:t>
            </a:r>
            <a:endParaRPr lang="en-US" altLang="zh-CN" sz="3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4317104" y="2104142"/>
            <a:ext cx="787489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第二十九单元　殖民地人民的反抗</a:t>
            </a:r>
            <a:r>
              <a:rPr lang="zh-CN" altLang="en-US" sz="3400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与</a:t>
            </a:r>
            <a:endParaRPr lang="en-US" altLang="zh-CN" sz="3400" smtClean="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zh-CN" altLang="en-US" sz="3400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资本主义制度</a:t>
            </a:r>
            <a:r>
              <a:rPr lang="zh-CN" altLang="en-US" sz="3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的扩展</a:t>
            </a:r>
            <a:endParaRPr lang="zh-CN" altLang="en-US" sz="340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7941353" y="3245570"/>
            <a:ext cx="247531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历 史</a:t>
            </a:r>
            <a:endParaRPr lang="zh-CN" altLang="en-US" sz="4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5" name="图片 14" title="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01370" y="175260"/>
            <a:ext cx="1453515" cy="1453515"/>
          </a:xfrm>
          <a:prstGeom prst="rect">
            <a:avLst/>
          </a:prstGeom>
        </p:spPr>
      </p:pic>
      <p:sp>
        <p:nvSpPr>
          <p:cNvPr id="17" name="矩形 16" title=""/>
          <p:cNvSpPr/>
          <p:nvPr/>
        </p:nvSpPr>
        <p:spPr>
          <a:xfrm>
            <a:off x="1001385" y="587446"/>
            <a:ext cx="1052723" cy="5870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</a:t>
            </a:r>
            <a:endParaRPr lang="en-US" altLang="zh-CN" sz="2800" b="1" smtClean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>
            <a:off x="2282351" y="1003843"/>
            <a:ext cx="3676091" cy="0"/>
          </a:xfrm>
          <a:prstGeom prst="line">
            <a:avLst/>
          </a:prstGeom>
          <a:ln>
            <a:solidFill>
              <a:schemeClr val="tx1"/>
            </a:solidFill>
            <a:prstDash val="lgDashDotDot"/>
            <a:headEnd type="diamond" w="med" len="med"/>
            <a:tailEnd type="diamond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 title=""/>
          <p:cNvSpPr/>
          <p:nvPr/>
        </p:nvSpPr>
        <p:spPr>
          <a:xfrm>
            <a:off x="2256126" y="519978"/>
            <a:ext cx="3877546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 spc="600">
                <a:solidFill>
                  <a:srgbClr val="757C8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中考一轮复习课件</a:t>
            </a:r>
            <a:endParaRPr lang="zh-CN" altLang="en-US" sz="2400" b="1" spc="600">
              <a:solidFill>
                <a:srgbClr val="757C8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MH_Others_1" title=""/>
          <p:cNvSpPr txBox="1"/>
          <p:nvPr>
            <p:custDataLst>
              <p:tags r:id="rId2"/>
            </p:custDataLst>
          </p:nvPr>
        </p:nvSpPr>
        <p:spPr>
          <a:xfrm>
            <a:off x="4078074" y="1090397"/>
            <a:ext cx="3742735" cy="61555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500" smtClean="0">
                <a:solidFill>
                  <a:srgbClr val="3D735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内容索引</a:t>
            </a:r>
            <a:endParaRPr lang="zh-CN" altLang="en-US" sz="4000" b="1" spc="1500">
              <a:solidFill>
                <a:srgbClr val="3D735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3963774" y="2374603"/>
            <a:ext cx="4927001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时空坐标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301226" y="2374603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3963774" y="4046097"/>
            <a:ext cx="4927002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考点清单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3301225" y="4046098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时空坐标</a:t>
            </a:r>
            <a:endParaRPr lang="zh-CN" altLang="en-US" sz="40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36" name="组合 35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3D7351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6" name="直接连接符 25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组合 26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28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7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3" name="组合 5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组合 5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6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6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6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58" name="直接连接符 5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6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XZ67.eps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0" y="1730450"/>
            <a:ext cx="11430000" cy="248355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考点清单</a:t>
            </a:r>
            <a:endParaRPr lang="zh-CN" altLang="en-US" sz="40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D9827B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313805" y="251710"/>
            <a:ext cx="8993977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 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拉丁美洲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独立运动　印度民族大起义 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888875"/>
            <a:ext cx="11430000" cy="11331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通过了解拉丁美洲独立运动与印度民族大起义等史事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理解殖民地民族解放斗争的正义性和艰巨性。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2022070"/>
          <a:ext cx="11430000" cy="4096512"/>
        </p:xfrm>
        <a:graphic>
          <a:graphicData uri="http://schemas.openxmlformats.org/drawingml/2006/table">
            <a:tbl>
              <a:tblPr firstRow="1" firstCol="1" bandRow="1"/>
              <a:tblGrid>
                <a:gridCol w="469900"/>
                <a:gridCol w="1193800"/>
                <a:gridCol w="9766300"/>
              </a:tblGrid>
              <a:tr h="0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拉丁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美洲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独立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运动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(1)18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世纪末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—19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世纪初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西班牙和葡萄牙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占领巴西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的残酷殖民统治和经济掠夺激起拉丁美洲人民的强烈不满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美国独立战争和法国大革命的影响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领导人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玻利瓦尔、圣马丁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两人被誉为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南美的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解放者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南美洲北部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玻利瓦尔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率领队伍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打败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西班牙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军队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解放了哥伦比亚、委内瑞拉和厄瓜多尔等地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成立了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大哥伦比亚共和国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南美洲南部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圣马丁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领导了阿根廷、智利、秘鲁的独立运动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一场反抗殖民统治、争取民族独立的运动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图片 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850" y="3581761"/>
            <a:ext cx="2551888" cy="46526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5" name="直接连接符 14" title=""/>
          <p:cNvCxnSpPr/>
          <p:nvPr/>
        </p:nvCxnSpPr>
        <p:spPr>
          <a:xfrm>
            <a:off x="6815108" y="4031373"/>
            <a:ext cx="2551009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6" name="图片 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125" y="4161692"/>
            <a:ext cx="1423955" cy="36943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7" name="直接连接符 16" title=""/>
          <p:cNvCxnSpPr/>
          <p:nvPr/>
        </p:nvCxnSpPr>
        <p:spPr>
          <a:xfrm>
            <a:off x="4360380" y="4517781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8" name="图片 1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3073" y="4138246"/>
            <a:ext cx="1054435" cy="36943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9" name="直接连接符 18" title=""/>
          <p:cNvCxnSpPr/>
          <p:nvPr/>
        </p:nvCxnSpPr>
        <p:spPr>
          <a:xfrm>
            <a:off x="8033319" y="4501109"/>
            <a:ext cx="105407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1" name="图片 2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125" y="5181600"/>
            <a:ext cx="1054435" cy="36943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22" name="直接连接符 21" title=""/>
          <p:cNvCxnSpPr/>
          <p:nvPr/>
        </p:nvCxnSpPr>
        <p:spPr>
          <a:xfrm>
            <a:off x="4360371" y="5544463"/>
            <a:ext cx="105407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853670"/>
          <a:ext cx="11430000" cy="4608576"/>
        </p:xfrm>
        <a:graphic>
          <a:graphicData uri="http://schemas.openxmlformats.org/drawingml/2006/table">
            <a:tbl>
              <a:tblPr firstRow="1" firstCol="1" bandRow="1"/>
              <a:tblGrid>
                <a:gridCol w="850900"/>
                <a:gridCol w="939800"/>
                <a:gridCol w="9639300"/>
              </a:tblGrid>
              <a:tr h="0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印度民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族大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起义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世纪中期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英国完成工业革命后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进一步加强了对殖民地印度的经济掠夺和政治压迫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过程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(1)1857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印度土兵首先起义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起义浪潮席卷印度北部和中部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起义军夺取德里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英军攻陷德里后进攻章西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章西女王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领导军民与英军激战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直到壮烈牺牲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结果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1859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印度民族大起义失败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印度民族大起义沉重打击了英国殖民者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反映了印度民族意识的觉醒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世纪中期亚洲民族解放运动的一个重要组成部分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4403" y="2900278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4" name="直接连接符 3" title=""/>
          <p:cNvCxnSpPr/>
          <p:nvPr/>
        </p:nvCxnSpPr>
        <p:spPr>
          <a:xfrm>
            <a:off x="6634658" y="3347587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526" y="4471171"/>
            <a:ext cx="946546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6" name="直接连接符 5" title=""/>
          <p:cNvCxnSpPr/>
          <p:nvPr/>
        </p:nvCxnSpPr>
        <p:spPr>
          <a:xfrm>
            <a:off x="2226781" y="4918480"/>
            <a:ext cx="946220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527" y="4952377"/>
            <a:ext cx="1020108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0" name="直接连接符 9" title=""/>
          <p:cNvCxnSpPr/>
          <p:nvPr/>
        </p:nvCxnSpPr>
        <p:spPr>
          <a:xfrm>
            <a:off x="2226781" y="5399686"/>
            <a:ext cx="101975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267398" y="305696"/>
            <a:ext cx="10403902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彼得一世改革　俄国农奴制改革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(1861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年改革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) 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834889"/>
            <a:ext cx="11430000" cy="17125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通过了解俄国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1861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年改革等史事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初步认识资本主义世界体系的形成。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彼得一世改革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2547409"/>
          <a:ext cx="11430000" cy="2048256"/>
        </p:xfrm>
        <a:graphic>
          <a:graphicData uri="http://schemas.openxmlformats.org/drawingml/2006/table">
            <a:tbl>
              <a:tblPr firstRow="1" firstCol="1" bandRow="1"/>
              <a:tblGrid>
                <a:gridCol w="1257300"/>
                <a:gridCol w="4457700"/>
                <a:gridCol w="2857500"/>
                <a:gridCol w="28575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在沙皇的专制统治下俄国农奴制盛行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封闭落后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工商业发展极其缓慢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改变俄国的落后面貌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实现富国强兵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领导人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彼得一世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彼得大帝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学习对象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图片 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372" y="4119478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5" name="直接连接符 14" title=""/>
          <p:cNvCxnSpPr/>
          <p:nvPr/>
        </p:nvCxnSpPr>
        <p:spPr>
          <a:xfrm>
            <a:off x="1640627" y="4566787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515409"/>
          <a:ext cx="11430000" cy="5632704"/>
        </p:xfrm>
        <a:graphic>
          <a:graphicData uri="http://schemas.openxmlformats.org/drawingml/2006/table">
            <a:tbl>
              <a:tblPr firstRow="1" firstCol="1" bandRow="1"/>
              <a:tblGrid>
                <a:gridCol w="1028700"/>
                <a:gridCol w="104013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主要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政治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改组行政机构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建立了中央集权的行政体制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军事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他创建了一支纪律严明的新式常备军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要求贵族必须到军队或行政机构为国家服务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按功劳和才能提拔人才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(3)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经济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鼓励兴办手工工场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准许工场主购买整个村庄的农奴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(4)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文化教育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派遣留学生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创办科学院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开办学校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创办报纸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推行文化教育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(5)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社会生活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提倡西方的礼节与生活方式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沙皇领导的加强专制统治的地主阶级性质的改革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积极影响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彼得一世改革使俄国的经济、军事实力大大增强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一跃成为欧洲军事强国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开启了俄国近代化的进程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消极影响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农奴制进一步强化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后来成为俄国社会发展的障碍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/>
        </p:nvSpPr>
        <p:spPr>
          <a:xfrm>
            <a:off x="3372752" y="4625103"/>
            <a:ext cx="8391157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 title=""/>
          <p:cNvCxnSpPr/>
          <p:nvPr/>
        </p:nvCxnSpPr>
        <p:spPr>
          <a:xfrm>
            <a:off x="3370848" y="5100266"/>
            <a:ext cx="840570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/>
        </p:nvSpPr>
        <p:spPr>
          <a:xfrm>
            <a:off x="1441212" y="5141654"/>
            <a:ext cx="7014420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 title=""/>
          <p:cNvCxnSpPr/>
          <p:nvPr/>
        </p:nvCxnSpPr>
        <p:spPr>
          <a:xfrm>
            <a:off x="1439307" y="5616817"/>
            <a:ext cx="702657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497486"/>
            <a:ext cx="6170279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俄国农奴制改革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亚历山大二世改革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1149972"/>
          <a:ext cx="11430000" cy="5163312"/>
        </p:xfrm>
        <a:graphic>
          <a:graphicData uri="http://schemas.openxmlformats.org/drawingml/2006/table">
            <a:tbl>
              <a:tblPr firstRow="1" firstCol="1" bandRow="1"/>
              <a:tblGrid>
                <a:gridCol w="901700"/>
                <a:gridCol w="4813300"/>
                <a:gridCol w="127000"/>
                <a:gridCol w="1917700"/>
                <a:gridCol w="36703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1861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领导者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沙皇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亚历山大二世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根本原因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世纪中期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俄国农奴制严重制约俄国资本主义经济的发展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直接原因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克里木战争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的失败加剧了俄国国内社会矛盾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摆脱农奴制危机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巩固沙皇统治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前提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维护地主阶级利益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主要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农奴获得人身自由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可以改变身份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自由转换职业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解放农奴为资本主义发展提供大量的劳动力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促进经济发展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农奴在获得解放的同时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可以获得一份土地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但是必须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出钱赎买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所出的价钱高出当时的地价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农民获得份地时支付的赎金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为资本主义发展提供了资本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1219" y="1161695"/>
            <a:ext cx="2153304" cy="43009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5" name="直接连接符 4" title=""/>
          <p:cNvCxnSpPr/>
          <p:nvPr/>
        </p:nvCxnSpPr>
        <p:spPr>
          <a:xfrm>
            <a:off x="8831477" y="1576138"/>
            <a:ext cx="215256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图片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4481" y="2534559"/>
            <a:ext cx="1752567" cy="46526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2" name="直接连接符 11" title=""/>
          <p:cNvCxnSpPr/>
          <p:nvPr/>
        </p:nvCxnSpPr>
        <p:spPr>
          <a:xfrm>
            <a:off x="3274739" y="2984171"/>
            <a:ext cx="1751963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图片 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586" y="5362125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4" name="直接连接符 13" title=""/>
          <p:cNvCxnSpPr/>
          <p:nvPr/>
        </p:nvCxnSpPr>
        <p:spPr>
          <a:xfrm>
            <a:off x="4594841" y="5809434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6" name="图片 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246" y="1655158"/>
            <a:ext cx="6508099" cy="43009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7" name="直接连接符 16" title=""/>
          <p:cNvCxnSpPr/>
          <p:nvPr/>
        </p:nvCxnSpPr>
        <p:spPr>
          <a:xfrm>
            <a:off x="5122505" y="2069601"/>
            <a:ext cx="6505856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8" name="图片 1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714" y="2124681"/>
            <a:ext cx="858133" cy="43009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9" name="直接连接符 18" title=""/>
          <p:cNvCxnSpPr/>
          <p:nvPr/>
        </p:nvCxnSpPr>
        <p:spPr>
          <a:xfrm>
            <a:off x="1309973" y="2539124"/>
            <a:ext cx="857837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451472"/>
          <a:ext cx="11430000" cy="3072384"/>
        </p:xfrm>
        <a:graphic>
          <a:graphicData uri="http://schemas.openxmlformats.org/drawingml/2006/table">
            <a:tbl>
              <a:tblPr firstRow="1" firstCol="1" bandRow="1"/>
              <a:tblGrid>
                <a:gridCol w="901700"/>
                <a:gridCol w="1244600"/>
                <a:gridCol w="9283700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自上而下的资产阶级性质的改革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进步性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1861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年农奴制改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革</a:t>
                      </a:r>
                      <a:r>
                        <a:rPr lang="zh-CN" sz="280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废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除了农奴制度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促使社会的各个方面出现了新的气象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推动俄国走上了发展资本主义的道路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局限性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农奴制的残余仍然存在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影响着俄国经济与社会的发展。农民为了获得人身自由和土地使用权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付出了高昂的代价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背上了更为沉重的经济包袱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 title=""/>
          <p:cNvSpPr>
            <a:spLocks noChangeAspect="1"/>
          </p:cNvSpPr>
          <p:nvPr/>
        </p:nvSpPr>
        <p:spPr>
          <a:xfrm>
            <a:off x="381000" y="3624300"/>
            <a:ext cx="11430000" cy="17125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家国情怀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俄国改革成功给我们的启示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改革是推动社会进步的强大动力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坚持改革开放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不断进行改革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大力发展教育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重视人才的培养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学习西方的先进技术。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5404861" y="990350"/>
            <a:ext cx="6267186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5402956" y="1465513"/>
            <a:ext cx="627804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/>
          <p:cNvSpPr/>
          <p:nvPr/>
        </p:nvSpPr>
        <p:spPr>
          <a:xfrm>
            <a:off x="2554086" y="1476078"/>
            <a:ext cx="8311138" cy="443467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 title=""/>
          <p:cNvCxnSpPr/>
          <p:nvPr/>
        </p:nvCxnSpPr>
        <p:spPr>
          <a:xfrm>
            <a:off x="2552181" y="1930111"/>
            <a:ext cx="83255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42600" y="12280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https://d.book118.com/257130105125006054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黑体</vt:lpstr>
      <vt:lpstr>Times New Roman</vt:lpstr>
      <vt:lpstr>微软雅黑</vt:lpstr>
      <vt:lpstr>华文细黑</vt:lpstr>
      <vt:lpstr>仿宋</vt:lpstr>
      <vt:lpstr>NEU-BZ-S92</vt:lpstr>
      <vt:lpstr>方正书宋_GBK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2024-09-28T23:55:54.068</cp:lastPrinted>
  <dcterms:created xsi:type="dcterms:W3CDTF">2024-09-28T15:55:54Z</dcterms:created>
  <dcterms:modified xsi:type="dcterms:W3CDTF">2024-09-28T15:55:56Z</dcterms:modified>
</cp:coreProperties>
</file>