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17C0FD7-E95C-4972-A231-A1E0A48665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0CB4B4-42D5-421F-A06D-5C610534E5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CFB1996-1093-46A6-864A-BFEBEF60F2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1CA7D6-2250-411E-8FDF-D3B31F5C98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9BFA52E-049E-4D07-AB55-40BEC1757F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CCD5013-32F9-47AD-99B4-161A22D492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63B6A3-DF38-4400-BDE9-E1B7DD0D421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5B3406-F113-46CC-8C67-954AECAA38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ED01F0-803C-4409-BED4-74E7FFA0FF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0DFF02-F6C9-4F1B-A580-08E6A4A26A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F88BF4-A264-4A2E-9E7A-814A1C712E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713012202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多器官功能障碍综合征讲课</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什么是多器官功能障碍综合征</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多器官功能障碍综合征的病理生理机制</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多器官功能障碍综合征的诊断与治疗</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多器官功能障碍综合征的流行病学与预防策略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多器官功能障碍综合征的案例分析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什么是多器官功能障碍综合征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多器官功能障碍综合征（MODS）是指由于严重感染、休克、创伤、烧伤等多种原因导致的两个或两个以上器官同时或序贯发生的功能障碍。</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MODS是一种临床综合征，其特点是病情复杂、进展迅速、病死率高，需要紧急救治。</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严重的全身性感染是MODS最常见的病因，如脓毒症等。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感染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休克</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创伤和烧伤</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长时间低血压、组织缺氧和酸中毒等休克状态可导致器官功能受损。</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严重的创伤和烧伤可引起全身炎症反应和免疫功能紊乱，进而导致MODS。</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16222" y="4004786"/>
            <a:ext cx="1975009" cy="1972913"/>
          </a:xfrm>
          <a:prstGeom prst="ellipse">
            <a:avLst/>
          </a:prstGeom>
          <a:solidFill>
            <a:srgbClr val="FFFEFE">
              <a:alpha val="0"/>
            </a:srgbClr>
          </a:solidFill>
          <a:ln w="21431">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症状</a:t>
              </a:r>
            </a:p>
          </p:txBody>
        </p:sp>
      </p:grpSp>
      <p:sp>
        <p:nvSpPr>
          <p:cNvPr id="25" name="AutoShape 25"/>
          <p:cNvSpPr/>
          <p:nvPr/>
        </p:nvSpPr>
        <p:spPr>
          <a:xfrm>
            <a:off x="653186" y="3037951"/>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1406232" y="3836623"/>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1736178" y="4137422"/>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8" name="Connector 28"/>
          <p:cNvCxnSpPr/>
          <p:nvPr/>
        </p:nvCxnSpPr>
        <p:spPr>
          <a:xfrm>
            <a:off x="1765528" y="3629025"/>
            <a:ext cx="8375194" cy="0"/>
          </a:xfrm>
          <a:prstGeom prst="line">
            <a:avLst/>
          </a:prstGeom>
          <a:ln w="63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9" name="AutoShape 29"/>
          <p:cNvSpPr/>
          <p:nvPr/>
        </p:nvSpPr>
        <p:spPr>
          <a:xfrm>
            <a:off x="2339362"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2976490"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3613712"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250839"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888062"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525189" y="3540109"/>
            <a:ext cx="175736"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434666"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8071793"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162412" y="3540109"/>
            <a:ext cx="175736"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799634" y="3540109"/>
            <a:ext cx="175736"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709016"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346238"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144125" y="3028426"/>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897172" y="3827098"/>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11227117" y="4127897"/>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3510796" y="1383030"/>
            <a:ext cx="5170408" cy="1981390"/>
            <a:chOff x="3510796" y="1383030"/>
            <a:chExt cx="5170408" cy="1981390"/>
          </a:xfrm>
        </p:grpSpPr>
        <p:sp>
          <p:nvSpPr>
            <p:cNvPr id="45" name="AutoShape 45"/>
            <p:cNvSpPr/>
            <p:nvPr/>
          </p:nvSpPr>
          <p:spPr>
            <a:xfrm>
              <a:off x="6706195" y="1383030"/>
              <a:ext cx="1975009" cy="1975009"/>
            </a:xfrm>
            <a:prstGeom prst="ellipse">
              <a:avLst/>
            </a:prstGeom>
            <a:solidFill>
              <a:srgbClr val="FFFEFE">
                <a:alpha val="0"/>
              </a:srgbClr>
            </a:solidFill>
            <a:ln w="21431">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6" name="AutoShape 46"/>
            <p:cNvSpPr/>
            <p:nvPr/>
          </p:nvSpPr>
          <p:spPr>
            <a:xfrm>
              <a:off x="3510796" y="1391507"/>
              <a:ext cx="1972913" cy="1972913"/>
            </a:xfrm>
            <a:prstGeom prst="ellipse">
              <a:avLst/>
            </a:prstGeom>
            <a:solidFill>
              <a:srgbClr val="FFFEFE">
                <a:alpha val="0"/>
              </a:srgbClr>
            </a:solidFill>
            <a:ln w="21431">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7" name="TextBox 47"/>
            <p:cNvSpPr txBox="1"/>
            <p:nvPr/>
          </p:nvSpPr>
          <p:spPr>
            <a:xfrm>
              <a:off x="3620861"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肾功能不全</a:t>
              </a:r>
            </a:p>
          </p:txBody>
        </p:sp>
        <p:sp>
          <p:nvSpPr>
            <p:cNvPr id="48" name="TextBox 48"/>
            <p:cNvSpPr txBox="1"/>
            <p:nvPr/>
          </p:nvSpPr>
          <p:spPr>
            <a:xfrm>
              <a:off x="6762276"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循环功能不全</a:t>
              </a:r>
            </a:p>
          </p:txBody>
        </p:sp>
        <p:sp>
          <p:nvSpPr>
            <p:cNvPr id="49" name="TextBox 49"/>
            <p:cNvSpPr txBox="1"/>
            <p:nvPr/>
          </p:nvSpPr>
          <p:spPr>
            <a:xfrm>
              <a:off x="3755288" y="2044732"/>
              <a:ext cx="1483930" cy="1058052"/>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少尿、无尿、氮质血症等。</a:t>
              </a:r>
            </a:p>
          </p:txBody>
        </p:sp>
        <p:sp>
          <p:nvSpPr>
            <p:cNvPr id="50" name="TextBox 50"/>
            <p:cNvSpPr txBox="1"/>
            <p:nvPr/>
          </p:nvSpPr>
          <p:spPr>
            <a:xfrm>
              <a:off x="6951735" y="2122338"/>
              <a:ext cx="1483930" cy="902839"/>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低血压、心律失常、心功能不全等。</a:t>
              </a:r>
            </a:p>
          </p:txBody>
        </p:sp>
        <p:sp>
          <p:nvSpPr>
            <p:cNvPr id="51" name="Freeform 51"/>
            <p:cNvSpPr/>
            <p:nvPr/>
          </p:nvSpPr>
          <p:spPr>
            <a:xfrm>
              <a:off x="4303236" y="1457395"/>
              <a:ext cx="388033" cy="3880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7482437" y="1457395"/>
              <a:ext cx="422525" cy="422525"/>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3" name="AutoShape 53"/>
          <p:cNvSpPr/>
          <p:nvPr/>
        </p:nvSpPr>
        <p:spPr>
          <a:xfrm>
            <a:off x="5116990" y="4002691"/>
            <a:ext cx="1975009" cy="1975009"/>
          </a:xfrm>
          <a:prstGeom prst="ellipse">
            <a:avLst/>
          </a:prstGeom>
          <a:solidFill>
            <a:srgbClr val="FFFEFE">
              <a:alpha val="0"/>
            </a:srgbClr>
          </a:solidFill>
          <a:ln w="21431">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4" name="AutoShape 54"/>
          <p:cNvSpPr/>
          <p:nvPr/>
        </p:nvSpPr>
        <p:spPr>
          <a:xfrm>
            <a:off x="8300769" y="4023836"/>
            <a:ext cx="1975009" cy="1972913"/>
          </a:xfrm>
          <a:prstGeom prst="ellipse">
            <a:avLst/>
          </a:prstGeom>
          <a:solidFill>
            <a:srgbClr val="FFFFFF">
              <a:alpha val="0"/>
            </a:srgbClr>
          </a:solidFill>
          <a:ln w="19050">
            <a:solidFill>
              <a:schemeClr val="accent6">
                <a:alpha val="100000"/>
              </a:schemeClr>
            </a:solidFill>
            <a:prstDash val="solid"/>
          </a:ln>
        </p:spPr>
        <p:style>
          <a:lnRef idx="0">
            <a:schemeClr val="accent6"/>
          </a:lnRef>
          <a:fillRef idx="1">
            <a:schemeClr val="accent6"/>
          </a:fillRef>
          <a:effectRef idx="0">
            <a:schemeClr val="accent6"/>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5" name="TextBox 55"/>
          <p:cNvSpPr txBox="1"/>
          <p:nvPr/>
        </p:nvSpPr>
        <p:spPr>
          <a:xfrm>
            <a:off x="2060171" y="4450985"/>
            <a:ext cx="1862848"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呼吸功能不全</a:t>
            </a:r>
          </a:p>
        </p:txBody>
      </p:sp>
      <p:sp>
        <p:nvSpPr>
          <p:cNvPr id="56" name="TextBox 56"/>
          <p:cNvSpPr txBox="1"/>
          <p:nvPr/>
        </p:nvSpPr>
        <p:spPr>
          <a:xfrm>
            <a:off x="5200576"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肝功能不全</a:t>
            </a:r>
          </a:p>
        </p:txBody>
      </p:sp>
      <p:sp>
        <p:nvSpPr>
          <p:cNvPr id="57" name="TextBox 57"/>
          <p:cNvSpPr txBox="1"/>
          <p:nvPr/>
        </p:nvSpPr>
        <p:spPr>
          <a:xfrm>
            <a:off x="8356850"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神经系统功能障碍</a:t>
            </a:r>
          </a:p>
        </p:txBody>
      </p:sp>
      <p:sp>
        <p:nvSpPr>
          <p:cNvPr id="58" name="AutoShape 58"/>
          <p:cNvSpPr/>
          <p:nvPr/>
        </p:nvSpPr>
        <p:spPr>
          <a:xfrm>
            <a:off x="8615094" y="4850347"/>
            <a:ext cx="1346359" cy="708660"/>
          </a:xfrm>
          <a:prstGeom prst="rect">
            <a:avLst/>
          </a:prstGeom>
          <a:solidFill>
            <a:srgbClr val="FFFFFF">
              <a:alpha val="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TextBox 59"/>
          <p:cNvSpPr txBox="1"/>
          <p:nvPr/>
        </p:nvSpPr>
        <p:spPr>
          <a:xfrm>
            <a:off x="2202233"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呼吸困难、低氧血症等。</a:t>
            </a:r>
          </a:p>
        </p:txBody>
      </p:sp>
      <p:sp>
        <p:nvSpPr>
          <p:cNvPr id="60" name="TextBox 60"/>
          <p:cNvSpPr txBox="1"/>
          <p:nvPr/>
        </p:nvSpPr>
        <p:spPr>
          <a:xfrm>
            <a:off x="5362530" y="4850347"/>
            <a:ext cx="1483930" cy="929437"/>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黄疸、转氨酶升高、凝血障碍等。</a:t>
            </a:r>
          </a:p>
        </p:txBody>
      </p:sp>
      <p:sp>
        <p:nvSpPr>
          <p:cNvPr id="61" name="TextBox 61"/>
          <p:cNvSpPr txBox="1"/>
          <p:nvPr/>
        </p:nvSpPr>
        <p:spPr>
          <a:xfrm>
            <a:off x="8546309"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意识障碍、昏迷、抽搐等。</a:t>
            </a:r>
          </a:p>
        </p:txBody>
      </p:sp>
      <p:sp>
        <p:nvSpPr>
          <p:cNvPr id="62" name="Freeform 62"/>
          <p:cNvSpPr/>
          <p:nvPr/>
        </p:nvSpPr>
        <p:spPr>
          <a:xfrm>
            <a:off x="2710345" y="4111847"/>
            <a:ext cx="386763" cy="38676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5932036" y="4134410"/>
            <a:ext cx="344918" cy="344918"/>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9085634" y="4181761"/>
            <a:ext cx="405279" cy="405279"/>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https://d.book118.com/257130122020006032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36</Paragraphs>
  <Slides>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8</vt:i4>
      </vt:variant>
    </vt:vector>
  </HeadingPairs>
  <TitlesOfParts>
    <vt:vector baseType="lpstr" size="1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2024-09-04T17:59:20.943</cp:lastPrinted>
  <dcterms:created xsi:type="dcterms:W3CDTF">2024-09-04T09:59:20Z</dcterms:created>
  <dcterms:modified xsi:type="dcterms:W3CDTF">2024-09-04T09:59:22Z</dcterms:modified>
</cp:coreProperties>
</file>