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51435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481D79-2164-4955-A152-44B5B64A729D}" type="datetimeFigureOut">
              <a:rPr lang="zh-CN" altLang="en-US" smtClean="0"/>
              <a:t>2018/4/28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1BB266-DCA8-48EF-9C0F-9DD3A42C769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327245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D30985F1-6194-2546-BC2B-17498869C80D}" type="datetime1">
              <a:rPr lang="en-US" altLang="zh-CN" smtClean="0"/>
              <a:pPr>
                <a:defRPr/>
              </a:pPr>
              <a:t>9/10/2024</a:t>
            </a:fld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94CCD7F-0C97-9D43-ADD7-444F994B5429}" type="slidenum">
              <a:rPr lang="en-US" altLang="zh-CN" smtClean="0"/>
              <a:pPr>
                <a:defRPr/>
              </a:pPr>
              <a:t>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933115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zh-CN" altLang="en-US" sz="1200" kern="0" smtClean="0">
                <a:solidFill>
                  <a:prstClr val="black"/>
                </a:solidFill>
                <a:latin typeface="微软雅黑" pitchFamily="34" charset="-122"/>
                <a:ea typeface="微软雅黑" pitchFamily="34" charset="-122"/>
              </a:rPr>
              <a:t>快递分部的定位是什么？与营业部的关系与责任切分？</a:t>
            </a:r>
            <a:endParaRPr lang="en-US" altLang="zh-CN" sz="1200" kern="0" smtClean="0">
              <a:solidFill>
                <a:prstClr val="black"/>
              </a:solidFill>
              <a:latin typeface="微软雅黑" pitchFamily="34" charset="-122"/>
              <a:ea typeface="微软雅黑" pitchFamily="34" charset="-122"/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zh-CN" altLang="en-US" sz="1200" kern="0" smtClean="0">
                <a:solidFill>
                  <a:prstClr val="black"/>
                </a:solidFill>
                <a:latin typeface="微软雅黑" pitchFamily="34" charset="-122"/>
                <a:ea typeface="微软雅黑" pitchFamily="34" charset="-122"/>
              </a:rPr>
              <a:t>为突出面向快递业务的管理针对性，事业部及大区层面的架构又应作何变动？</a:t>
            </a:r>
            <a:endParaRPr lang="en-US" altLang="zh-CN" sz="1200" kern="0" smtClean="0">
              <a:solidFill>
                <a:prstClr val="black"/>
              </a:solidFill>
              <a:latin typeface="微软雅黑" pitchFamily="34" charset="-122"/>
              <a:ea typeface="微软雅黑" pitchFamily="34" charset="-122"/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zh-CN" altLang="en-US" sz="1200" kern="0" smtClean="0">
                <a:solidFill>
                  <a:prstClr val="black"/>
                </a:solidFill>
                <a:latin typeface="微软雅黑" pitchFamily="34" charset="-122"/>
                <a:ea typeface="微软雅黑" pitchFamily="34" charset="-122"/>
              </a:rPr>
              <a:t>如何解决当前快递员管理幅度过大的问题？</a:t>
            </a:r>
            <a:endParaRPr lang="en-US" altLang="zh-CN" sz="1200" kern="0" smtClean="0">
              <a:solidFill>
                <a:prstClr val="black"/>
              </a:solidFill>
              <a:latin typeface="微软雅黑" pitchFamily="34" charset="-122"/>
              <a:ea typeface="微软雅黑" pitchFamily="34" charset="-122"/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zh-CN" altLang="en-US" sz="1200" kern="0" smtClean="0">
                <a:solidFill>
                  <a:prstClr val="black"/>
                </a:solidFill>
                <a:latin typeface="微软雅黑" pitchFamily="34" charset="-122"/>
                <a:ea typeface="微软雅黑" pitchFamily="34" charset="-122"/>
              </a:rPr>
              <a:t>快递分部与点部的岗位设置、职责及编制？</a:t>
            </a:r>
            <a:endParaRPr lang="en-US" altLang="zh-CN" sz="1200" kern="0" smtClean="0">
              <a:solidFill>
                <a:prstClr val="black"/>
              </a:solidFill>
              <a:latin typeface="微软雅黑" pitchFamily="34" charset="-122"/>
              <a:ea typeface="微软雅黑" pitchFamily="34" charset="-122"/>
            </a:endParaRPr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BB266-DCA8-48EF-9C0F-9DD3A42C769E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820478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mtClean="0"/>
              <a:t>12</a:t>
            </a:r>
            <a:r>
              <a:rPr lang="zh-CN" altLang="en-US" smtClean="0"/>
              <a:t>号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BB266-DCA8-48EF-9C0F-9DD3A42C769E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82047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mtClean="0"/>
              <a:t>12</a:t>
            </a:r>
            <a:r>
              <a:rPr lang="zh-CN" altLang="en-US" smtClean="0"/>
              <a:t>号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BB266-DCA8-48EF-9C0F-9DD3A42C769E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820478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mtClean="0"/>
              <a:t>12</a:t>
            </a:r>
            <a:r>
              <a:rPr lang="zh-CN" altLang="en-US" smtClean="0"/>
              <a:t>号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BB266-DCA8-48EF-9C0F-9DD3A42C769E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820478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D30985F1-6194-2546-BC2B-17498869C80D}" type="datetime1">
              <a:rPr lang="en-US" altLang="zh-CN" smtClean="0"/>
              <a:pPr>
                <a:defRPr/>
              </a:pPr>
              <a:t>9/10/2024</a:t>
            </a:fld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94CCD7F-0C97-9D43-ADD7-444F994B5429}" type="slidenum">
              <a:rPr lang="en-US" altLang="zh-CN" smtClean="0"/>
              <a:pPr>
                <a:defRPr/>
              </a:pPr>
              <a:t>12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93311568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1.v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2.emf" /><Relationship Id="rId4" Type="http://schemas.openxmlformats.org/officeDocument/2006/relationships/vmlDrawing" Target="../drawings/vmlDrawing2.v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B17EF-E2EB-439B-99D4-1881D6342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8C9C5-F478-4BEF-BF33-79E89A269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566EF-79FF-4AA4-90F4-160A683A1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DA07A-CAB6-4D61-B54C-2E359183A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1AC10A-9D17-45AB-858D-C4346A78B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9889A3-EF75-4E9E-A269-0D54D9825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949FD9-1BA1-432F-B01B-ABDC0B8BF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DBAF9-4F27-4B31-BB91-D43CFF9A4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6FC47-EBA7-4A9B-9E3C-C8CF70AFF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F96C3-C30D-4BCF-AEED-E6C9B82F6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0B4B2-D3B3-4BDE-9709-C9289DCE5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125143855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2" imgW="216" imgH="216" progId="TCLayout.ActiveDocument.1">
                  <p:embed/>
                </p:oleObj>
              </mc:Choice>
              <mc:Fallback>
                <p:oleObj name="think-cell Slide" r:id="rId2" imgW="216" imgH="2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3510950723"/>
      </p:ext>
    </p:extLst>
  </p:cSld>
  <p:clrMapOvr>
    <a:masterClrMapping/>
  </p:clrMapOvr>
  <p:transition spd="med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0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Slide" r:id="rId2" imgW="360" imgH="360" progId="TCLayout.ActiveDocument.1">
                  <p:embed/>
                </p:oleObj>
              </mc:Choice>
              <mc:Fallback>
                <p:oleObj name="think-cell Slide" r:id="rId2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9893914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内页 (文字）">
    <p:bg>
      <p:bgPr>
        <a:solidFill>
          <a:srgbClr val="373C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BG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" y="0"/>
            <a:ext cx="9156192" cy="5150358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3294" y="295282"/>
            <a:ext cx="8043863" cy="642938"/>
          </a:xfrm>
          <a:prstGeom prst="rect">
            <a:avLst/>
          </a:prstGeom>
        </p:spPr>
        <p:txBody>
          <a:bodyPr bIns="0"/>
          <a:lstStyle>
            <a:lvl1pPr marL="257198" marR="0" indent="-257198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30231" y="1171976"/>
            <a:ext cx="3956263" cy="329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>
              <a:defRPr sz="2000" b="0" i="0">
                <a:solidFill>
                  <a:srgbClr val="FAAF19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65512398"/>
      </p:ext>
    </p:extLst>
  </p:cSld>
  <p:clrMapOvr>
    <a:masterClrMapping/>
  </p:clrMapOvr>
  <p:transition spd="med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7" name="直接连接符 6"/>
          <p:cNvCxnSpPr/>
          <p:nvPr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9" name="Slide Number Placeholder 5"/>
          <p:cNvSpPr txBox="1"/>
          <p:nvPr/>
        </p:nvSpPr>
        <p:spPr bwMode="auto">
          <a:xfrm>
            <a:off x="221753" y="4923630"/>
            <a:ext cx="1181895" cy="1088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42950" indent="-28575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2pPr>
            <a:lvl3pPr marL="11430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3pPr>
            <a:lvl4pPr marL="16002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4pPr>
            <a:lvl5pPr marL="20574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9pPr>
          </a:lstStyle>
          <a:p>
            <a:pPr algn="l"/>
            <a:r>
              <a:rPr lang="zh-CN" altLang="en-US" sz="800" b="1" i="0" baseline="0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Arial"/>
              </a:rPr>
              <a:t>第</a:t>
            </a:r>
            <a:fld id="{BDAEED39-8CE5-E849-8BB2-D2203B6D9153}" type="slidenum">
              <a:rPr lang="en-US" altLang="zh-CN" sz="800" b="1" i="0" baseline="0" smtClean="0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Arial"/>
              </a:rPr>
              <a:pPr algn="l"/>
              <a:t>1</a:t>
            </a:fld>
            <a:r>
              <a:rPr lang="zh-CN" altLang="en-US" sz="800" b="1" i="0" baseline="0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Arial"/>
              </a:rPr>
              <a:t>页</a:t>
            </a:r>
            <a:endParaRPr lang="en-US" altLang="zh-CN" sz="800" b="1" i="0" baseline="0">
              <a:solidFill>
                <a:sysClr val="windowText" lastClr="000000"/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  <a:p>
            <a:pPr algn="l"/>
            <a:endParaRPr lang="en-US" altLang="zh-CN" sz="800" b="1" i="0" baseline="0">
              <a:solidFill>
                <a:sysClr val="windowText" lastClr="000000"/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0" r:id="rId2"/>
    <p:sldLayoutId id="2147483671" r:id="rId3"/>
  </p:sldLayoutIdLst>
  <p:transition/>
  <p:timing/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3210015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" name="表格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7611306"/>
              </p:ext>
            </p:extLst>
          </p:nvPr>
        </p:nvGraphicFramePr>
        <p:xfrm>
          <a:off x="172825" y="555527"/>
          <a:ext cx="8833839" cy="4487089"/>
        </p:xfrm>
        <a:graphic>
          <a:graphicData uri="http://schemas.openxmlformats.org/drawingml/2006/table">
            <a:tbl>
              <a:tblPr firstRow="1" bandRow="1"/>
              <a:tblGrid>
                <a:gridCol w="404008"/>
                <a:gridCol w="1844306"/>
                <a:gridCol w="1556089"/>
                <a:gridCol w="810796"/>
                <a:gridCol w="1800200"/>
                <a:gridCol w="1590440"/>
                <a:gridCol w="828000"/>
              </a:tblGrid>
              <a:tr h="165649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algn="ctr"/>
                      <a:r>
                        <a:rPr lang="zh-CN" altLang="en-US" sz="1000" b="1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层级</a:t>
                      </a:r>
                      <a:endParaRPr lang="zh-CN" altLang="en-US" sz="1000" b="1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lumMod val="40000"/>
                        <a:lumOff val="60000"/>
                      </a:srgbClr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algn="ctr"/>
                      <a:r>
                        <a:rPr lang="zh-CN" altLang="en-US" sz="1000" b="1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组织设计</a:t>
                      </a:r>
                      <a:endParaRPr lang="zh-CN" altLang="en-US" sz="1000" b="1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lumMod val="40000"/>
                        <a:lumOff val="6000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000" b="1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授权</a:t>
                      </a:r>
                      <a:endParaRPr lang="zh-CN" altLang="en-US" sz="1000" b="1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algn="ctr"/>
                      <a:r>
                        <a:rPr lang="zh-CN" altLang="en-US" sz="1000" b="1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激励设计</a:t>
                      </a:r>
                      <a:endParaRPr lang="zh-CN" altLang="en-US" sz="1000" b="1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algn="ctr"/>
                      <a:r>
                        <a:rPr lang="zh-CN" altLang="en-US" sz="1000" b="1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绩效设计</a:t>
                      </a:r>
                      <a:endParaRPr lang="zh-CN" altLang="en-US" sz="1000" b="1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algn="ctr"/>
                      <a:r>
                        <a:rPr lang="zh-CN" altLang="en-US" sz="1000" b="1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其他</a:t>
                      </a:r>
                      <a:endParaRPr lang="zh-CN" altLang="en-US" sz="1000" b="1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B9BD5">
                        <a:lumMod val="40000"/>
                        <a:lumOff val="60000"/>
                      </a:srgbClr>
                    </a:solidFill>
                  </a:tcPr>
                </a:tc>
              </a:tr>
              <a:tr h="1632615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algn="ctr"/>
                      <a:r>
                        <a:rPr lang="en-US" altLang="zh-CN" sz="1000" b="1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B9</a:t>
                      </a:r>
                      <a:endParaRPr lang="zh-CN" altLang="en-US" sz="1000" b="1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85000"/>
                      </a:sys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marL="0" indent="-17145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Wingdings" panose="05000000000000000000" pitchFamily="2" charset="2"/>
                        <a:buChar char="n"/>
                      </a:pP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方案</a:t>
                      </a:r>
                      <a:r>
                        <a:rPr lang="en-US" altLang="zh-CN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1</a:t>
                      </a: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：成立两个新组织</a:t>
                      </a:r>
                      <a:endParaRPr lang="en-US" altLang="zh-CN" sz="1000" b="1" smtClean="0">
                        <a:solidFill>
                          <a:srgbClr val="C00000"/>
                        </a:solidFill>
                        <a:latin typeface="+mj-ea"/>
                        <a:ea typeface="+mj-ea"/>
                      </a:endParaRPr>
                    </a:p>
                    <a:p>
                      <a:pPr marL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【</a:t>
                      </a: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快递业务支持组</a:t>
                      </a:r>
                      <a:r>
                        <a:rPr lang="en-US" altLang="zh-CN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】</a:t>
                      </a:r>
                    </a:p>
                    <a:p>
                      <a:pPr marL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人员配置：</a:t>
                      </a:r>
                      <a:r>
                        <a:rPr lang="en-US" altLang="zh-CN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1</a:t>
                      </a: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*</a:t>
                      </a:r>
                      <a:r>
                        <a:rPr lang="en-US" altLang="zh-CN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8M+2</a:t>
                      </a: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*</a:t>
                      </a:r>
                      <a:r>
                        <a:rPr lang="en-US" altLang="zh-CN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7M</a:t>
                      </a:r>
                    </a:p>
                    <a:p>
                      <a:pPr marL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职责：快递业务工作统筹、管控、研发（在总部框架内包括业务标准、流程、基层部门定位及岗位设置等）</a:t>
                      </a:r>
                      <a:endParaRPr lang="en-US" altLang="zh-CN" sz="1000" b="0" smtClean="0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  <a:p>
                      <a:pPr marL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altLang="zh-CN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【</a:t>
                      </a: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深圳区域规划组</a:t>
                      </a:r>
                      <a:r>
                        <a:rPr lang="en-US" altLang="zh-CN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】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人员配置：</a:t>
                      </a:r>
                      <a:r>
                        <a:rPr lang="en-US" altLang="zh-CN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1</a:t>
                      </a: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*</a:t>
                      </a:r>
                      <a:r>
                        <a:rPr lang="en-US" altLang="zh-CN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8M</a:t>
                      </a: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（</a:t>
                      </a:r>
                      <a:r>
                        <a:rPr lang="en-US" altLang="zh-CN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9P</a:t>
                      </a: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）</a:t>
                      </a:r>
                      <a:r>
                        <a:rPr lang="en-US" altLang="zh-CN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+2</a:t>
                      </a: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*</a:t>
                      </a:r>
                      <a:r>
                        <a:rPr lang="en-US" altLang="zh-CN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7M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职责：</a:t>
                      </a:r>
                      <a:r>
                        <a:rPr lang="zh-CN" altLang="en-US" sz="1000" smtClean="0">
                          <a:latin typeface="+mj-ea"/>
                          <a:ea typeface="+mj-ea"/>
                        </a:rPr>
                        <a:t>服务整个深圳区域，输出区域问题综合解决方案</a:t>
                      </a:r>
                      <a:endParaRPr lang="en-US" altLang="zh-CN" sz="1000" smtClean="0">
                        <a:latin typeface="+mj-ea"/>
                        <a:ea typeface="+mj-ea"/>
                      </a:endParaRP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marL="0" marR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Char char="n"/>
                        <a:defRPr/>
                      </a:pP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方案</a:t>
                      </a:r>
                      <a:r>
                        <a:rPr lang="en-US" altLang="zh-CN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2</a:t>
                      </a: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：成立一个新组织</a:t>
                      </a:r>
                      <a:endParaRPr lang="en-US" altLang="zh-CN" sz="1000" b="1" smtClean="0">
                        <a:solidFill>
                          <a:srgbClr val="C00000"/>
                        </a:solidFill>
                        <a:latin typeface="+mj-ea"/>
                        <a:ea typeface="+mj-ea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【</a:t>
                      </a: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事业部业务规划组</a:t>
                      </a:r>
                      <a:r>
                        <a:rPr lang="en-US" altLang="zh-CN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】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00" smtClean="0">
                          <a:latin typeface="+mj-ea"/>
                          <a:ea typeface="+mj-ea"/>
                        </a:rPr>
                        <a:t>人员配置：</a:t>
                      </a:r>
                      <a:r>
                        <a:rPr lang="en-US" altLang="zh-CN" sz="1000" smtClean="0">
                          <a:latin typeface="+mj-ea"/>
                          <a:ea typeface="+mj-ea"/>
                        </a:rPr>
                        <a:t>1</a:t>
                      </a:r>
                      <a:r>
                        <a:rPr lang="zh-CN" altLang="en-US" sz="1000" smtClean="0">
                          <a:latin typeface="+mj-ea"/>
                          <a:ea typeface="+mj-ea"/>
                        </a:rPr>
                        <a:t>*</a:t>
                      </a:r>
                      <a:r>
                        <a:rPr lang="en-US" altLang="zh-CN" sz="1000" smtClean="0">
                          <a:latin typeface="+mj-ea"/>
                          <a:ea typeface="+mj-ea"/>
                        </a:rPr>
                        <a:t>8M+3</a:t>
                      </a:r>
                      <a:r>
                        <a:rPr lang="zh-CN" altLang="en-US" sz="1000" smtClean="0">
                          <a:latin typeface="+mj-ea"/>
                          <a:ea typeface="+mj-ea"/>
                        </a:rPr>
                        <a:t>*</a:t>
                      </a:r>
                      <a:r>
                        <a:rPr lang="en-US" altLang="zh-CN" sz="1000" smtClean="0">
                          <a:latin typeface="+mj-ea"/>
                          <a:ea typeface="+mj-ea"/>
                        </a:rPr>
                        <a:t>7M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00" smtClean="0">
                          <a:latin typeface="+mj-ea"/>
                          <a:ea typeface="+mj-ea"/>
                        </a:rPr>
                        <a:t>职责：</a:t>
                      </a:r>
                      <a:endParaRPr lang="en-US" altLang="zh-CN" sz="1000" smtClean="0">
                        <a:latin typeface="+mj-ea"/>
                        <a:ea typeface="+mj-ea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00" smtClean="0">
                          <a:latin typeface="+mj-ea"/>
                          <a:ea typeface="+mj-ea"/>
                        </a:rPr>
                        <a:t>①将现有决方案推广组，业务支持组职责并入其中</a:t>
                      </a:r>
                      <a:endParaRPr lang="en-US" altLang="zh-CN" sz="1000" smtClean="0">
                        <a:latin typeface="+mj-ea"/>
                        <a:ea typeface="+mj-ea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00" smtClean="0">
                          <a:latin typeface="+mj-ea"/>
                          <a:ea typeface="+mj-ea"/>
                        </a:rPr>
                        <a:t>②新增</a:t>
                      </a: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快递业务支持组（</a:t>
                      </a:r>
                      <a:r>
                        <a:rPr lang="en-US" altLang="zh-CN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B7M</a:t>
                      </a: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）纳入规划组中</a:t>
                      </a:r>
                      <a:endParaRPr lang="en-US" altLang="zh-CN" sz="1000" smtClean="0">
                        <a:latin typeface="+mj-ea"/>
                        <a:ea typeface="+mj-ea"/>
                      </a:endParaRP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5"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lang="zh-CN" altLang="en-US" sz="1000" b="1" kern="1200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  <a:cs typeface="Arial"/>
                        </a:rPr>
                        <a:t>业务管理</a:t>
                      </a:r>
                      <a:r>
                        <a:rPr lang="zh-CN" altLang="en-US" sz="1000" b="0" smtClean="0">
                          <a:solidFill>
                            <a:schemeClr val="tx1"/>
                          </a:solidFill>
                          <a:latin typeface="+mj-ea"/>
                          <a:ea typeface="+mj-ea"/>
                        </a:rPr>
                        <a:t>和</a:t>
                      </a:r>
                      <a:r>
                        <a:rPr lang="zh-CN" altLang="en-US" sz="1000" b="1" kern="1200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  <a:cs typeface="Arial"/>
                        </a:rPr>
                        <a:t>人力资源管理</a:t>
                      </a:r>
                      <a:r>
                        <a:rPr lang="zh-CN" altLang="en-US" sz="1000" b="0" smtClean="0">
                          <a:solidFill>
                            <a:schemeClr val="tx1"/>
                          </a:solidFill>
                          <a:latin typeface="+mj-ea"/>
                          <a:ea typeface="+mj-ea"/>
                        </a:rPr>
                        <a:t>部分</a:t>
                      </a:r>
                      <a:r>
                        <a:rPr lang="zh-CN" altLang="en-US" sz="1000" b="1" kern="1200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  <a:cs typeface="Arial"/>
                        </a:rPr>
                        <a:t>权力</a:t>
                      </a:r>
                      <a:r>
                        <a:rPr lang="en-US" altLang="zh-CN" sz="1000" b="1" kern="1200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  <a:cs typeface="Arial"/>
                        </a:rPr>
                        <a:t>/</a:t>
                      </a:r>
                      <a:r>
                        <a:rPr lang="zh-CN" altLang="en-US" sz="1000" b="1" kern="1200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  <a:cs typeface="Arial"/>
                        </a:rPr>
                        <a:t>建议权</a:t>
                      </a:r>
                      <a:r>
                        <a:rPr lang="zh-CN" altLang="en-US" sz="1000" b="0" smtClean="0">
                          <a:solidFill>
                            <a:schemeClr val="tx1"/>
                          </a:solidFill>
                          <a:latin typeface="+mj-ea"/>
                          <a:ea typeface="+mj-ea"/>
                        </a:rPr>
                        <a:t>下放到事业部层面</a:t>
                      </a:r>
                      <a:endParaRPr lang="en-US" altLang="zh-CN" sz="1000" b="0" smtClean="0">
                        <a:solidFill>
                          <a:schemeClr val="tx1"/>
                        </a:solidFill>
                        <a:latin typeface="+mj-ea"/>
                        <a:ea typeface="+mj-ea"/>
                      </a:endParaRPr>
                    </a:p>
                    <a:p>
                      <a:pPr marL="0">
                        <a:lnSpc>
                          <a:spcPct val="100000"/>
                        </a:lnSpc>
                      </a:pPr>
                      <a:endParaRPr lang="en-US" altLang="zh-CN" sz="1000" b="0" smtClean="0">
                        <a:solidFill>
                          <a:schemeClr val="tx1"/>
                        </a:solidFill>
                        <a:latin typeface="+mj-ea"/>
                        <a:ea typeface="+mj-ea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00" b="1" kern="1200" smtClean="0">
                          <a:solidFill>
                            <a:srgbClr val="C00000"/>
                          </a:solidFill>
                          <a:latin typeface="+mj-ea"/>
                          <a:ea typeface="+mn-ea"/>
                          <a:cs typeface="+mn-cs"/>
                        </a:rPr>
                        <a:t>AT</a:t>
                      </a:r>
                      <a:r>
                        <a:rPr lang="zh-CN" altLang="en-US" sz="1000" b="1" kern="1200" smtClean="0">
                          <a:solidFill>
                            <a:srgbClr val="C00000"/>
                          </a:solidFill>
                          <a:latin typeface="+mj-ea"/>
                          <a:ea typeface="+mn-ea"/>
                          <a:cs typeface="+mn-cs"/>
                        </a:rPr>
                        <a:t>团队构成及决策机制设计</a:t>
                      </a:r>
                      <a:endParaRPr lang="en-US" altLang="zh-CN" sz="1000" b="1" kern="1200" smtClean="0">
                        <a:solidFill>
                          <a:srgbClr val="C00000"/>
                        </a:solidFill>
                        <a:latin typeface="+mj-ea"/>
                        <a:ea typeface="+mn-ea"/>
                        <a:cs typeface="+mn-cs"/>
                      </a:endParaRPr>
                    </a:p>
                    <a:p>
                      <a:pPr marL="0">
                        <a:lnSpc>
                          <a:spcPct val="100000"/>
                        </a:lnSpc>
                      </a:pPr>
                      <a:endParaRPr lang="en-US" altLang="zh-CN" sz="1000" b="0" smtClean="0">
                        <a:solidFill>
                          <a:schemeClr val="tx1"/>
                        </a:solidFill>
                        <a:latin typeface="+mj-ea"/>
                        <a:ea typeface="+mj-ea"/>
                      </a:endParaRP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经营、枢纽的利润</a:t>
                      </a:r>
                      <a:r>
                        <a:rPr lang="en-US" altLang="zh-CN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100%</a:t>
                      </a: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绑定，品质系数加权平均值，奖金平分</a:t>
                      </a:r>
                      <a:r>
                        <a:rPr lang="en-US" altLang="zh-CN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/</a:t>
                      </a: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上级决策</a:t>
                      </a:r>
                      <a:endParaRPr lang="en-US" altLang="zh-CN" sz="1000" b="0" smtClean="0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—</a:t>
                      </a:r>
                    </a:p>
                  </a:txBody>
                  <a:tcPr marL="18000" marR="18000" marT="0" marB="0" anchor="ctr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marL="0">
                        <a:lnSpc>
                          <a:spcPct val="100000"/>
                        </a:lnSpc>
                      </a:pP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试点期间深圳区域自行设计的标准、解决方案等</a:t>
                      </a: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决策机制设计</a:t>
                      </a:r>
                      <a:endParaRPr lang="en-US" altLang="zh-CN" sz="1000" b="1" smtClean="0">
                        <a:solidFill>
                          <a:srgbClr val="C00000"/>
                        </a:solidFill>
                        <a:latin typeface="+mj-ea"/>
                        <a:ea typeface="+mj-ea"/>
                      </a:endParaRPr>
                    </a:p>
                    <a:p>
                      <a:pPr marL="0">
                        <a:lnSpc>
                          <a:spcPct val="100000"/>
                        </a:lnSpc>
                      </a:pPr>
                      <a:endParaRPr lang="en-US" altLang="zh-CN" sz="1000" b="1" smtClean="0">
                        <a:solidFill>
                          <a:srgbClr val="C00000"/>
                        </a:solidFill>
                        <a:latin typeface="+mj-ea"/>
                        <a:ea typeface="+mj-ea"/>
                      </a:endParaRP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80256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algn="ctr"/>
                      <a:r>
                        <a:rPr lang="en-US" altLang="zh-CN" sz="1000" b="1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B8</a:t>
                      </a:r>
                      <a:endParaRPr lang="zh-CN" altLang="en-US" sz="1000" b="1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85000"/>
                      </a:sysClr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ts val="1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【</a:t>
                      </a: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大区快递业务支持组</a:t>
                      </a:r>
                      <a:r>
                        <a:rPr lang="en-US" altLang="zh-CN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】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ts val="1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00" b="0" smtClean="0">
                          <a:solidFill>
                            <a:schemeClr val="tx1"/>
                          </a:solidFill>
                          <a:latin typeface="+mj-ea"/>
                          <a:ea typeface="+mj-ea"/>
                        </a:rPr>
                        <a:t>人员配置：</a:t>
                      </a:r>
                      <a:r>
                        <a:rPr lang="en-US" altLang="zh-CN" sz="1000" b="0" smtClean="0">
                          <a:solidFill>
                            <a:schemeClr val="tx1"/>
                          </a:solidFill>
                          <a:latin typeface="+mj-ea"/>
                          <a:ea typeface="+mj-ea"/>
                        </a:rPr>
                        <a:t>1</a:t>
                      </a:r>
                      <a:r>
                        <a:rPr lang="zh-CN" altLang="en-US" sz="1000" b="0" smtClean="0">
                          <a:solidFill>
                            <a:schemeClr val="tx1"/>
                          </a:solidFill>
                          <a:latin typeface="+mj-ea"/>
                          <a:ea typeface="+mj-ea"/>
                        </a:rPr>
                        <a:t>*</a:t>
                      </a:r>
                      <a:r>
                        <a:rPr lang="en-US" altLang="zh-CN" sz="1000" b="0" smtClean="0">
                          <a:solidFill>
                            <a:schemeClr val="tx1"/>
                          </a:solidFill>
                          <a:latin typeface="+mj-ea"/>
                          <a:ea typeface="+mj-ea"/>
                        </a:rPr>
                        <a:t>7M</a:t>
                      </a:r>
                    </a:p>
                    <a:p>
                      <a:pPr marL="0" indent="0">
                        <a:lnSpc>
                          <a:spcPct val="100000"/>
                        </a:lnSpc>
                        <a:buFont typeface="Arial" pitchFamily="34" charset="0"/>
                        <a:buNone/>
                      </a:pPr>
                      <a:r>
                        <a:rPr lang="zh-CN" altLang="en-US" sz="1000" b="0" smtClean="0">
                          <a:solidFill>
                            <a:schemeClr val="tx1"/>
                          </a:solidFill>
                          <a:latin typeface="+mj-ea"/>
                          <a:ea typeface="+mj-ea"/>
                        </a:rPr>
                        <a:t>职责：</a:t>
                      </a:r>
                      <a:r>
                        <a:rPr lang="zh-CN" altLang="en-US" sz="1000" b="0" kern="1200" smtClean="0">
                          <a:solidFill>
                            <a:schemeClr val="dk1"/>
                          </a:solidFill>
                          <a:latin typeface="+mj-ea"/>
                          <a:ea typeface="+mj-ea"/>
                          <a:cs typeface="+mn-cs"/>
                        </a:rPr>
                        <a:t>品质管理、效率管理、业务支持、设备、后勤管理、员工关系关怀</a:t>
                      </a:r>
                      <a:endParaRPr lang="en-US" altLang="zh-CN" sz="1000" b="0" kern="1200" smtClean="0">
                        <a:solidFill>
                          <a:schemeClr val="dk1"/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pPr>
                        <a:lnSpc>
                          <a:spcPts val="1800"/>
                        </a:lnSpc>
                      </a:pPr>
                      <a:endParaRPr lang="zh-CN" altLang="en-US" sz="1000">
                        <a:latin typeface="+mj-ea"/>
                        <a:ea typeface="+mj-ea"/>
                      </a:endParaRP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经营、运作各单元</a:t>
                      </a: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预留</a:t>
                      </a:r>
                      <a:r>
                        <a:rPr lang="en-US" altLang="zh-CN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20%</a:t>
                      </a: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奖金由</a:t>
                      </a:r>
                      <a:r>
                        <a:rPr lang="en-US" altLang="zh-CN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B9AT</a:t>
                      </a: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团队进行二次分配</a:t>
                      </a: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（合在一起灰度分配给深圳总监）</a:t>
                      </a:r>
                      <a:endParaRPr lang="en-US" altLang="zh-CN" sz="1000" b="0" smtClean="0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考核：</a:t>
                      </a: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增加配合度类考核指标、事业部制定考核方案</a:t>
                      </a:r>
                      <a:endParaRPr lang="en-US" altLang="zh-CN" sz="1000" b="0" smtClean="0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评价：</a:t>
                      </a: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初评分类不受分数高低强制输出</a:t>
                      </a:r>
                      <a:endParaRPr lang="en-US" altLang="zh-CN" sz="1000" b="0" smtClean="0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>
                        <a:lnSpc>
                          <a:spcPts val="1800"/>
                        </a:lnSpc>
                      </a:pPr>
                      <a:endParaRPr lang="zh-CN" altLang="en-US" sz="1000">
                        <a:latin typeface="+mj-ea"/>
                        <a:ea typeface="+mj-ea"/>
                      </a:endParaRP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50012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algn="ctr"/>
                      <a:r>
                        <a:rPr lang="en-US" altLang="zh-CN" sz="1000" b="1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B7</a:t>
                      </a:r>
                      <a:endParaRPr lang="zh-CN" altLang="en-US" sz="1000" b="1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85000"/>
                      </a:sysClr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ts val="1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—</a:t>
                      </a:r>
                      <a:endParaRPr lang="zh-CN" altLang="en-US" sz="1000" b="0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18000" marR="18000" marT="0" marB="0" anchor="ctr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pPr>
                        <a:lnSpc>
                          <a:spcPts val="1800"/>
                        </a:lnSpc>
                      </a:pPr>
                      <a:endParaRPr lang="zh-CN" altLang="en-US" sz="1000">
                        <a:latin typeface="+mj-ea"/>
                        <a:ea typeface="+mj-ea"/>
                      </a:endParaRP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层级内各单元同比例</a:t>
                      </a: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预留</a:t>
                      </a:r>
                      <a:r>
                        <a:rPr lang="en-US" altLang="zh-CN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30%</a:t>
                      </a: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奖金包</a:t>
                      </a: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，由</a:t>
                      </a:r>
                      <a:r>
                        <a:rPr lang="en-US" altLang="zh-CN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AT</a:t>
                      </a: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团队分配给完成较好的部门（如收入增速等），</a:t>
                      </a:r>
                      <a:r>
                        <a:rPr lang="en-US" altLang="zh-CN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B9AT</a:t>
                      </a: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团队决定</a:t>
                      </a:r>
                      <a:r>
                        <a:rPr lang="en-US" altLang="zh-CN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B7</a:t>
                      </a: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二次分配</a:t>
                      </a:r>
                      <a:endParaRPr lang="zh-CN" altLang="en-US" sz="1000" b="1">
                        <a:solidFill>
                          <a:srgbClr val="C00000"/>
                        </a:solidFill>
                        <a:latin typeface="+mj-ea"/>
                        <a:ea typeface="+mj-ea"/>
                      </a:endParaRP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考核：</a:t>
                      </a: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增加配合度类考核指标、事业部制定考核方案</a:t>
                      </a:r>
                      <a:endParaRPr lang="en-US" altLang="zh-CN" sz="1000" b="0" smtClean="0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评价：</a:t>
                      </a: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初评分类不受分数高低强制输出</a:t>
                      </a:r>
                      <a:endParaRPr lang="en-US" altLang="zh-CN" sz="1000" b="0" smtClean="0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>
                        <a:lnSpc>
                          <a:spcPts val="1800"/>
                        </a:lnSpc>
                      </a:pPr>
                      <a:endParaRPr lang="zh-CN" altLang="en-US" sz="1000">
                        <a:latin typeface="+mj-ea"/>
                        <a:ea typeface="+mj-ea"/>
                      </a:endParaRP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75828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algn="ctr"/>
                      <a:r>
                        <a:rPr lang="en-US" altLang="zh-CN" sz="1000" b="1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B6</a:t>
                      </a:r>
                      <a:endParaRPr lang="zh-CN" altLang="en-US" sz="1000" b="1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85000"/>
                      </a:sysClr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00" b="0" smtClean="0">
                          <a:latin typeface="+mj-ea"/>
                          <a:ea typeface="+mj-ea"/>
                        </a:rPr>
                        <a:t>由快递业务支持组对各门店进行分析，</a:t>
                      </a: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根据不同业务场景，设置不同基层快递部门组织定位及岗位设置</a:t>
                      </a:r>
                      <a:r>
                        <a:rPr lang="zh-CN" altLang="en-US" sz="1000" b="0" smtClean="0">
                          <a:latin typeface="+mj-ea"/>
                          <a:ea typeface="+mj-ea"/>
                        </a:rPr>
                        <a:t>（咨询公司目前已输出三种基本模式，可由事业部进行优化落地）</a:t>
                      </a:r>
                      <a:endParaRPr lang="zh-CN" altLang="en-US" sz="1000" b="0" smtClean="0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pPr>
                        <a:lnSpc>
                          <a:spcPts val="1800"/>
                        </a:lnSpc>
                      </a:pPr>
                      <a:endParaRPr lang="zh-CN" altLang="en-US" sz="1000" b="0">
                        <a:latin typeface="+mj-ea"/>
                        <a:ea typeface="+mj-ea"/>
                      </a:endParaRP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层级内各单元同比例</a:t>
                      </a: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预留</a:t>
                      </a:r>
                      <a:r>
                        <a:rPr lang="en-US" altLang="zh-CN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30%</a:t>
                      </a: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奖金包</a:t>
                      </a: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，由</a:t>
                      </a:r>
                      <a:r>
                        <a:rPr lang="en-US" altLang="zh-CN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AT</a:t>
                      </a: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团队分配给完成较好的部门（如收入增速等），</a:t>
                      </a:r>
                      <a:r>
                        <a:rPr lang="en-US" altLang="zh-CN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B8AT</a:t>
                      </a: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团队决定</a:t>
                      </a:r>
                      <a:r>
                        <a:rPr lang="en-US" altLang="zh-CN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B6</a:t>
                      </a: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二次分配</a:t>
                      </a:r>
                      <a:endParaRPr lang="en-US" altLang="zh-CN" sz="1000" b="1" smtClean="0">
                        <a:solidFill>
                          <a:srgbClr val="C00000"/>
                        </a:solidFill>
                        <a:latin typeface="+mj-ea"/>
                        <a:ea typeface="+mj-ea"/>
                      </a:endParaRP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考核：</a:t>
                      </a: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增加配合度类考核指标、事业部制定考核方案</a:t>
                      </a:r>
                      <a:endParaRPr lang="en-US" altLang="zh-CN" sz="1000" b="0" smtClean="0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00" b="1" smtClean="0">
                          <a:solidFill>
                            <a:srgbClr val="C00000"/>
                          </a:solidFill>
                          <a:latin typeface="+mj-ea"/>
                          <a:ea typeface="+mj-ea"/>
                        </a:rPr>
                        <a:t>评价：</a:t>
                      </a:r>
                      <a:r>
                        <a:rPr lang="zh-CN" altLang="en-US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初评分类不受分数高低强制输出</a:t>
                      </a:r>
                      <a:endParaRPr lang="en-US" altLang="zh-CN" sz="1000" b="0" smtClean="0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>
                        <a:lnSpc>
                          <a:spcPts val="1800"/>
                        </a:lnSpc>
                      </a:pPr>
                      <a:endParaRPr lang="zh-CN" altLang="en-US" sz="1000" b="0">
                        <a:latin typeface="+mj-ea"/>
                        <a:ea typeface="+mj-ea"/>
                      </a:endParaRP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2103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algn="ctr"/>
                      <a:r>
                        <a:rPr lang="zh-CN" altLang="en-US" sz="1000" b="1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员工</a:t>
                      </a:r>
                      <a:endParaRPr lang="zh-CN" altLang="en-US" sz="1000" b="1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85000"/>
                      </a:sysClr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ts val="1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—</a:t>
                      </a:r>
                      <a:endParaRPr lang="zh-CN" altLang="en-US" sz="1000" b="0">
                        <a:solidFill>
                          <a:sysClr val="windowText" lastClr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18000" marR="18000" marT="0" marB="0" anchor="ctr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000" b="0" smtClean="0">
                        <a:latin typeface="+mj-ea"/>
                        <a:ea typeface="+mj-ea"/>
                      </a:endParaRP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000" b="0" smtClean="0">
                        <a:latin typeface="+mj-ea"/>
                        <a:ea typeface="+mj-ea"/>
                      </a:endParaRP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ts val="1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00" b="0" smtClean="0">
                          <a:solidFill>
                            <a:sysClr val="windowText" lastClr="000000"/>
                          </a:solidFill>
                          <a:latin typeface="+mj-ea"/>
                          <a:ea typeface="+mj-ea"/>
                        </a:rPr>
                        <a:t>-</a:t>
                      </a: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00" b="0" kern="1200" smtClean="0">
                          <a:solidFill>
                            <a:schemeClr val="dk1"/>
                          </a:solidFill>
                          <a:latin typeface="+mj-ea"/>
                          <a:ea typeface="Arial"/>
                          <a:cs typeface="Arial"/>
                        </a:rPr>
                        <a:t>赋予接送货司机销售职责及额外激励</a:t>
                      </a:r>
                    </a:p>
                  </a:txBody>
                  <a:tcPr marL="18000" marR="18000" marT="0" marB="0">
                    <a:lnL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6350" cap="flat" cmpd="sng" algn="ctr">
                      <a:solidFill>
                        <a:sysClr val="window" lastClr="FFFFFF">
                          <a:lumMod val="50000"/>
                        </a:sys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79512" y="161516"/>
            <a:ext cx="8844906" cy="3239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lnSpc>
                <a:spcPct val="90000"/>
              </a:lnSpc>
              <a:defRPr sz="1800" b="1" kern="1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4</a:t>
            </a:r>
            <a:r>
              <a:rPr lang="zh-CN" altLang="en-US"/>
              <a:t>月</a:t>
            </a:r>
            <a:r>
              <a:rPr lang="en-US" altLang="zh-CN"/>
              <a:t>26</a:t>
            </a:r>
            <a:r>
              <a:rPr lang="zh-CN" altLang="en-US"/>
              <a:t>日深圳研讨会共识结果概览</a:t>
            </a:r>
          </a:p>
        </p:txBody>
      </p:sp>
    </p:spTree>
    <p:extLst>
      <p:ext uri="{BB962C8B-B14F-4D97-AF65-F5344CB8AC3E}">
        <p14:creationId xmlns:p14="http://schemas.microsoft.com/office/powerpoint/2010/main" val="974094951"/>
      </p:ext>
    </p:extLst>
  </p:cSld>
  <p:clrMapOvr>
    <a:masterClrMapping/>
  </p:clrMapOvr>
  <p:transition spd="med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22898" y="415536"/>
            <a:ext cx="6181726" cy="415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目录</a:t>
            </a:r>
            <a:endParaRPr lang="en-US" sz="2700" baseline="30000">
              <a:solidFill>
                <a:srgbClr val="FAAF19"/>
              </a:solidFill>
              <a:latin typeface="华文细黑" pitchFamily="2" charset="-122"/>
              <a:ea typeface="华文细黑" pitchFamily="2" charset="-122"/>
              <a:cs typeface="华文黑体"/>
            </a:endParaRPr>
          </a:p>
        </p:txBody>
      </p:sp>
      <p:sp>
        <p:nvSpPr>
          <p:cNvPr id="6" name="Text Box 21">
            <a:hlinkClick action="ppaction://noaction"/>
            <a:extLst>
              <a:ext uri="{FF2B5EF4-FFF2-40B4-BE49-F238E27FC236}">
                <a16:creationId xmlns="" xmlns:a16="http://schemas.microsoft.com/office/drawing/2014/main" id="{1CF73149-3840-449F-9A2E-BE1D6C2B55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1465" y="1114480"/>
            <a:ext cx="4353051" cy="173123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74" tIns="34288" rIns="68574" bIns="3428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209" indent="-257209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b="1" smtClean="0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组织及授权设计</a:t>
            </a:r>
            <a:endParaRPr lang="zh-CN" altLang="en-US" b="1">
              <a:solidFill>
                <a:srgbClr val="FFC000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激励设计</a:t>
            </a:r>
            <a:endParaRPr lang="en-US" altLang="zh-CN" b="1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绩效设计</a:t>
            </a:r>
            <a:endParaRPr lang="en-US" altLang="zh-CN" b="1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其他</a:t>
            </a:r>
            <a:endParaRPr lang="en-US" altLang="zh-CN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55242834"/>
      </p:ext>
    </p:extLst>
  </p:cSld>
  <p:clrMapOvr>
    <a:masterClrMapping/>
  </p:clrMapOvr>
  <p:transition spd="med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val 2"/>
          <p:cNvSpPr/>
          <p:nvPr/>
        </p:nvSpPr>
        <p:spPr>
          <a:xfrm>
            <a:off x="2699792" y="1635646"/>
            <a:ext cx="360040" cy="36004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/>
              <a:t>1</a:t>
            </a:r>
            <a:endParaRPr lang="zh-CN" altLang="en-US" sz="1400" b="1"/>
          </a:p>
        </p:txBody>
      </p:sp>
      <p:sp>
        <p:nvSpPr>
          <p:cNvPr id="35" name="Oval 34"/>
          <p:cNvSpPr/>
          <p:nvPr/>
        </p:nvSpPr>
        <p:spPr>
          <a:xfrm>
            <a:off x="2699792" y="2295755"/>
            <a:ext cx="360040" cy="36004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/>
              <a:t>2</a:t>
            </a:r>
            <a:endParaRPr lang="zh-CN" altLang="en-US" sz="1400" b="1"/>
          </a:p>
        </p:txBody>
      </p:sp>
      <p:sp>
        <p:nvSpPr>
          <p:cNvPr id="36" name="Oval 35"/>
          <p:cNvSpPr/>
          <p:nvPr/>
        </p:nvSpPr>
        <p:spPr>
          <a:xfrm>
            <a:off x="2699792" y="2955865"/>
            <a:ext cx="360040" cy="36004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/>
              <a:t>3</a:t>
            </a:r>
            <a:endParaRPr lang="zh-CN" altLang="en-US" sz="1400" b="1"/>
          </a:p>
        </p:txBody>
      </p:sp>
      <p:sp>
        <p:nvSpPr>
          <p:cNvPr id="4" name="Rectangle 3"/>
          <p:cNvSpPr/>
          <p:nvPr/>
        </p:nvSpPr>
        <p:spPr>
          <a:xfrm>
            <a:off x="3275856" y="1587713"/>
            <a:ext cx="3528392" cy="40797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chemeClr val="tx1"/>
                </a:solidFill>
              </a:rPr>
              <a:t>事业部组织架构设计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38" name="Rectangle 37"/>
          <p:cNvSpPr/>
          <p:nvPr/>
        </p:nvSpPr>
        <p:spPr>
          <a:xfrm>
            <a:off x="3275856" y="2271788"/>
            <a:ext cx="3528392" cy="40797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chemeClr val="tx1"/>
                </a:solidFill>
              </a:rPr>
              <a:t>事业</a:t>
            </a:r>
            <a:r>
              <a:rPr lang="zh-CN" altLang="en-US" b="1" smtClean="0">
                <a:solidFill>
                  <a:schemeClr val="tx1"/>
                </a:solidFill>
              </a:rPr>
              <a:t>部授权方案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39" name="Rectangle 38"/>
          <p:cNvSpPr/>
          <p:nvPr/>
        </p:nvSpPr>
        <p:spPr>
          <a:xfrm>
            <a:off x="3274934" y="2955865"/>
            <a:ext cx="3528392" cy="40797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chemeClr val="tx1"/>
                </a:solidFill>
              </a:rPr>
              <a:t>基层快递业务组织设计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9512" y="161516"/>
            <a:ext cx="8844906" cy="3239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lnSpc>
                <a:spcPct val="90000"/>
              </a:lnSpc>
              <a:defRPr sz="1800" b="1" kern="1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组织模块下涉及三个子话题</a:t>
            </a:r>
          </a:p>
        </p:txBody>
      </p:sp>
    </p:spTree>
    <p:extLst>
      <p:ext uri="{BB962C8B-B14F-4D97-AF65-F5344CB8AC3E}">
        <p14:creationId xmlns:p14="http://schemas.microsoft.com/office/powerpoint/2010/main" val="4157423385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1591" y="-17763"/>
            <a:ext cx="8772897" cy="57328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lnSpc>
                <a:spcPct val="90000"/>
              </a:lnSpc>
              <a:defRPr sz="1800" b="1" kern="1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组织设计方案一：事业部新增快递业务支持组和区域规划组，大区相应增加快递业务支持组</a:t>
            </a:r>
          </a:p>
        </p:txBody>
      </p:sp>
      <p:sp>
        <p:nvSpPr>
          <p:cNvPr id="7" name="矩形 3"/>
          <p:cNvSpPr/>
          <p:nvPr/>
        </p:nvSpPr>
        <p:spPr>
          <a:xfrm>
            <a:off x="3508450" y="626300"/>
            <a:ext cx="1787874" cy="317374"/>
          </a:xfrm>
          <a:prstGeom prst="rect">
            <a:avLst/>
          </a:prstGeom>
          <a:solidFill>
            <a:srgbClr val="002060"/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深圳事业部</a:t>
            </a:r>
            <a:endParaRPr lang="zh-CN" altLang="en-US" sz="1400" b="1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8" name="矩形 4"/>
          <p:cNvSpPr/>
          <p:nvPr/>
        </p:nvSpPr>
        <p:spPr>
          <a:xfrm>
            <a:off x="5084735" y="1092848"/>
            <a:ext cx="544003" cy="20722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事业部办公室</a:t>
            </a:r>
            <a:endParaRPr lang="zh-CN" altLang="en-US" sz="140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9" name="矩形 7"/>
          <p:cNvSpPr/>
          <p:nvPr/>
        </p:nvSpPr>
        <p:spPr>
          <a:xfrm>
            <a:off x="4409903" y="1092848"/>
            <a:ext cx="544003" cy="20722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各大区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0" name="矩形 15"/>
          <p:cNvSpPr/>
          <p:nvPr/>
        </p:nvSpPr>
        <p:spPr>
          <a:xfrm>
            <a:off x="251520" y="1092848"/>
            <a:ext cx="544003" cy="20722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深圳大客户销售部</a:t>
            </a:r>
            <a:endParaRPr lang="zh-CN" altLang="en-US" sz="140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1" name="矩形 16"/>
          <p:cNvSpPr/>
          <p:nvPr/>
        </p:nvSpPr>
        <p:spPr>
          <a:xfrm>
            <a:off x="926353" y="1092848"/>
            <a:ext cx="544003" cy="20722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东莞大客户销售部</a:t>
            </a:r>
            <a:endParaRPr lang="zh-CN" altLang="en-US" sz="140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2" name="矩形 18"/>
          <p:cNvSpPr/>
          <p:nvPr/>
        </p:nvSpPr>
        <p:spPr>
          <a:xfrm>
            <a:off x="5749546" y="1092849"/>
            <a:ext cx="1774782" cy="61480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深圳事业部快递业务支持组</a:t>
            </a:r>
            <a:endParaRPr lang="en-US" altLang="zh-CN" sz="1400" b="1" smtClean="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3" name="矩形 19"/>
          <p:cNvSpPr/>
          <p:nvPr/>
        </p:nvSpPr>
        <p:spPr>
          <a:xfrm>
            <a:off x="3060239" y="1092848"/>
            <a:ext cx="544003" cy="20722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深圳事业部人事部</a:t>
            </a:r>
            <a:endParaRPr lang="zh-CN" altLang="en-US" sz="140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4" name="矩形 20"/>
          <p:cNvSpPr/>
          <p:nvPr/>
        </p:nvSpPr>
        <p:spPr>
          <a:xfrm>
            <a:off x="3735071" y="1092848"/>
            <a:ext cx="544003" cy="20722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深圳事业部审计组</a:t>
            </a:r>
            <a:endParaRPr lang="zh-CN" altLang="en-US" sz="140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15" name="肘形连接符 34"/>
          <p:cNvCxnSpPr>
            <a:stCxn id="7" idx="2"/>
            <a:endCxn id="10" idx="0"/>
          </p:cNvCxnSpPr>
          <p:nvPr/>
        </p:nvCxnSpPr>
        <p:spPr>
          <a:xfrm rot="5400000">
            <a:off x="2388368" y="-921171"/>
            <a:ext cx="149174" cy="3878865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肘形连接符 37"/>
          <p:cNvCxnSpPr>
            <a:stCxn id="7" idx="2"/>
            <a:endCxn id="12" idx="0"/>
          </p:cNvCxnSpPr>
          <p:nvPr/>
        </p:nvCxnSpPr>
        <p:spPr>
          <a:xfrm rot="16200000" flipH="1">
            <a:off x="5445075" y="-99014"/>
            <a:ext cx="149175" cy="2234550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肘形连接符 39"/>
          <p:cNvCxnSpPr>
            <a:stCxn id="7" idx="2"/>
            <a:endCxn id="27" idx="0"/>
          </p:cNvCxnSpPr>
          <p:nvPr/>
        </p:nvCxnSpPr>
        <p:spPr>
          <a:xfrm rot="5400000">
            <a:off x="3063201" y="-246338"/>
            <a:ext cx="149174" cy="2529199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肘形连接符 41"/>
          <p:cNvCxnSpPr>
            <a:stCxn id="7" idx="2"/>
            <a:endCxn id="11" idx="0"/>
          </p:cNvCxnSpPr>
          <p:nvPr/>
        </p:nvCxnSpPr>
        <p:spPr>
          <a:xfrm rot="5400000">
            <a:off x="2725784" y="-583755"/>
            <a:ext cx="149174" cy="3204032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肘形连接符 46"/>
          <p:cNvCxnSpPr>
            <a:stCxn id="7" idx="2"/>
            <a:endCxn id="13" idx="0"/>
          </p:cNvCxnSpPr>
          <p:nvPr/>
        </p:nvCxnSpPr>
        <p:spPr>
          <a:xfrm rot="5400000">
            <a:off x="3792727" y="483188"/>
            <a:ext cx="149174" cy="1070146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肘形连接符 49"/>
          <p:cNvCxnSpPr>
            <a:stCxn id="7" idx="2"/>
            <a:endCxn id="14" idx="0"/>
          </p:cNvCxnSpPr>
          <p:nvPr/>
        </p:nvCxnSpPr>
        <p:spPr>
          <a:xfrm rot="5400000">
            <a:off x="4130143" y="820604"/>
            <a:ext cx="149174" cy="395314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肘形连接符 64"/>
          <p:cNvCxnSpPr>
            <a:stCxn id="7" idx="2"/>
            <a:endCxn id="9" idx="0"/>
          </p:cNvCxnSpPr>
          <p:nvPr/>
        </p:nvCxnSpPr>
        <p:spPr>
          <a:xfrm rot="16200000" flipH="1">
            <a:off x="4467559" y="878502"/>
            <a:ext cx="149174" cy="279518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肘形连接符 67"/>
          <p:cNvCxnSpPr>
            <a:stCxn id="7" idx="2"/>
            <a:endCxn id="8" idx="0"/>
          </p:cNvCxnSpPr>
          <p:nvPr/>
        </p:nvCxnSpPr>
        <p:spPr>
          <a:xfrm rot="16200000" flipH="1">
            <a:off x="4804975" y="541086"/>
            <a:ext cx="149174" cy="954350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矩形 94"/>
          <p:cNvSpPr/>
          <p:nvPr/>
        </p:nvSpPr>
        <p:spPr>
          <a:xfrm>
            <a:off x="3729210" y="3651870"/>
            <a:ext cx="543600" cy="11156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大区办公室</a:t>
            </a:r>
            <a:endParaRPr lang="en-US" altLang="zh-CN" sz="1400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24" name="肘形连接符 98"/>
          <p:cNvCxnSpPr>
            <a:stCxn id="23" idx="0"/>
            <a:endCxn id="9" idx="2"/>
          </p:cNvCxnSpPr>
          <p:nvPr/>
        </p:nvCxnSpPr>
        <p:spPr>
          <a:xfrm rot="5400000" flipH="1" flipV="1">
            <a:off x="4098082" y="3068048"/>
            <a:ext cx="486751" cy="680895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矩形 101"/>
          <p:cNvSpPr/>
          <p:nvPr/>
        </p:nvSpPr>
        <p:spPr>
          <a:xfrm>
            <a:off x="2276019" y="1092848"/>
            <a:ext cx="653390" cy="20722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深圳事业合伙人管理组</a:t>
            </a:r>
            <a:endParaRPr lang="zh-CN" altLang="en-US" sz="140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26" name="肘形连接符 102"/>
          <p:cNvCxnSpPr>
            <a:stCxn id="7" idx="2"/>
            <a:endCxn id="25" idx="0"/>
          </p:cNvCxnSpPr>
          <p:nvPr/>
        </p:nvCxnSpPr>
        <p:spPr>
          <a:xfrm rot="5400000">
            <a:off x="3427964" y="118425"/>
            <a:ext cx="149174" cy="1799673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矩形 18"/>
          <p:cNvSpPr/>
          <p:nvPr/>
        </p:nvSpPr>
        <p:spPr>
          <a:xfrm>
            <a:off x="1601186" y="1092848"/>
            <a:ext cx="544003" cy="20722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深圳空运管理组</a:t>
            </a:r>
            <a:endParaRPr lang="zh-CN" altLang="en-US" sz="140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8" name="矩形 94"/>
          <p:cNvSpPr/>
          <p:nvPr/>
        </p:nvSpPr>
        <p:spPr>
          <a:xfrm>
            <a:off x="5075967" y="3651870"/>
            <a:ext cx="543600" cy="111560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大区快递业务</a:t>
            </a:r>
            <a:r>
              <a:rPr lang="zh-CN" altLang="en-US" sz="14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支持</a:t>
            </a:r>
            <a:r>
              <a:rPr lang="zh-CN" altLang="en-US" sz="1400" b="1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组</a:t>
            </a:r>
            <a:endParaRPr lang="zh-CN" altLang="en-US" sz="1400" b="1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29" name="Straight Connector 28"/>
          <p:cNvCxnSpPr/>
          <p:nvPr/>
        </p:nvCxnSpPr>
        <p:spPr bwMode="auto">
          <a:xfrm>
            <a:off x="251520" y="3408494"/>
            <a:ext cx="877400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30" name="肘形连接符 98"/>
          <p:cNvCxnSpPr>
            <a:stCxn id="28" idx="0"/>
            <a:endCxn id="9" idx="2"/>
          </p:cNvCxnSpPr>
          <p:nvPr/>
        </p:nvCxnSpPr>
        <p:spPr>
          <a:xfrm rot="16200000" flipV="1">
            <a:off x="4771461" y="3075564"/>
            <a:ext cx="486751" cy="665862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矩形 94"/>
          <p:cNvSpPr/>
          <p:nvPr/>
        </p:nvSpPr>
        <p:spPr>
          <a:xfrm>
            <a:off x="4402387" y="3651870"/>
            <a:ext cx="543600" cy="11156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各营业</a:t>
            </a:r>
            <a:r>
              <a:rPr lang="zh-CN" altLang="en-US" sz="1400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区</a:t>
            </a:r>
            <a:endParaRPr lang="zh-CN" altLang="en-US" sz="140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32" name="肘形连接符 98"/>
          <p:cNvCxnSpPr>
            <a:stCxn id="31" idx="0"/>
            <a:endCxn id="9" idx="2"/>
          </p:cNvCxnSpPr>
          <p:nvPr/>
        </p:nvCxnSpPr>
        <p:spPr>
          <a:xfrm rot="5400000" flipH="1" flipV="1">
            <a:off x="4434671" y="3404636"/>
            <a:ext cx="486751" cy="7718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矩形 18"/>
          <p:cNvSpPr/>
          <p:nvPr/>
        </p:nvSpPr>
        <p:spPr>
          <a:xfrm>
            <a:off x="7668344" y="1092849"/>
            <a:ext cx="1357176" cy="61480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深圳</a:t>
            </a:r>
            <a:r>
              <a:rPr lang="zh-CN" altLang="en-US" sz="1400" b="1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区域统筹组</a:t>
            </a:r>
            <a:endParaRPr lang="en-US" altLang="zh-CN" sz="1400" b="1" smtClean="0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44" name="肘形连接符 37"/>
          <p:cNvCxnSpPr>
            <a:stCxn id="7" idx="2"/>
            <a:endCxn id="43" idx="0"/>
          </p:cNvCxnSpPr>
          <p:nvPr/>
        </p:nvCxnSpPr>
        <p:spPr>
          <a:xfrm rot="16200000" flipH="1">
            <a:off x="6300072" y="-954012"/>
            <a:ext cx="149175" cy="3944545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0" name="TextBox 109"/>
          <p:cNvSpPr txBox="1"/>
          <p:nvPr/>
        </p:nvSpPr>
        <p:spPr>
          <a:xfrm>
            <a:off x="5749546" y="1711273"/>
            <a:ext cx="1774782" cy="1550031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latin typeface="+mj-ea"/>
                <a:ea typeface="+mj-ea"/>
              </a:rPr>
              <a:t>职责</a:t>
            </a:r>
            <a:r>
              <a:rPr lang="zh-CN" altLang="en-US" sz="1200">
                <a:latin typeface="+mj-ea"/>
                <a:ea typeface="+mj-ea"/>
              </a:rPr>
              <a:t>：快递业务</a:t>
            </a:r>
            <a:r>
              <a:rPr lang="zh-CN" altLang="en-US" sz="1200" smtClean="0">
                <a:latin typeface="+mj-ea"/>
                <a:ea typeface="+mj-ea"/>
              </a:rPr>
              <a:t>工作的统筹</a:t>
            </a:r>
            <a:r>
              <a:rPr lang="zh-CN" altLang="en-US" sz="1200">
                <a:latin typeface="+mj-ea"/>
                <a:ea typeface="+mj-ea"/>
              </a:rPr>
              <a:t>、管控、研发（在总部框架内包括业务标准、流程、基层部门定位及岗位设置等</a:t>
            </a:r>
            <a:r>
              <a:rPr lang="zh-CN" altLang="en-US" sz="1200" smtClean="0">
                <a:latin typeface="+mj-ea"/>
                <a:ea typeface="+mj-ea"/>
              </a:rPr>
              <a:t>）</a:t>
            </a:r>
            <a:endParaRPr lang="en-US" altLang="zh-CN" sz="1200" smtClean="0">
              <a:latin typeface="+mj-ea"/>
              <a:ea typeface="+mj-ea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200">
                <a:latin typeface="+mj-ea"/>
              </a:rPr>
              <a:t>人员配置：</a:t>
            </a:r>
            <a:endParaRPr lang="en-US" altLang="zh-CN" sz="1200">
              <a:latin typeface="+mj-ea"/>
            </a:endParaRPr>
          </a:p>
          <a:p>
            <a:pPr marL="270000" lvl="1" indent="-171450">
              <a:buFont typeface="Wingdings" panose="05000000000000000000" pitchFamily="2" charset="2"/>
              <a:buChar char="Ø"/>
            </a:pPr>
            <a:r>
              <a:rPr lang="en-US" altLang="zh-CN" sz="1200">
                <a:latin typeface="+mj-ea"/>
              </a:rPr>
              <a:t>8M - 1</a:t>
            </a:r>
            <a:r>
              <a:rPr lang="zh-CN" altLang="en-US" sz="1200">
                <a:latin typeface="+mj-ea"/>
              </a:rPr>
              <a:t>人</a:t>
            </a:r>
            <a:endParaRPr lang="en-US" altLang="zh-CN" sz="1200">
              <a:latin typeface="+mj-ea"/>
            </a:endParaRPr>
          </a:p>
          <a:p>
            <a:pPr marL="270000" lvl="1" indent="-171450">
              <a:buFont typeface="Wingdings" panose="05000000000000000000" pitchFamily="2" charset="2"/>
              <a:buChar char="Ø"/>
            </a:pPr>
            <a:r>
              <a:rPr lang="en-US" altLang="zh-CN" sz="1200">
                <a:latin typeface="+mj-ea"/>
              </a:rPr>
              <a:t>7M - 2</a:t>
            </a:r>
            <a:r>
              <a:rPr lang="zh-CN" altLang="en-US" sz="1200" smtClean="0">
                <a:latin typeface="+mj-ea"/>
              </a:rPr>
              <a:t>人</a:t>
            </a:r>
            <a:endParaRPr lang="en-US" altLang="zh-CN" sz="1200">
              <a:latin typeface="+mj-ea"/>
            </a:endParaRPr>
          </a:p>
        </p:txBody>
      </p:sp>
      <p:sp>
        <p:nvSpPr>
          <p:cNvPr id="137" name="TextBox 136"/>
          <p:cNvSpPr txBox="1"/>
          <p:nvPr/>
        </p:nvSpPr>
        <p:spPr>
          <a:xfrm>
            <a:off x="7668344" y="1711273"/>
            <a:ext cx="1357176" cy="1365365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latin typeface="+mj-ea"/>
                <a:ea typeface="+mj-ea"/>
              </a:rPr>
              <a:t>职责</a:t>
            </a:r>
            <a:r>
              <a:rPr lang="zh-CN" altLang="en-US" sz="1200">
                <a:latin typeface="+mj-ea"/>
                <a:ea typeface="+mj-ea"/>
              </a:rPr>
              <a:t>：服务整个深圳区域，输出区域问题综合解决</a:t>
            </a:r>
            <a:r>
              <a:rPr lang="zh-CN" altLang="en-US" sz="1200" smtClean="0">
                <a:latin typeface="+mj-ea"/>
                <a:ea typeface="+mj-ea"/>
              </a:rPr>
              <a:t>方案</a:t>
            </a:r>
            <a:endParaRPr lang="en-US" altLang="zh-CN" sz="1200" smtClean="0">
              <a:latin typeface="+mj-ea"/>
              <a:ea typeface="+mj-ea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200">
                <a:latin typeface="+mj-ea"/>
              </a:rPr>
              <a:t>人员配置：</a:t>
            </a:r>
            <a:endParaRPr lang="en-US" altLang="zh-CN" sz="1200">
              <a:latin typeface="+mj-ea"/>
            </a:endParaRPr>
          </a:p>
          <a:p>
            <a:pPr marL="270000" lvl="1" indent="-171450">
              <a:buFont typeface="Wingdings" panose="05000000000000000000" pitchFamily="2" charset="2"/>
              <a:buChar char="Ø"/>
            </a:pPr>
            <a:r>
              <a:rPr lang="en-US" altLang="zh-CN" sz="1200">
                <a:latin typeface="+mj-ea"/>
              </a:rPr>
              <a:t>8M</a:t>
            </a:r>
            <a:r>
              <a:rPr lang="zh-CN" altLang="en-US" sz="1200">
                <a:latin typeface="+mj-ea"/>
              </a:rPr>
              <a:t>（</a:t>
            </a:r>
            <a:r>
              <a:rPr lang="en-US" altLang="zh-CN" sz="1200">
                <a:latin typeface="+mj-ea"/>
              </a:rPr>
              <a:t>9P</a:t>
            </a:r>
            <a:r>
              <a:rPr lang="zh-CN" altLang="en-US" sz="1200">
                <a:latin typeface="+mj-ea"/>
              </a:rPr>
              <a:t>）</a:t>
            </a:r>
            <a:r>
              <a:rPr lang="en-US" altLang="zh-CN" sz="1200">
                <a:latin typeface="+mj-ea"/>
              </a:rPr>
              <a:t>- 1</a:t>
            </a:r>
            <a:r>
              <a:rPr lang="zh-CN" altLang="en-US" sz="1200">
                <a:latin typeface="+mj-ea"/>
              </a:rPr>
              <a:t>人</a:t>
            </a:r>
            <a:endParaRPr lang="en-US" altLang="zh-CN" sz="1200">
              <a:latin typeface="+mj-ea"/>
            </a:endParaRPr>
          </a:p>
          <a:p>
            <a:pPr marL="270000" lvl="1" indent="-171450">
              <a:buFont typeface="Wingdings" panose="05000000000000000000" pitchFamily="2" charset="2"/>
              <a:buChar char="Ø"/>
            </a:pPr>
            <a:r>
              <a:rPr lang="en-US" altLang="zh-CN" sz="1200">
                <a:latin typeface="+mj-ea"/>
              </a:rPr>
              <a:t>7M - 2</a:t>
            </a:r>
            <a:r>
              <a:rPr lang="zh-CN" altLang="en-US" sz="1200" smtClean="0">
                <a:latin typeface="+mj-ea"/>
              </a:rPr>
              <a:t>人</a:t>
            </a:r>
            <a:endParaRPr lang="en-US" altLang="zh-CN" sz="1200">
              <a:latin typeface="+mj-ea"/>
            </a:endParaRPr>
          </a:p>
        </p:txBody>
      </p:sp>
      <p:sp>
        <p:nvSpPr>
          <p:cNvPr id="159" name="TextBox 158"/>
          <p:cNvSpPr txBox="1"/>
          <p:nvPr/>
        </p:nvSpPr>
        <p:spPr>
          <a:xfrm>
            <a:off x="5749546" y="3656832"/>
            <a:ext cx="1774782" cy="118069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>
                <a:latin typeface="+mj-ea"/>
                <a:ea typeface="+mj-ea"/>
              </a:rPr>
              <a:t>人员配置</a:t>
            </a:r>
            <a:r>
              <a:rPr lang="zh-CN" altLang="en-US" sz="1200" smtClean="0">
                <a:latin typeface="+mj-ea"/>
                <a:ea typeface="+mj-ea"/>
              </a:rPr>
              <a:t>：</a:t>
            </a:r>
            <a:endParaRPr lang="en-US" altLang="zh-CN" sz="1200" smtClean="0">
              <a:latin typeface="+mj-ea"/>
              <a:ea typeface="+mj-ea"/>
            </a:endParaRPr>
          </a:p>
          <a:p>
            <a:pPr marL="270000" lvl="1" indent="-171450">
              <a:buFont typeface="Wingdings" panose="05000000000000000000" pitchFamily="2" charset="2"/>
              <a:buChar char="Ø"/>
            </a:pPr>
            <a:r>
              <a:rPr lang="en-US" altLang="zh-CN" sz="1200" smtClean="0">
                <a:latin typeface="+mj-ea"/>
                <a:ea typeface="+mj-ea"/>
              </a:rPr>
              <a:t>7M - 1</a:t>
            </a:r>
            <a:r>
              <a:rPr lang="zh-CN" altLang="en-US" sz="1200" smtClean="0">
                <a:latin typeface="+mj-ea"/>
                <a:ea typeface="+mj-ea"/>
              </a:rPr>
              <a:t>人</a:t>
            </a:r>
            <a:endParaRPr lang="en-US" altLang="zh-CN" sz="1200">
              <a:latin typeface="+mj-ea"/>
              <a:ea typeface="+mj-ea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200">
                <a:latin typeface="+mj-ea"/>
                <a:ea typeface="+mj-ea"/>
              </a:rPr>
              <a:t>职责：品质管理、效率管理、业务支持、设备、后勤管理、员工关系关怀</a:t>
            </a:r>
          </a:p>
        </p:txBody>
      </p:sp>
      <p:sp>
        <p:nvSpPr>
          <p:cNvPr id="35" name="Oval 33"/>
          <p:cNvSpPr/>
          <p:nvPr/>
        </p:nvSpPr>
        <p:spPr>
          <a:xfrm>
            <a:off x="107504" y="552316"/>
            <a:ext cx="360040" cy="36004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/>
              <a:t>1</a:t>
            </a:r>
            <a:endParaRPr lang="zh-CN" altLang="en-US" sz="1400" b="1"/>
          </a:p>
        </p:txBody>
      </p:sp>
      <p:sp>
        <p:nvSpPr>
          <p:cNvPr id="39" name="Freeform 38"/>
          <p:cNvSpPr/>
          <p:nvPr/>
        </p:nvSpPr>
        <p:spPr>
          <a:xfrm>
            <a:off x="5065162" y="971550"/>
            <a:ext cx="2495128" cy="3895725"/>
          </a:xfrm>
          <a:custGeom>
            <a:gdLst>
              <a:gd name="connsiteX0" fmla="*/ 676275 w 2581275"/>
              <a:gd name="connsiteY0" fmla="*/ 0 h 3895725"/>
              <a:gd name="connsiteX1" fmla="*/ 2581275 w 2581275"/>
              <a:gd name="connsiteY1" fmla="*/ 0 h 3895725"/>
              <a:gd name="connsiteX2" fmla="*/ 2581275 w 2581275"/>
              <a:gd name="connsiteY2" fmla="*/ 3895725 h 3895725"/>
              <a:gd name="connsiteX3" fmla="*/ 0 w 2581275"/>
              <a:gd name="connsiteY3" fmla="*/ 3895725 h 3895725"/>
              <a:gd name="connsiteX4" fmla="*/ 0 w 2581275"/>
              <a:gd name="connsiteY4" fmla="*/ 2400300 h 3895725"/>
              <a:gd name="connsiteX5" fmla="*/ 714375 w 2581275"/>
              <a:gd name="connsiteY5" fmla="*/ 2400300 h 3895725"/>
              <a:gd name="connsiteX6" fmla="*/ 676275 w 2581275"/>
              <a:gd name="connsiteY6" fmla="*/ 0 h 38957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81275" h="3895725">
                <a:moveTo>
                  <a:pt x="676275" y="0"/>
                </a:moveTo>
                <a:lnTo>
                  <a:pt x="2581275" y="0"/>
                </a:lnTo>
                <a:lnTo>
                  <a:pt x="2581275" y="3895725"/>
                </a:lnTo>
                <a:lnTo>
                  <a:pt x="0" y="3895725"/>
                </a:lnTo>
                <a:lnTo>
                  <a:pt x="0" y="2400300"/>
                </a:lnTo>
                <a:lnTo>
                  <a:pt x="714375" y="2400300"/>
                </a:lnTo>
                <a:lnTo>
                  <a:pt x="676275" y="0"/>
                </a:lnTo>
                <a:close/>
              </a:path>
            </a:pathLst>
          </a:custGeom>
          <a:noFill/>
          <a:ln w="19050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Oval 33"/>
          <p:cNvSpPr/>
          <p:nvPr/>
        </p:nvSpPr>
        <p:spPr>
          <a:xfrm>
            <a:off x="5635473" y="771550"/>
            <a:ext cx="232671" cy="23267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/>
              <a:t>1</a:t>
            </a:r>
            <a:endParaRPr lang="zh-CN" altLang="en-US" sz="1400" b="1"/>
          </a:p>
        </p:txBody>
      </p:sp>
      <p:sp>
        <p:nvSpPr>
          <p:cNvPr id="40" name="Rectangle 39"/>
          <p:cNvSpPr/>
          <p:nvPr/>
        </p:nvSpPr>
        <p:spPr>
          <a:xfrm>
            <a:off x="7609104" y="971550"/>
            <a:ext cx="1475656" cy="2193570"/>
          </a:xfrm>
          <a:prstGeom prst="rect">
            <a:avLst/>
          </a:prstGeom>
          <a:noFill/>
          <a:ln w="19050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Oval 33"/>
          <p:cNvSpPr/>
          <p:nvPr/>
        </p:nvSpPr>
        <p:spPr>
          <a:xfrm>
            <a:off x="7552008" y="771550"/>
            <a:ext cx="232671" cy="23267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/>
              <a:t>2</a:t>
            </a:r>
            <a:endParaRPr lang="zh-CN" altLang="en-US" sz="1400" b="1"/>
          </a:p>
        </p:txBody>
      </p:sp>
      <p:sp>
        <p:nvSpPr>
          <p:cNvPr id="49" name="矩形 94"/>
          <p:cNvSpPr/>
          <p:nvPr/>
        </p:nvSpPr>
        <p:spPr>
          <a:xfrm>
            <a:off x="243265" y="3507853"/>
            <a:ext cx="2816974" cy="13296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方案一</a:t>
            </a:r>
            <a:r>
              <a:rPr lang="zh-CN" altLang="en-US" sz="120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：</a:t>
            </a:r>
          </a:p>
          <a:p>
            <a:pPr marL="360000" lvl="1" indent="-216000">
              <a:buFont typeface="+mj-lt"/>
              <a:buAutoNum type="arabicPeriod"/>
            </a:pPr>
            <a:r>
              <a:rPr lang="zh-CN" altLang="en-US" sz="12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事业部成立</a:t>
            </a:r>
            <a:r>
              <a:rPr lang="zh-CN" altLang="en-US" sz="12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深圳区域</a:t>
            </a:r>
            <a:r>
              <a:rPr lang="zh-CN" altLang="en-US" sz="12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统筹组，负责经营与运作融合的设计与解决方案</a:t>
            </a:r>
            <a:endParaRPr lang="zh-CN" altLang="en-US" sz="120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360000" lvl="1" indent="-216000">
              <a:buFont typeface="+mj-lt"/>
              <a:buAutoNum type="arabicPeriod"/>
            </a:pPr>
            <a:r>
              <a:rPr lang="zh-CN" altLang="en-US" sz="12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事业部和大区层面成立</a:t>
            </a:r>
            <a:r>
              <a:rPr lang="zh-CN" altLang="en-US" sz="12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快递</a:t>
            </a:r>
            <a:r>
              <a:rPr lang="zh-CN" altLang="en-US" sz="12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业务支持组，负责快递业务的统筹管理</a:t>
            </a:r>
            <a:endParaRPr lang="en-US" altLang="zh-CN" sz="12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123700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3"/>
          <p:cNvSpPr/>
          <p:nvPr/>
        </p:nvSpPr>
        <p:spPr>
          <a:xfrm>
            <a:off x="3497862" y="634173"/>
            <a:ext cx="1787874" cy="317374"/>
          </a:xfrm>
          <a:prstGeom prst="rect">
            <a:avLst/>
          </a:prstGeom>
          <a:solidFill>
            <a:srgbClr val="002060"/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深圳事业部</a:t>
            </a:r>
            <a:endParaRPr lang="zh-CN" altLang="en-US" sz="1400" b="1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" name="矩形 7"/>
          <p:cNvSpPr/>
          <p:nvPr/>
        </p:nvSpPr>
        <p:spPr>
          <a:xfrm>
            <a:off x="4292611" y="1092849"/>
            <a:ext cx="544003" cy="11908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各大区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6" name="矩形 15"/>
          <p:cNvSpPr/>
          <p:nvPr/>
        </p:nvSpPr>
        <p:spPr>
          <a:xfrm>
            <a:off x="179512" y="1092849"/>
            <a:ext cx="544003" cy="11908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深圳大客户销售部</a:t>
            </a:r>
            <a:endParaRPr lang="zh-CN" altLang="en-US" sz="140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7" name="矩形 16"/>
          <p:cNvSpPr/>
          <p:nvPr/>
        </p:nvSpPr>
        <p:spPr>
          <a:xfrm>
            <a:off x="860726" y="1092849"/>
            <a:ext cx="544003" cy="11908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东莞大客户销售部</a:t>
            </a:r>
            <a:endParaRPr lang="zh-CN" altLang="en-US" sz="140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9" name="矩形 19"/>
          <p:cNvSpPr/>
          <p:nvPr/>
        </p:nvSpPr>
        <p:spPr>
          <a:xfrm>
            <a:off x="3013755" y="1092849"/>
            <a:ext cx="544003" cy="11908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深圳事业部人事部</a:t>
            </a:r>
            <a:endParaRPr lang="zh-CN" altLang="en-US" sz="140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0" name="矩形 20"/>
          <p:cNvSpPr/>
          <p:nvPr/>
        </p:nvSpPr>
        <p:spPr>
          <a:xfrm>
            <a:off x="3653183" y="1092849"/>
            <a:ext cx="544003" cy="11908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深圳事业部审计组</a:t>
            </a:r>
            <a:endParaRPr lang="zh-CN" altLang="en-US" sz="140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11" name="肘形连接符 34"/>
          <p:cNvCxnSpPr>
            <a:stCxn id="3" idx="2"/>
            <a:endCxn id="6" idx="0"/>
          </p:cNvCxnSpPr>
          <p:nvPr/>
        </p:nvCxnSpPr>
        <p:spPr>
          <a:xfrm rot="5400000">
            <a:off x="2351006" y="-947944"/>
            <a:ext cx="141302" cy="3940285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肘形连接符 37"/>
          <p:cNvCxnSpPr>
            <a:stCxn id="3" idx="2"/>
            <a:endCxn id="8" idx="0"/>
          </p:cNvCxnSpPr>
          <p:nvPr/>
        </p:nvCxnSpPr>
        <p:spPr>
          <a:xfrm rot="16200000" flipH="1">
            <a:off x="6076659" y="-733314"/>
            <a:ext cx="141302" cy="3511023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肘形连接符 39"/>
          <p:cNvCxnSpPr>
            <a:stCxn id="3" idx="2"/>
            <a:endCxn id="23" idx="0"/>
          </p:cNvCxnSpPr>
          <p:nvPr/>
        </p:nvCxnSpPr>
        <p:spPr>
          <a:xfrm rot="5400000">
            <a:off x="3032220" y="-266730"/>
            <a:ext cx="141302" cy="2577857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肘形连接符 41"/>
          <p:cNvCxnSpPr>
            <a:stCxn id="3" idx="2"/>
            <a:endCxn id="7" idx="0"/>
          </p:cNvCxnSpPr>
          <p:nvPr/>
        </p:nvCxnSpPr>
        <p:spPr>
          <a:xfrm rot="5400000">
            <a:off x="2691613" y="-607337"/>
            <a:ext cx="141302" cy="3259071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肘形连接符 46"/>
          <p:cNvCxnSpPr>
            <a:stCxn id="3" idx="2"/>
            <a:endCxn id="9" idx="0"/>
          </p:cNvCxnSpPr>
          <p:nvPr/>
        </p:nvCxnSpPr>
        <p:spPr>
          <a:xfrm rot="5400000">
            <a:off x="3768127" y="469177"/>
            <a:ext cx="141302" cy="1106042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肘形连接符 49"/>
          <p:cNvCxnSpPr>
            <a:stCxn id="3" idx="2"/>
            <a:endCxn id="10" idx="0"/>
          </p:cNvCxnSpPr>
          <p:nvPr/>
        </p:nvCxnSpPr>
        <p:spPr>
          <a:xfrm rot="5400000">
            <a:off x="4087841" y="788891"/>
            <a:ext cx="141302" cy="466614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肘形连接符 64"/>
          <p:cNvCxnSpPr>
            <a:stCxn id="3" idx="2"/>
            <a:endCxn id="5" idx="0"/>
          </p:cNvCxnSpPr>
          <p:nvPr/>
        </p:nvCxnSpPr>
        <p:spPr>
          <a:xfrm rot="16200000" flipH="1">
            <a:off x="4407555" y="935791"/>
            <a:ext cx="141302" cy="172814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肘形连接符 67"/>
          <p:cNvCxnSpPr>
            <a:stCxn id="3" idx="2"/>
            <a:endCxn id="4" idx="0"/>
          </p:cNvCxnSpPr>
          <p:nvPr/>
        </p:nvCxnSpPr>
        <p:spPr>
          <a:xfrm rot="16200000" flipH="1">
            <a:off x="5062760" y="280585"/>
            <a:ext cx="141302" cy="1483225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 94"/>
          <p:cNvSpPr/>
          <p:nvPr/>
        </p:nvSpPr>
        <p:spPr>
          <a:xfrm>
            <a:off x="3225154" y="3723878"/>
            <a:ext cx="543600" cy="1043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大区办公室</a:t>
            </a:r>
            <a:endParaRPr lang="en-US" altLang="zh-CN" sz="1400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20" name="肘形连接符 98"/>
          <p:cNvCxnSpPr>
            <a:stCxn id="19" idx="0"/>
            <a:endCxn id="5" idx="2"/>
          </p:cNvCxnSpPr>
          <p:nvPr/>
        </p:nvCxnSpPr>
        <p:spPr>
          <a:xfrm rot="5400000" flipH="1" flipV="1">
            <a:off x="3310703" y="2469969"/>
            <a:ext cx="1440160" cy="1067659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矩形 101"/>
          <p:cNvSpPr/>
          <p:nvPr/>
        </p:nvSpPr>
        <p:spPr>
          <a:xfrm>
            <a:off x="2223154" y="1092849"/>
            <a:ext cx="653390" cy="11908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深圳事业合伙人管理组</a:t>
            </a:r>
            <a:endParaRPr lang="zh-CN" altLang="en-US" sz="140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22" name="肘形连接符 102"/>
          <p:cNvCxnSpPr>
            <a:stCxn id="3" idx="2"/>
            <a:endCxn id="21" idx="0"/>
          </p:cNvCxnSpPr>
          <p:nvPr/>
        </p:nvCxnSpPr>
        <p:spPr>
          <a:xfrm rot="5400000">
            <a:off x="3400173" y="101223"/>
            <a:ext cx="141302" cy="1841950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矩形 18"/>
          <p:cNvSpPr/>
          <p:nvPr/>
        </p:nvSpPr>
        <p:spPr>
          <a:xfrm>
            <a:off x="1541940" y="1092849"/>
            <a:ext cx="544003" cy="11908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深圳空运管理组</a:t>
            </a:r>
            <a:endParaRPr lang="zh-CN" altLang="en-US" sz="140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4" name="矩形 94"/>
          <p:cNvSpPr/>
          <p:nvPr/>
        </p:nvSpPr>
        <p:spPr>
          <a:xfrm>
            <a:off x="4571911" y="3723878"/>
            <a:ext cx="543600" cy="10436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大区快递业务</a:t>
            </a:r>
            <a:r>
              <a:rPr lang="zh-CN" altLang="en-US" sz="14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支持</a:t>
            </a:r>
            <a:r>
              <a:rPr lang="zh-CN" altLang="en-US" sz="1400" b="1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组</a:t>
            </a:r>
            <a:endParaRPr lang="zh-CN" altLang="en-US" sz="1400" b="1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25" name="Straight Connector 24"/>
          <p:cNvCxnSpPr/>
          <p:nvPr/>
        </p:nvCxnSpPr>
        <p:spPr bwMode="auto">
          <a:xfrm>
            <a:off x="251520" y="3651870"/>
            <a:ext cx="877400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6" name="肘形连接符 98"/>
          <p:cNvCxnSpPr>
            <a:stCxn id="24" idx="0"/>
            <a:endCxn id="5" idx="2"/>
          </p:cNvCxnSpPr>
          <p:nvPr/>
        </p:nvCxnSpPr>
        <p:spPr>
          <a:xfrm rot="16200000" flipV="1">
            <a:off x="3984082" y="2864249"/>
            <a:ext cx="1440160" cy="279098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矩形 94"/>
          <p:cNvSpPr/>
          <p:nvPr/>
        </p:nvSpPr>
        <p:spPr>
          <a:xfrm>
            <a:off x="3898331" y="3723878"/>
            <a:ext cx="543600" cy="1043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各营业</a:t>
            </a:r>
            <a:r>
              <a:rPr lang="zh-CN" altLang="en-US" sz="1400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区</a:t>
            </a:r>
            <a:endParaRPr lang="zh-CN" altLang="en-US" sz="140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28" name="肘形连接符 98"/>
          <p:cNvCxnSpPr>
            <a:stCxn id="27" idx="0"/>
            <a:endCxn id="5" idx="2"/>
          </p:cNvCxnSpPr>
          <p:nvPr/>
        </p:nvCxnSpPr>
        <p:spPr>
          <a:xfrm rot="5400000" flipH="1" flipV="1">
            <a:off x="3647292" y="2806557"/>
            <a:ext cx="1440160" cy="394482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5245490" y="3723879"/>
            <a:ext cx="1990806" cy="996033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>
                <a:latin typeface="+mj-ea"/>
                <a:ea typeface="+mj-ea"/>
              </a:rPr>
              <a:t>人员配置</a:t>
            </a:r>
            <a:r>
              <a:rPr lang="zh-CN" altLang="en-US" sz="1200" smtClean="0">
                <a:latin typeface="+mj-ea"/>
                <a:ea typeface="+mj-ea"/>
              </a:rPr>
              <a:t>：</a:t>
            </a:r>
            <a:endParaRPr lang="en-US" altLang="zh-CN" sz="1200" smtClean="0">
              <a:latin typeface="+mj-ea"/>
              <a:ea typeface="+mj-ea"/>
            </a:endParaRPr>
          </a:p>
          <a:p>
            <a:pPr marL="270000" lvl="1" indent="-171450">
              <a:buFont typeface="Wingdings" panose="05000000000000000000" pitchFamily="2" charset="2"/>
              <a:buChar char="Ø"/>
            </a:pPr>
            <a:r>
              <a:rPr lang="en-US" altLang="zh-CN" sz="1200" smtClean="0">
                <a:latin typeface="+mj-ea"/>
                <a:ea typeface="+mj-ea"/>
              </a:rPr>
              <a:t>7M - 1</a:t>
            </a:r>
            <a:r>
              <a:rPr lang="zh-CN" altLang="en-US" sz="1200" smtClean="0">
                <a:latin typeface="+mj-ea"/>
                <a:ea typeface="+mj-ea"/>
              </a:rPr>
              <a:t>人</a:t>
            </a:r>
            <a:endParaRPr lang="en-US" altLang="zh-CN" sz="1200">
              <a:latin typeface="+mj-ea"/>
              <a:ea typeface="+mj-ea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200">
                <a:latin typeface="+mj-ea"/>
                <a:ea typeface="+mj-ea"/>
              </a:rPr>
              <a:t>职责：品质管理、效率管理、业务支持、设备、后勤管理、员工关系关怀</a:t>
            </a:r>
          </a:p>
        </p:txBody>
      </p:sp>
      <p:grpSp>
        <p:nvGrpSpPr>
          <p:cNvPr id="111" name="Group 110"/>
          <p:cNvGrpSpPr/>
          <p:nvPr/>
        </p:nvGrpSpPr>
        <p:grpSpPr>
          <a:xfrm>
            <a:off x="4932040" y="1092849"/>
            <a:ext cx="1885969" cy="2289939"/>
            <a:chOff x="4788024" y="1092849"/>
            <a:chExt cx="1885969" cy="2289939"/>
          </a:xfrm>
        </p:grpSpPr>
        <p:sp>
          <p:nvSpPr>
            <p:cNvPr id="4" name="矩形 4"/>
            <p:cNvSpPr/>
            <p:nvPr/>
          </p:nvSpPr>
          <p:spPr>
            <a:xfrm>
              <a:off x="5110680" y="1092849"/>
              <a:ext cx="1240656" cy="119086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1270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 smtClean="0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事业部办公室</a:t>
              </a:r>
              <a:endPara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40" name="矩形 73"/>
            <p:cNvSpPr/>
            <p:nvPr/>
          </p:nvSpPr>
          <p:spPr>
            <a:xfrm>
              <a:off x="6339160" y="2504021"/>
              <a:ext cx="334833" cy="87876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 smtClean="0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规划与解决方案支持组</a:t>
              </a:r>
              <a:endParaRPr lang="zh-CN" altLang="en-US" sz="100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41" name="矩形 74"/>
            <p:cNvSpPr/>
            <p:nvPr/>
          </p:nvSpPr>
          <p:spPr>
            <a:xfrm>
              <a:off x="4788024" y="2504021"/>
              <a:ext cx="334833" cy="878767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 smtClean="0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营运效率管理组</a:t>
              </a:r>
              <a:endParaRPr lang="zh-CN" altLang="en-US" sz="100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42" name="矩形 75"/>
            <p:cNvSpPr/>
            <p:nvPr/>
          </p:nvSpPr>
          <p:spPr>
            <a:xfrm>
              <a:off x="5951376" y="2504021"/>
              <a:ext cx="334833" cy="87876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 smtClean="0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营运业务支持组</a:t>
              </a:r>
              <a:endParaRPr lang="zh-CN" altLang="en-US" sz="100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43" name="矩形 76"/>
            <p:cNvSpPr/>
            <p:nvPr/>
          </p:nvSpPr>
          <p:spPr>
            <a:xfrm>
              <a:off x="5175808" y="2504021"/>
              <a:ext cx="334833" cy="878767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 smtClean="0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营运品质管理组</a:t>
              </a:r>
              <a:endParaRPr lang="zh-CN" altLang="en-US" sz="100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44" name="矩形 77"/>
            <p:cNvSpPr/>
            <p:nvPr/>
          </p:nvSpPr>
          <p:spPr>
            <a:xfrm>
              <a:off x="5563592" y="2504021"/>
              <a:ext cx="334833" cy="878767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 smtClean="0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标准推进组</a:t>
              </a:r>
              <a:endParaRPr lang="zh-CN" altLang="en-US" sz="100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cxnSp>
          <p:nvCxnSpPr>
            <p:cNvPr id="82" name="Elbow Connector 81"/>
            <p:cNvCxnSpPr>
              <a:stCxn id="4" idx="2"/>
              <a:endCxn id="41" idx="0"/>
            </p:cNvCxnSpPr>
            <p:nvPr/>
          </p:nvCxnSpPr>
          <p:spPr>
            <a:xfrm rot="5400000">
              <a:off x="5233074" y="2006086"/>
              <a:ext cx="220303" cy="775567"/>
            </a:xfrm>
            <a:prstGeom prst="bentConnector3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Elbow Connector 83"/>
            <p:cNvCxnSpPr>
              <a:stCxn id="43" idx="0"/>
              <a:endCxn id="4" idx="2"/>
            </p:cNvCxnSpPr>
            <p:nvPr/>
          </p:nvCxnSpPr>
          <p:spPr>
            <a:xfrm rot="5400000" flipH="1" flipV="1">
              <a:off x="5426965" y="2199979"/>
              <a:ext cx="220303" cy="387783"/>
            </a:xfrm>
            <a:prstGeom prst="bentConnector3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Elbow Connector 85"/>
            <p:cNvCxnSpPr>
              <a:stCxn id="44" idx="0"/>
              <a:endCxn id="4" idx="2"/>
            </p:cNvCxnSpPr>
            <p:nvPr/>
          </p:nvCxnSpPr>
          <p:spPr>
            <a:xfrm rot="16200000" flipV="1">
              <a:off x="5620858" y="2393869"/>
              <a:ext cx="220303" cy="1"/>
            </a:xfrm>
            <a:prstGeom prst="bentConnector3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Elbow Connector 87"/>
            <p:cNvCxnSpPr>
              <a:stCxn id="42" idx="0"/>
              <a:endCxn id="4" idx="2"/>
            </p:cNvCxnSpPr>
            <p:nvPr/>
          </p:nvCxnSpPr>
          <p:spPr>
            <a:xfrm rot="16200000" flipV="1">
              <a:off x="5814750" y="2199977"/>
              <a:ext cx="220303" cy="387785"/>
            </a:xfrm>
            <a:prstGeom prst="bentConnector3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Elbow Connector 89"/>
            <p:cNvCxnSpPr>
              <a:stCxn id="40" idx="0"/>
              <a:endCxn id="4" idx="2"/>
            </p:cNvCxnSpPr>
            <p:nvPr/>
          </p:nvCxnSpPr>
          <p:spPr>
            <a:xfrm rot="16200000" flipV="1">
              <a:off x="6008642" y="2006085"/>
              <a:ext cx="220303" cy="775569"/>
            </a:xfrm>
            <a:prstGeom prst="bentConnector3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2" name="Group 111"/>
          <p:cNvGrpSpPr/>
          <p:nvPr/>
        </p:nvGrpSpPr>
        <p:grpSpPr>
          <a:xfrm>
            <a:off x="7080580" y="1092849"/>
            <a:ext cx="1644483" cy="2289939"/>
            <a:chOff x="7080580" y="1092849"/>
            <a:chExt cx="1644483" cy="2289939"/>
          </a:xfrm>
        </p:grpSpPr>
        <p:sp>
          <p:nvSpPr>
            <p:cNvPr id="8" name="矩形 18"/>
            <p:cNvSpPr/>
            <p:nvPr/>
          </p:nvSpPr>
          <p:spPr>
            <a:xfrm>
              <a:off x="7290754" y="1092849"/>
              <a:ext cx="1224135" cy="1190869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 w="1270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tx1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深圳事业部业务规划</a:t>
              </a:r>
              <a:r>
                <a:rPr lang="zh-CN" altLang="en-US" sz="1400" b="1" smtClean="0">
                  <a:solidFill>
                    <a:schemeClr val="tx1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组</a:t>
              </a:r>
              <a:endParaRPr lang="en-US" altLang="zh-CN" sz="1400" b="1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pPr algn="ctr"/>
              <a:r>
                <a:rPr lang="en-US" altLang="zh-CN" sz="1400" b="1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(1</a:t>
              </a:r>
              <a:r>
                <a:rPr lang="zh-CN" altLang="en-US" sz="1400" b="1" smtClean="0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人</a:t>
              </a:r>
              <a:r>
                <a:rPr lang="en-US" altLang="zh-CN" sz="1400" b="1" smtClean="0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-8M)</a:t>
              </a:r>
              <a:endPara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94" name="矩形 73"/>
            <p:cNvSpPr/>
            <p:nvPr/>
          </p:nvSpPr>
          <p:spPr>
            <a:xfrm>
              <a:off x="7605563" y="2504021"/>
              <a:ext cx="594517" cy="878767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12700">
              <a:solidFill>
                <a:schemeClr val="bg1">
                  <a:lumMod val="5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 b="1" smtClean="0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规划与解决方案支持组</a:t>
              </a:r>
              <a:endParaRPr lang="en-US" altLang="zh-CN" sz="10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pPr algn="ctr"/>
              <a:r>
                <a:rPr lang="en-US" altLang="zh-CN" sz="1000" b="1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(1</a:t>
              </a:r>
              <a:r>
                <a:rPr lang="zh-CN" altLang="en-US" sz="1000" b="1" smtClean="0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人</a:t>
              </a:r>
              <a:r>
                <a:rPr lang="en-US" altLang="zh-CN" sz="1000" b="1" smtClean="0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-</a:t>
              </a:r>
              <a:br>
                <a:rPr lang="en-US" altLang="zh-CN" sz="1000" b="1" smtClean="0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</a:br>
              <a:r>
                <a:rPr lang="en-US" altLang="zh-CN" sz="1000" b="1" smtClean="0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7M)</a:t>
              </a:r>
              <a:endParaRPr lang="zh-CN" altLang="en-US" sz="10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95" name="矩形 75"/>
            <p:cNvSpPr/>
            <p:nvPr/>
          </p:nvSpPr>
          <p:spPr>
            <a:xfrm>
              <a:off x="7080580" y="2504021"/>
              <a:ext cx="455448" cy="878767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12700">
              <a:solidFill>
                <a:schemeClr val="bg1">
                  <a:lumMod val="5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 b="1" smtClean="0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营运业务支持组</a:t>
              </a:r>
              <a:endParaRPr lang="en-US" altLang="zh-CN" sz="10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pPr algn="ctr"/>
              <a:r>
                <a:rPr lang="en-US" altLang="zh-CN" sz="1000" b="1" smtClean="0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(1</a:t>
              </a:r>
              <a:r>
                <a:rPr lang="zh-CN" altLang="en-US" sz="1000" b="1" smtClean="0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人</a:t>
              </a:r>
              <a:r>
                <a:rPr lang="en-US" altLang="zh-CN" sz="1000" b="1" smtClean="0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-7M)</a:t>
              </a:r>
              <a:endParaRPr lang="zh-CN" altLang="en-US" sz="10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96" name="矩形 73"/>
            <p:cNvSpPr/>
            <p:nvPr/>
          </p:nvSpPr>
          <p:spPr>
            <a:xfrm>
              <a:off x="8269615" y="2504021"/>
              <a:ext cx="455448" cy="878767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12700">
              <a:solidFill>
                <a:schemeClr val="bg1">
                  <a:lumMod val="5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 b="1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快递业务</a:t>
              </a:r>
              <a:r>
                <a:rPr lang="zh-CN" altLang="en-US" sz="1000" b="1" smtClean="0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支持组</a:t>
              </a:r>
              <a:endParaRPr lang="en-US" altLang="zh-CN" sz="10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pPr algn="ctr"/>
              <a:r>
                <a:rPr lang="en-US" altLang="zh-CN" sz="1000" b="1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(1</a:t>
              </a:r>
              <a:r>
                <a:rPr lang="zh-CN" altLang="en-US" sz="1000" b="1" smtClean="0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人</a:t>
              </a:r>
              <a:r>
                <a:rPr lang="en-US" altLang="zh-CN" sz="1000" b="1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-7M</a:t>
              </a:r>
              <a:r>
                <a:rPr lang="en-US" altLang="zh-CN" sz="1000" b="1" smtClean="0">
                  <a:solidFill>
                    <a:sysClr val="windowText" lastClr="0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)</a:t>
              </a:r>
              <a:endParaRPr lang="zh-CN" altLang="en-US" sz="10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cxnSp>
          <p:nvCxnSpPr>
            <p:cNvPr id="97" name="Elbow Connector 96"/>
            <p:cNvCxnSpPr>
              <a:stCxn id="95" idx="0"/>
              <a:endCxn id="8" idx="2"/>
            </p:cNvCxnSpPr>
            <p:nvPr/>
          </p:nvCxnSpPr>
          <p:spPr>
            <a:xfrm rot="5400000" flipH="1" flipV="1">
              <a:off x="7495412" y="2096611"/>
              <a:ext cx="220303" cy="594518"/>
            </a:xfrm>
            <a:prstGeom prst="bentConnector3">
              <a:avLst>
                <a:gd name="adj1" fmla="val 50000"/>
              </a:avLst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Elbow Connector 99"/>
            <p:cNvCxnSpPr>
              <a:stCxn id="94" idx="0"/>
              <a:endCxn id="8" idx="2"/>
            </p:cNvCxnSpPr>
            <p:nvPr/>
          </p:nvCxnSpPr>
          <p:spPr>
            <a:xfrm rot="5400000" flipH="1" flipV="1">
              <a:off x="7792671" y="2393870"/>
              <a:ext cx="220303" cy="12700"/>
            </a:xfrm>
            <a:prstGeom prst="bentConnector3">
              <a:avLst>
                <a:gd name="adj1" fmla="val 50000"/>
              </a:avLst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Elbow Connector 100"/>
            <p:cNvCxnSpPr>
              <a:stCxn id="96" idx="0"/>
              <a:endCxn id="8" idx="2"/>
            </p:cNvCxnSpPr>
            <p:nvPr/>
          </p:nvCxnSpPr>
          <p:spPr>
            <a:xfrm rot="16200000" flipV="1">
              <a:off x="8089930" y="2096611"/>
              <a:ext cx="220303" cy="594517"/>
            </a:xfrm>
            <a:prstGeom prst="bentConnector3">
              <a:avLst>
                <a:gd name="adj1" fmla="val 50000"/>
              </a:avLst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7" name="Elbow Connector 106"/>
          <p:cNvCxnSpPr>
            <a:stCxn id="40" idx="2"/>
            <a:endCxn id="94" idx="2"/>
          </p:cNvCxnSpPr>
          <p:nvPr/>
        </p:nvCxnSpPr>
        <p:spPr>
          <a:xfrm rot="16200000" flipH="1">
            <a:off x="7276707" y="2756673"/>
            <a:ext cx="12700" cy="1252229"/>
          </a:xfrm>
          <a:prstGeom prst="bentConnector3">
            <a:avLst>
              <a:gd name="adj1" fmla="val 1800000"/>
            </a:avLst>
          </a:prstGeom>
          <a:ln>
            <a:solidFill>
              <a:schemeClr val="bg1">
                <a:lumMod val="50000"/>
              </a:schemeClr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Elbow Connector 108"/>
          <p:cNvCxnSpPr>
            <a:stCxn id="42" idx="2"/>
            <a:endCxn id="95" idx="2"/>
          </p:cNvCxnSpPr>
          <p:nvPr/>
        </p:nvCxnSpPr>
        <p:spPr>
          <a:xfrm rot="16200000" flipH="1">
            <a:off x="6785556" y="2860040"/>
            <a:ext cx="12700" cy="1045495"/>
          </a:xfrm>
          <a:prstGeom prst="bentConnector3">
            <a:avLst>
              <a:gd name="adj1" fmla="val 890528"/>
            </a:avLst>
          </a:prstGeom>
          <a:ln>
            <a:solidFill>
              <a:schemeClr val="bg1">
                <a:lumMod val="50000"/>
              </a:schemeClr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val 33"/>
          <p:cNvSpPr/>
          <p:nvPr/>
        </p:nvSpPr>
        <p:spPr>
          <a:xfrm>
            <a:off x="107504" y="552316"/>
            <a:ext cx="360040" cy="36004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/>
              <a:t>1</a:t>
            </a:r>
            <a:endParaRPr lang="zh-CN" altLang="en-US" sz="1400" b="1"/>
          </a:p>
        </p:txBody>
      </p:sp>
      <p:sp>
        <p:nvSpPr>
          <p:cNvPr id="53" name="TextBox 52"/>
          <p:cNvSpPr txBox="1"/>
          <p:nvPr/>
        </p:nvSpPr>
        <p:spPr>
          <a:xfrm>
            <a:off x="191591" y="-17763"/>
            <a:ext cx="8772897" cy="57328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lnSpc>
                <a:spcPct val="90000"/>
              </a:lnSpc>
              <a:defRPr sz="1800" b="1" kern="1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组织设计方案二：事业部新增业务规划组，并入原营运业务支持和规划与解决方案支持，并增加快递业务支持职能，大区相应增加快递业务支持组</a:t>
            </a:r>
          </a:p>
        </p:txBody>
      </p:sp>
      <p:sp>
        <p:nvSpPr>
          <p:cNvPr id="56" name="矩形 94"/>
          <p:cNvSpPr/>
          <p:nvPr/>
        </p:nvSpPr>
        <p:spPr>
          <a:xfrm>
            <a:off x="243265" y="3291829"/>
            <a:ext cx="2816974" cy="165618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方案二</a:t>
            </a:r>
            <a:r>
              <a:rPr lang="zh-CN" altLang="en-US" sz="1200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：</a:t>
            </a:r>
            <a:endParaRPr lang="zh-CN" altLang="en-US" sz="120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360000" lvl="1" indent="-216000">
              <a:buFont typeface="+mj-lt"/>
              <a:buAutoNum type="arabicPeriod"/>
            </a:pPr>
            <a:r>
              <a:rPr lang="zh-CN" altLang="en-US" sz="12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就经营与运作融合不成立专门的组织承接（可以是临时的项目组形式）</a:t>
            </a:r>
          </a:p>
          <a:p>
            <a:pPr marL="360000" lvl="1" indent="-216000">
              <a:buFont typeface="+mj-lt"/>
              <a:buAutoNum type="arabicPeriod"/>
            </a:pPr>
            <a:r>
              <a:rPr lang="zh-CN" altLang="en-US" sz="12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事业部成立业务规划</a:t>
            </a:r>
            <a:r>
              <a:rPr lang="zh-CN" altLang="en-US" sz="12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组，下设快递</a:t>
            </a:r>
            <a:r>
              <a:rPr lang="zh-CN" altLang="en-US" sz="12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业务</a:t>
            </a:r>
            <a:r>
              <a:rPr lang="zh-CN" altLang="en-US" sz="12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支持</a:t>
            </a:r>
            <a:r>
              <a:rPr lang="zh-CN" altLang="en-US" sz="12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岗（近期）</a:t>
            </a:r>
            <a:endParaRPr lang="zh-CN" altLang="en-US" sz="12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360000" lvl="1" indent="-216000">
              <a:buFont typeface="+mj-lt"/>
              <a:buAutoNum type="arabicPeriod"/>
            </a:pPr>
            <a:r>
              <a:rPr lang="zh-CN" altLang="en-US" sz="12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将原事业部办公室下营运</a:t>
            </a:r>
            <a:r>
              <a:rPr lang="zh-CN" altLang="en-US" sz="12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业务支持组和规划与解决方案</a:t>
            </a:r>
            <a:r>
              <a:rPr lang="zh-CN" altLang="en-US" sz="12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支持组转到</a:t>
            </a:r>
            <a:r>
              <a:rPr lang="zh-CN" altLang="en-US" sz="12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业务</a:t>
            </a:r>
            <a:r>
              <a:rPr lang="zh-CN" altLang="en-US" sz="12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规划部</a:t>
            </a:r>
            <a:endParaRPr lang="zh-CN" altLang="en-US" sz="12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6066979" y="2411069"/>
            <a:ext cx="2160000" cy="1240801"/>
          </a:xfrm>
          <a:prstGeom prst="rect">
            <a:avLst/>
          </a:prstGeom>
          <a:noFill/>
          <a:ln w="19050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Oval 33"/>
          <p:cNvSpPr/>
          <p:nvPr/>
        </p:nvSpPr>
        <p:spPr>
          <a:xfrm>
            <a:off x="5979056" y="2277533"/>
            <a:ext cx="232671" cy="23267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/>
              <a:t>3</a:t>
            </a:r>
            <a:endParaRPr lang="zh-CN" altLang="en-US" sz="1400" b="1"/>
          </a:p>
        </p:txBody>
      </p:sp>
      <p:sp>
        <p:nvSpPr>
          <p:cNvPr id="59" name="Rectangle 58"/>
          <p:cNvSpPr/>
          <p:nvPr/>
        </p:nvSpPr>
        <p:spPr>
          <a:xfrm>
            <a:off x="7236296" y="1037976"/>
            <a:ext cx="1368151" cy="1296000"/>
          </a:xfrm>
          <a:prstGeom prst="rect">
            <a:avLst/>
          </a:prstGeom>
          <a:noFill/>
          <a:ln w="19050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Oval 33"/>
          <p:cNvSpPr/>
          <p:nvPr/>
        </p:nvSpPr>
        <p:spPr>
          <a:xfrm>
            <a:off x="7119960" y="860179"/>
            <a:ext cx="232671" cy="23267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/>
              <a:t>2</a:t>
            </a:r>
            <a:endParaRPr lang="zh-CN" altLang="en-US" sz="1400" b="1"/>
          </a:p>
        </p:txBody>
      </p:sp>
    </p:spTree>
    <p:extLst>
      <p:ext uri="{BB962C8B-B14F-4D97-AF65-F5344CB8AC3E}">
        <p14:creationId xmlns:p14="http://schemas.microsoft.com/office/powerpoint/2010/main" val="2582495573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9366112"/>
              </p:ext>
            </p:extLst>
          </p:nvPr>
        </p:nvGraphicFramePr>
        <p:xfrm>
          <a:off x="323528" y="555526"/>
          <a:ext cx="8496944" cy="4089832"/>
        </p:xfrm>
        <a:graphic>
          <a:graphicData uri="http://schemas.openxmlformats.org/drawingml/2006/table">
            <a:tbl>
              <a:tblPr/>
              <a:tblGrid>
                <a:gridCol w="884216"/>
                <a:gridCol w="1976482"/>
                <a:gridCol w="4797635"/>
                <a:gridCol w="838611"/>
              </a:tblGrid>
              <a:tr h="155993">
                <a:tc rowSpan="2">
                  <a:txBody>
                    <a:bodyPr vert="horz" wrap="square"/>
                    <a:lstStyle/>
                    <a:p>
                      <a:pPr algn="ctr" fontAlgn="b"/>
                      <a:r>
                        <a:rPr lang="zh-CN" altLang="en-US" sz="1100" b="1" i="0" u="none" strike="noStrike" smtClean="0">
                          <a:solidFill>
                            <a:srgbClr val="FFFFFF"/>
                          </a:solidFill>
                          <a:effectLst/>
                          <a:latin typeface="+mj-ea"/>
                          <a:ea typeface="+mj-ea"/>
                        </a:rPr>
                        <a:t>类别</a:t>
                      </a:r>
                      <a:endParaRPr lang="zh-CN" altLang="en-US" sz="1100" b="1" i="0" u="none" strike="noStrike">
                        <a:solidFill>
                          <a:srgbClr val="FFFFFF"/>
                        </a:solidFill>
                        <a:effectLst/>
                        <a:latin typeface="+mj-ea"/>
                        <a:ea typeface="+mj-ea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fontAlgn="b"/>
                      <a:r>
                        <a:rPr lang="zh-CN" altLang="en-US" sz="1100" b="1" i="0" u="none" strike="noStrike" smtClean="0">
                          <a:solidFill>
                            <a:srgbClr val="FFFFFF"/>
                          </a:solidFill>
                          <a:effectLst/>
                          <a:latin typeface="+mj-ea"/>
                          <a:ea typeface="+mj-ea"/>
                        </a:rPr>
                        <a:t>子类</a:t>
                      </a:r>
                      <a:endParaRPr lang="zh-CN" altLang="en-US" sz="1100" b="1" i="0" u="none" strike="noStrike">
                        <a:solidFill>
                          <a:srgbClr val="FFFFFF"/>
                        </a:solidFill>
                        <a:effectLst/>
                        <a:latin typeface="+mj-ea"/>
                        <a:ea typeface="+mj-ea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fontAlgn="b"/>
                      <a:r>
                        <a:rPr lang="zh-CN" altLang="en-US" sz="1100" b="1" i="0" u="none" strike="noStrike" smtClean="0">
                          <a:solidFill>
                            <a:srgbClr val="FFFFFF"/>
                          </a:solidFill>
                          <a:effectLst/>
                          <a:latin typeface="+mj-ea"/>
                          <a:ea typeface="+mj-ea"/>
                        </a:rPr>
                        <a:t>深圳事业部</a:t>
                      </a:r>
                      <a:r>
                        <a:rPr lang="en-US" altLang="zh-CN" sz="1100" b="1" i="0" u="none" strike="noStrike" smtClean="0">
                          <a:solidFill>
                            <a:srgbClr val="FFFFFF"/>
                          </a:solidFill>
                          <a:effectLst/>
                          <a:latin typeface="+mj-ea"/>
                          <a:ea typeface="+mj-ea"/>
                        </a:rPr>
                        <a:t>/</a:t>
                      </a:r>
                      <a:r>
                        <a:rPr lang="zh-CN" altLang="en-US" sz="1100" b="1" i="0" u="none" strike="noStrike" smtClean="0">
                          <a:solidFill>
                            <a:srgbClr val="FFFFFF"/>
                          </a:solidFill>
                          <a:effectLst/>
                          <a:latin typeface="+mj-ea"/>
                          <a:ea typeface="+mj-ea"/>
                        </a:rPr>
                        <a:t>枢纽中心 权限优化建议</a:t>
                      </a:r>
                      <a:endParaRPr lang="zh-CN" altLang="en-US" sz="1100" b="1" i="0" u="none" strike="noStrike">
                        <a:solidFill>
                          <a:srgbClr val="FFFFFF"/>
                        </a:solidFill>
                        <a:effectLst/>
                        <a:latin typeface="+mj-ea"/>
                        <a:ea typeface="+mj-ea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zh-CN" altLang="en-US" sz="1100" b="1" i="0" u="none" strike="noStrike" smtClean="0">
                          <a:solidFill>
                            <a:srgbClr val="FFFFFF"/>
                          </a:solidFill>
                          <a:effectLst/>
                          <a:latin typeface="+mj-ea"/>
                          <a:ea typeface="+mj-ea"/>
                        </a:rPr>
                        <a:t>部门</a:t>
                      </a:r>
                      <a:endParaRPr lang="zh-CN" altLang="en-US" sz="1100" b="1" i="0" u="none" strike="noStrike">
                        <a:solidFill>
                          <a:srgbClr val="FFFFFF"/>
                        </a:solidFill>
                        <a:effectLst/>
                        <a:latin typeface="+mj-ea"/>
                        <a:ea typeface="+mj-ea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55993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zh-CN" altLang="en-US" sz="1100" b="1" i="0" u="none" strike="noStrike" smtClean="0">
                          <a:solidFill>
                            <a:srgbClr val="FFFFFF"/>
                          </a:solidFill>
                          <a:effectLst/>
                          <a:latin typeface="+mj-ea"/>
                          <a:ea typeface="+mj-ea"/>
                        </a:rPr>
                        <a:t>事业部</a:t>
                      </a:r>
                      <a:r>
                        <a:rPr lang="en-US" altLang="zh-CN" sz="1100" b="1" i="0" u="none" strike="noStrike" smtClean="0">
                          <a:solidFill>
                            <a:srgbClr val="FFFFFF"/>
                          </a:solidFill>
                          <a:effectLst/>
                          <a:latin typeface="+mj-ea"/>
                          <a:ea typeface="+mj-ea"/>
                        </a:rPr>
                        <a:t>/</a:t>
                      </a:r>
                      <a:r>
                        <a:rPr lang="zh-CN" altLang="en-US" sz="1100" b="1" i="0" u="none" strike="noStrike" smtClean="0">
                          <a:solidFill>
                            <a:srgbClr val="FFFFFF"/>
                          </a:solidFill>
                          <a:effectLst/>
                          <a:latin typeface="+mj-ea"/>
                          <a:ea typeface="+mj-ea"/>
                        </a:rPr>
                        <a:t>枢纽中心</a:t>
                      </a:r>
                      <a:endParaRPr lang="zh-CN" altLang="en-US" sz="1100" b="1" i="0" u="none" strike="noStrike">
                        <a:solidFill>
                          <a:srgbClr val="FFFFFF"/>
                        </a:solidFill>
                        <a:effectLst/>
                        <a:latin typeface="+mj-ea"/>
                        <a:ea typeface="+mj-ea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311985">
                <a:tc rowSpan="3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100" b="1" i="0" u="none" strike="noStrike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业务管理</a:t>
                      </a:r>
                      <a:endParaRPr lang="zh-CN" altLang="en-US" sz="1100" b="1" i="0" u="none" strike="noStrike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100" b="1" i="0" u="none" strike="noStrike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资源调配</a:t>
                      </a: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1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班车与接送货车等车辆资源的整合与调配</a:t>
                      </a: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1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√</a:t>
                      </a: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198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100" b="1" i="0" u="none" strike="noStrike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区域规划建议</a:t>
                      </a:r>
                      <a:endParaRPr lang="zh-CN" altLang="en-US" sz="1100" b="1" i="0" u="none" strike="noStrike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fontAlgn="ctr" latinLnBrk="0" hangingPunct="1"/>
                      <a:r>
                        <a:rPr lang="zh-CN" altLang="en-US" sz="11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区域内网点、小运作、支线线路规划的方案设计与建议</a:t>
                      </a: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fontAlgn="ctr" latinLnBrk="0" hangingPunct="1"/>
                      <a:r>
                        <a:rPr lang="zh-CN" altLang="en-US" sz="11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方案设计与建议权</a:t>
                      </a: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198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100" b="1" i="0" u="none" strike="noStrike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业务流程与标准</a:t>
                      </a: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fontAlgn="ctr" latinLnBrk="0" hangingPunct="1"/>
                      <a:r>
                        <a:rPr lang="zh-CN" altLang="en-US" sz="11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业务流程与标准的制度修订</a:t>
                      </a:r>
                      <a:endParaRPr lang="zh-CN" altLang="en-US" sz="1100" b="0" i="0" u="none" strike="noStrike" kern="1200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fontAlgn="ctr" latinLnBrk="0" hangingPunct="1"/>
                      <a:r>
                        <a:rPr lang="zh-CN" altLang="en-US" sz="11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√</a:t>
                      </a: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1985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100" b="1" i="0" u="none" strike="noStrike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财务预算</a:t>
                      </a: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100" b="1" i="0" u="none" strike="noStrike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预算支配</a:t>
                      </a: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fontAlgn="ctr" latinLnBrk="0" hangingPunct="1"/>
                      <a:r>
                        <a:rPr lang="zh-CN" altLang="en-US" sz="11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在区域预算范围内，对一定额度具有自主支配权，如用于聘用外请车等</a:t>
                      </a: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fontAlgn="ctr" latinLnBrk="0" hangingPunct="1"/>
                      <a:r>
                        <a:rPr lang="zh-CN" altLang="en-US" sz="11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√</a:t>
                      </a: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1985">
                <a:tc rowSpan="7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100" b="1" i="0" u="none" strike="noStrike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人力资源</a:t>
                      </a:r>
                      <a:endParaRPr lang="zh-CN" altLang="en-US" sz="1100" b="1" i="0" u="none" strike="noStrike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100" b="1" i="0" u="none" strike="noStrike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</a:rPr>
                        <a:t>组织架构设置与调整</a:t>
                      </a:r>
                      <a:endParaRPr lang="zh-CN" altLang="en-US" sz="1100" b="1" i="0" u="none" strike="noStrike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100" b="0" i="0" u="none" strike="noStrike" smtClean="0">
                          <a:solidFill>
                            <a:schemeClr val="tx1"/>
                          </a:solidFill>
                          <a:effectLst/>
                          <a:latin typeface="+mj-ea"/>
                          <a:ea typeface="+mj-ea"/>
                        </a:rPr>
                        <a:t>事业部</a:t>
                      </a:r>
                      <a:r>
                        <a:rPr lang="en-US" altLang="zh-CN" sz="1100" b="0" i="0" u="none" strike="noStrike" smtClean="0">
                          <a:solidFill>
                            <a:schemeClr val="tx1"/>
                          </a:solidFill>
                          <a:effectLst/>
                          <a:latin typeface="+mj-ea"/>
                          <a:ea typeface="+mj-ea"/>
                        </a:rPr>
                        <a:t>B7</a:t>
                      </a:r>
                      <a:r>
                        <a:rPr lang="zh-CN" altLang="en-US" sz="1100" b="0" i="0" u="none" strike="noStrike" smtClean="0">
                          <a:solidFill>
                            <a:schemeClr val="tx1"/>
                          </a:solidFill>
                          <a:effectLst/>
                          <a:latin typeface="+mj-ea"/>
                          <a:ea typeface="+mj-ea"/>
                        </a:rPr>
                        <a:t>及以下的组织架构可由事业部提出建议，总部审核</a:t>
                      </a:r>
                      <a:endParaRPr lang="zh-CN" altLang="en-US" sz="1100" b="0" i="0" u="none" strike="noStrike">
                        <a:solidFill>
                          <a:schemeClr val="tx1"/>
                        </a:solidFill>
                        <a:effectLst/>
                        <a:latin typeface="+mj-ea"/>
                        <a:ea typeface="+mj-ea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100" b="0" i="0" u="none" strike="noStrike" smtClean="0">
                          <a:solidFill>
                            <a:schemeClr val="tx1"/>
                          </a:solidFill>
                          <a:effectLst/>
                          <a:latin typeface="+mj-ea"/>
                          <a:ea typeface="+mj-ea"/>
                        </a:rPr>
                        <a:t>建议权</a:t>
                      </a: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067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fontAlgn="b"/>
                      <a:r>
                        <a:rPr lang="zh-CN" altLang="en-US" sz="1100" b="1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人员编制与预算</a:t>
                      </a:r>
                      <a:endParaRPr lang="zh-CN" altLang="en-US" sz="1100" b="1" i="0" u="none" strike="noStrike" kern="1200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1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将目前人员编制与预算“条线化”管理的方式，转变成“整体人员编制与预算”的管理方式</a:t>
                      </a:r>
                      <a:endParaRPr lang="zh-CN" altLang="en-US" sz="1100" b="0" i="0" u="none" strike="noStrike" kern="1200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1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√</a:t>
                      </a:r>
                      <a:endParaRPr lang="zh-CN" altLang="en-US" sz="1100" b="0" i="0" u="none" strike="noStrike" kern="1200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198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100" b="1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下属绩效目标设定</a:t>
                      </a:r>
                      <a:endParaRPr lang="zh-CN" altLang="en-US" sz="1100" b="1" i="0" u="none" strike="noStrike" kern="1200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1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上级自主定制下属的</a:t>
                      </a:r>
                      <a:r>
                        <a:rPr lang="en-US" altLang="zh-CN" sz="11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KPI</a:t>
                      </a:r>
                      <a:r>
                        <a:rPr lang="zh-CN" altLang="en-US" sz="11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（如：对枢纽中心不考核利润）</a:t>
                      </a:r>
                      <a:endParaRPr lang="zh-CN" altLang="en-US" sz="1100" b="0" i="0" u="none" strike="noStrike" kern="1200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1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√</a:t>
                      </a:r>
                      <a:endParaRPr lang="zh-CN" altLang="en-US" sz="1100" b="0" i="0" u="none" strike="noStrike" kern="1200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198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100" b="1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下属绩效评价</a:t>
                      </a:r>
                      <a:endParaRPr lang="zh-CN" altLang="en-US" sz="1100" b="1" i="0" u="none" strike="noStrike" kern="1200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1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上级在下属评价结果基础上进行“灰度调节”</a:t>
                      </a:r>
                      <a:endParaRPr lang="zh-CN" altLang="en-US" sz="1100" b="0" i="0" u="none" strike="noStrike" kern="1200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1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√</a:t>
                      </a:r>
                      <a:endParaRPr lang="zh-CN" altLang="en-US" sz="1100" b="0" i="0" u="none" strike="noStrike" kern="1200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1985">
                <a:tc v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1400" b="1" i="0" u="none" strike="noStrike">
                        <a:solidFill>
                          <a:srgbClr val="000000"/>
                        </a:solidFill>
                        <a:effectLst/>
                        <a:latin typeface="华文楷体"/>
                      </a:endParaRPr>
                    </a:p>
                  </a:txBody>
                  <a:tcPr marL="6829" marR="6829" marT="68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b"/>
                      <a:r>
                        <a:rPr lang="zh-CN" altLang="en-US" sz="1100" b="1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下属奖金分配</a:t>
                      </a:r>
                      <a:endParaRPr lang="zh-CN" altLang="en-US" sz="1100" b="1" i="0" u="none" strike="noStrike" kern="1200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1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上级在所有下属的整体奖金包范围内，拥有再分配权</a:t>
                      </a:r>
                      <a:endParaRPr lang="zh-CN" altLang="en-US" sz="1100" b="0" i="0" u="none" strike="noStrike" kern="1200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1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√</a:t>
                      </a:r>
                      <a:endParaRPr lang="zh-CN" altLang="en-US" sz="1100" b="0" i="0" u="none" strike="noStrike" kern="1200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198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fontAlgn="b"/>
                      <a:r>
                        <a:rPr lang="zh-CN" altLang="en-US" sz="1100" b="1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下属晋升与淘汰</a:t>
                      </a:r>
                      <a:endParaRPr lang="zh-CN" altLang="en-US" sz="1100" b="1" i="0" u="none" strike="noStrike" kern="1200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1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上级决定下属的淘汰与晋升</a:t>
                      </a:r>
                      <a:endParaRPr lang="zh-CN" altLang="en-US" sz="1100" b="0" i="0" u="none" strike="noStrike" kern="1200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1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√</a:t>
                      </a:r>
                      <a:endParaRPr lang="zh-CN" altLang="en-US" sz="1100" b="0" i="0" u="none" strike="noStrike" kern="1200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93156">
                <a:tc v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1400" b="1" i="0" u="none" strike="noStrike">
                        <a:solidFill>
                          <a:srgbClr val="000000"/>
                        </a:solidFill>
                        <a:effectLst/>
                        <a:latin typeface="华文楷体"/>
                      </a:endParaRPr>
                    </a:p>
                  </a:txBody>
                  <a:tcPr marL="6829" marR="6829" marT="68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b"/>
                      <a:r>
                        <a:rPr lang="zh-CN" altLang="en-US" sz="1100" b="1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+mn-cs"/>
                        </a:rPr>
                        <a:t>特定人群的激励政策</a:t>
                      </a:r>
                      <a:endParaRPr lang="en-US" altLang="zh-CN" sz="1100" b="1" i="0" u="none" strike="noStrike" kern="1200" smtClean="0">
                        <a:solidFill>
                          <a:srgbClr val="000000"/>
                        </a:solidFill>
                        <a:effectLst/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100" b="0" i="0" u="none" strike="noStrike" smtClean="0">
                          <a:solidFill>
                            <a:schemeClr val="tx1"/>
                          </a:solidFill>
                          <a:effectLst/>
                          <a:latin typeface="+mj-ea"/>
                          <a:ea typeface="+mj-ea"/>
                        </a:rPr>
                        <a:t>预算范围内的激励政策制定（如班车司机接送货的特殊激励、接送货司机的销售激励），事业部提出建议，总部审核</a:t>
                      </a: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100" b="0" i="0" u="none" strike="noStrike" smtClean="0">
                          <a:solidFill>
                            <a:schemeClr val="tx1"/>
                          </a:solidFill>
                          <a:effectLst/>
                          <a:latin typeface="+mj-ea"/>
                          <a:ea typeface="+mj-ea"/>
                        </a:rPr>
                        <a:t>建议权</a:t>
                      </a:r>
                    </a:p>
                  </a:txBody>
                  <a:tcPr marL="6829" marR="6829" marT="682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6" name="Oval 33"/>
          <p:cNvSpPr/>
          <p:nvPr/>
        </p:nvSpPr>
        <p:spPr>
          <a:xfrm>
            <a:off x="107504" y="552316"/>
            <a:ext cx="360040" cy="36004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/>
              <a:t>2</a:t>
            </a:r>
            <a:endParaRPr lang="zh-CN" altLang="en-US" sz="1400" b="1"/>
          </a:p>
        </p:txBody>
      </p:sp>
      <p:sp>
        <p:nvSpPr>
          <p:cNvPr id="7" name="TextBox 6"/>
          <p:cNvSpPr txBox="1"/>
          <p:nvPr/>
        </p:nvSpPr>
        <p:spPr>
          <a:xfrm>
            <a:off x="179512" y="161516"/>
            <a:ext cx="8844906" cy="3239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lnSpc>
                <a:spcPct val="90000"/>
              </a:lnSpc>
              <a:defRPr sz="1800" b="1" kern="1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深圳试点区域授权方案初步建议</a:t>
            </a:r>
          </a:p>
        </p:txBody>
      </p:sp>
      <p:sp>
        <p:nvSpPr>
          <p:cNvPr id="5" name="Rectangle 4"/>
          <p:cNvSpPr/>
          <p:nvPr/>
        </p:nvSpPr>
        <p:spPr>
          <a:xfrm>
            <a:off x="5918776" y="4058588"/>
            <a:ext cx="3261736" cy="1084912"/>
          </a:xfrm>
          <a:prstGeom prst="rect">
            <a:avLst/>
          </a:prstGeom>
          <a:solidFill>
            <a:schemeClr val="tx2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solidFill>
                  <a:schemeClr val="bg1"/>
                </a:solidFill>
                <a:latin typeface="+mn-ea"/>
              </a:rPr>
              <a:t>SF:</a:t>
            </a:r>
            <a:r>
              <a:rPr lang="zh-CN" altLang="en-US" sz="1200" b="1" smtClean="0">
                <a:solidFill>
                  <a:schemeClr val="bg1"/>
                </a:solidFill>
                <a:latin typeface="+mn-ea"/>
              </a:rPr>
              <a:t>业务区在</a:t>
            </a:r>
            <a:r>
              <a:rPr lang="zh-CN" altLang="en-US" sz="1200" b="1">
                <a:solidFill>
                  <a:schemeClr val="bg1"/>
                </a:solidFill>
                <a:latin typeface="+mn-ea"/>
              </a:rPr>
              <a:t>总部授权及预算范围内可开展：</a:t>
            </a:r>
            <a:endParaRPr lang="en-US" altLang="zh-CN" sz="1200" b="1">
              <a:solidFill>
                <a:schemeClr val="bg1"/>
              </a:solidFill>
              <a:latin typeface="+mn-ea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050">
                <a:solidFill>
                  <a:schemeClr val="bg1"/>
                </a:solidFill>
                <a:latin typeface="+mn-ea"/>
              </a:rPr>
              <a:t>地区经营策略规划</a:t>
            </a:r>
            <a:endParaRPr lang="en-US" altLang="zh-CN" sz="1050">
              <a:solidFill>
                <a:schemeClr val="bg1"/>
              </a:solidFill>
              <a:latin typeface="+mn-ea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050">
                <a:solidFill>
                  <a:schemeClr val="bg1"/>
                </a:solidFill>
                <a:latin typeface="+mn-ea"/>
              </a:rPr>
              <a:t>分部</a:t>
            </a:r>
            <a:r>
              <a:rPr lang="en-US" altLang="zh-CN" sz="1050">
                <a:solidFill>
                  <a:schemeClr val="bg1"/>
                </a:solidFill>
                <a:latin typeface="+mn-ea"/>
              </a:rPr>
              <a:t>/</a:t>
            </a:r>
            <a:r>
              <a:rPr lang="zh-CN" altLang="en-US" sz="1050">
                <a:solidFill>
                  <a:schemeClr val="bg1"/>
                </a:solidFill>
                <a:latin typeface="+mn-ea"/>
              </a:rPr>
              <a:t>支线网络的规划、筹建</a:t>
            </a:r>
            <a:endParaRPr lang="en-US" altLang="zh-CN" sz="1050">
              <a:solidFill>
                <a:schemeClr val="bg1"/>
              </a:solidFill>
              <a:latin typeface="+mn-ea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050">
                <a:solidFill>
                  <a:schemeClr val="bg1"/>
                </a:solidFill>
                <a:latin typeface="+mn-ea"/>
              </a:rPr>
              <a:t>地区客户开发运维</a:t>
            </a:r>
            <a:endParaRPr lang="en-US" altLang="zh-CN" sz="1050">
              <a:solidFill>
                <a:schemeClr val="bg1"/>
              </a:solidFill>
              <a:latin typeface="+mn-ea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050">
                <a:solidFill>
                  <a:schemeClr val="bg1"/>
                </a:solidFill>
                <a:latin typeface="+mn-ea"/>
              </a:rPr>
              <a:t>产品的定价、折扣制定</a:t>
            </a:r>
            <a:endParaRPr lang="en-US" altLang="zh-CN" sz="1050">
              <a:solidFill>
                <a:schemeClr val="bg1"/>
              </a:solidFill>
              <a:latin typeface="+mn-ea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050">
                <a:solidFill>
                  <a:schemeClr val="bg1"/>
                </a:solidFill>
                <a:latin typeface="+mn-ea"/>
              </a:rPr>
              <a:t>预算内人财物等资源的调配</a:t>
            </a:r>
            <a:r>
              <a:rPr lang="zh-CN" altLang="en-US" sz="1050" smtClean="0">
                <a:solidFill>
                  <a:schemeClr val="bg1"/>
                </a:solidFill>
                <a:latin typeface="+mn-ea"/>
              </a:rPr>
              <a:t>等</a:t>
            </a:r>
            <a:endParaRPr lang="en-US" altLang="zh-CN" sz="1050">
              <a:solidFill>
                <a:schemeClr val="bg1"/>
              </a:solidFill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076596073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987824" y="793903"/>
            <a:ext cx="1787874" cy="317374"/>
          </a:xfrm>
          <a:prstGeom prst="rect">
            <a:avLst/>
          </a:prstGeom>
          <a:solidFill>
            <a:srgbClr val="002060"/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深圳事业部</a:t>
            </a:r>
            <a:endParaRPr lang="zh-CN" altLang="en-US" sz="1400" b="1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" name="矩形 3"/>
          <p:cNvSpPr/>
          <p:nvPr/>
        </p:nvSpPr>
        <p:spPr>
          <a:xfrm>
            <a:off x="5148064" y="793903"/>
            <a:ext cx="1787874" cy="317374"/>
          </a:xfrm>
          <a:prstGeom prst="rect">
            <a:avLst/>
          </a:prstGeom>
          <a:solidFill>
            <a:srgbClr val="002060"/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深圳枢纽中心</a:t>
            </a:r>
            <a:endParaRPr lang="zh-CN" altLang="en-US" sz="1400" b="1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061880" y="1541109"/>
            <a:ext cx="6133006" cy="958633"/>
          </a:xfrm>
          <a:prstGeom prst="rect">
            <a:avLst/>
          </a:prstGeom>
          <a:noFill/>
          <a:ln w="19050">
            <a:solidFill>
              <a:schemeClr val="tx1">
                <a:lumMod val="50000"/>
                <a:lumOff val="5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539552" y="2715766"/>
            <a:ext cx="77768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/>
          <p:cNvSpPr/>
          <p:nvPr/>
        </p:nvSpPr>
        <p:spPr>
          <a:xfrm>
            <a:off x="683568" y="1541109"/>
            <a:ext cx="1224136" cy="72008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smtClean="0">
                <a:solidFill>
                  <a:schemeClr val="tx1"/>
                </a:solidFill>
              </a:rPr>
              <a:t>1</a:t>
            </a:r>
            <a:r>
              <a:rPr lang="zh-CN" altLang="en-US" sz="1400" smtClean="0">
                <a:solidFill>
                  <a:schemeClr val="tx1"/>
                </a:solidFill>
              </a:rPr>
              <a:t>、成立深圳</a:t>
            </a:r>
            <a:r>
              <a:rPr lang="en-US" altLang="zh-CN" sz="1400" smtClean="0">
                <a:solidFill>
                  <a:schemeClr val="tx1"/>
                </a:solidFill>
              </a:rPr>
              <a:t>AT</a:t>
            </a:r>
            <a:r>
              <a:rPr lang="zh-CN" altLang="en-US" sz="1400" smtClean="0">
                <a:solidFill>
                  <a:schemeClr val="tx1"/>
                </a:solidFill>
              </a:rPr>
              <a:t>团队</a:t>
            </a:r>
            <a:endParaRPr lang="zh-CN" altLang="en-US" sz="140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384135" y="1715346"/>
            <a:ext cx="1008112" cy="39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</a:rPr>
              <a:t>事业</a:t>
            </a:r>
            <a:r>
              <a:rPr lang="zh-CN" altLang="en-US" sz="1200" smtClean="0">
                <a:solidFill>
                  <a:schemeClr val="tx1"/>
                </a:solidFill>
              </a:rPr>
              <a:t>部总裁</a:t>
            </a:r>
            <a:endParaRPr lang="zh-CN" altLang="en-US" sz="120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5436096" y="1715346"/>
            <a:ext cx="1152128" cy="39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tx1"/>
                </a:solidFill>
              </a:rPr>
              <a:t>枢纽中心</a:t>
            </a:r>
            <a:endParaRPr lang="en-US" altLang="zh-CN" sz="1200" smtClean="0">
              <a:solidFill>
                <a:schemeClr val="tx1"/>
              </a:solidFill>
            </a:endParaRPr>
          </a:p>
          <a:p>
            <a:pPr algn="ctr"/>
            <a:r>
              <a:rPr lang="zh-CN" altLang="en-US" sz="1200" smtClean="0">
                <a:solidFill>
                  <a:schemeClr val="tx1"/>
                </a:solidFill>
              </a:rPr>
              <a:t>总裁</a:t>
            </a:r>
            <a:endParaRPr lang="zh-CN" altLang="en-US" sz="1200">
              <a:solidFill>
                <a:schemeClr val="tx1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951994" y="2005617"/>
            <a:ext cx="1008112" cy="39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tx1"/>
                </a:solidFill>
              </a:rPr>
              <a:t>其他（待定）</a:t>
            </a:r>
            <a:endParaRPr lang="zh-CN" altLang="en-US" sz="1200">
              <a:solidFill>
                <a:schemeClr val="tx1"/>
              </a:solidFill>
            </a:endParaRPr>
          </a:p>
        </p:txBody>
      </p:sp>
      <p:cxnSp>
        <p:nvCxnSpPr>
          <p:cNvPr id="15" name="Straight Connector 14"/>
          <p:cNvCxnSpPr>
            <a:stCxn id="4" idx="2"/>
          </p:cNvCxnSpPr>
          <p:nvPr/>
        </p:nvCxnSpPr>
        <p:spPr>
          <a:xfrm flipH="1">
            <a:off x="3881761" y="1111277"/>
            <a:ext cx="0" cy="60529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H="1">
            <a:off x="6042001" y="1110047"/>
            <a:ext cx="0" cy="60529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/>
          <p:cNvSpPr/>
          <p:nvPr/>
        </p:nvSpPr>
        <p:spPr>
          <a:xfrm>
            <a:off x="611560" y="3219822"/>
            <a:ext cx="1224136" cy="72008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 smtClean="0">
                <a:solidFill>
                  <a:schemeClr val="tx1"/>
                </a:solidFill>
              </a:rPr>
              <a:t>2</a:t>
            </a:r>
            <a:r>
              <a:rPr lang="zh-CN" altLang="en-US" sz="1600" smtClean="0">
                <a:solidFill>
                  <a:schemeClr val="tx1"/>
                </a:solidFill>
              </a:rPr>
              <a:t>、强化相关部门职能</a:t>
            </a:r>
            <a:endParaRPr lang="zh-CN" altLang="en-US" sz="1600">
              <a:solidFill>
                <a:schemeClr val="tx1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2575520" y="2931790"/>
            <a:ext cx="1440160" cy="360040"/>
          </a:xfrm>
          <a:prstGeom prst="rect">
            <a:avLst/>
          </a:prstGeom>
          <a:noFill/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tx1"/>
                </a:solidFill>
              </a:rPr>
              <a:t>经营事业部</a:t>
            </a:r>
            <a:endParaRPr lang="zh-CN" altLang="en-US" sz="1200">
              <a:solidFill>
                <a:schemeClr val="tx1"/>
              </a:solidFill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5940264" y="2931790"/>
            <a:ext cx="1440160" cy="360040"/>
          </a:xfrm>
          <a:prstGeom prst="rect">
            <a:avLst/>
          </a:prstGeom>
          <a:noFill/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tx1"/>
                </a:solidFill>
              </a:rPr>
              <a:t>枢纽中心</a:t>
            </a:r>
            <a:endParaRPr lang="zh-CN" altLang="en-US" sz="1200">
              <a:solidFill>
                <a:schemeClr val="tx1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2575520" y="3939901"/>
            <a:ext cx="1440160" cy="430887"/>
          </a:xfrm>
          <a:prstGeom prst="rect">
            <a:avLst/>
          </a:prstGeom>
          <a:noFill/>
        </p:spPr>
        <p:txBody>
          <a:bodyPr wrap="square" lIns="36000" r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10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强化人员绩效激励管理职能</a:t>
            </a:r>
            <a:endParaRPr lang="en-US" altLang="zh-CN" sz="1100" smtClean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2822043" y="3579862"/>
            <a:ext cx="947114" cy="360040"/>
          </a:xfrm>
          <a:prstGeom prst="rect">
            <a:avLst/>
          </a:prstGeom>
          <a:noFill/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tx1"/>
                </a:solidFill>
              </a:rPr>
              <a:t>人事部</a:t>
            </a:r>
            <a:endParaRPr lang="zh-CN" altLang="en-US" sz="1200">
              <a:solidFill>
                <a:schemeClr val="tx1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4823869" y="3600643"/>
            <a:ext cx="947114" cy="360040"/>
          </a:xfrm>
          <a:prstGeom prst="rect">
            <a:avLst/>
          </a:prstGeom>
          <a:noFill/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tx1"/>
                </a:solidFill>
              </a:rPr>
              <a:t>寻源组</a:t>
            </a:r>
            <a:r>
              <a:rPr lang="en-US" altLang="zh-CN" sz="1200" smtClean="0">
                <a:solidFill>
                  <a:schemeClr val="tx1"/>
                </a:solidFill>
              </a:rPr>
              <a:t>/</a:t>
            </a:r>
          </a:p>
          <a:p>
            <a:pPr algn="ctr"/>
            <a:r>
              <a:rPr lang="zh-CN" altLang="en-US" sz="1200" smtClean="0">
                <a:solidFill>
                  <a:schemeClr val="tx1"/>
                </a:solidFill>
              </a:rPr>
              <a:t>网规组</a:t>
            </a:r>
            <a:endParaRPr lang="zh-CN" altLang="en-US" sz="1200">
              <a:solidFill>
                <a:schemeClr val="tx1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6186787" y="3607249"/>
            <a:ext cx="947114" cy="360040"/>
          </a:xfrm>
          <a:prstGeom prst="rect">
            <a:avLst/>
          </a:prstGeom>
          <a:noFill/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tx1"/>
                </a:solidFill>
              </a:rPr>
              <a:t>车队</a:t>
            </a:r>
            <a:endParaRPr lang="zh-CN" altLang="en-US" sz="1200">
              <a:solidFill>
                <a:schemeClr val="tx1"/>
              </a:solidFill>
            </a:endParaRPr>
          </a:p>
        </p:txBody>
      </p:sp>
      <p:cxnSp>
        <p:nvCxnSpPr>
          <p:cNvPr id="26" name="Straight Connector 25"/>
          <p:cNvCxnSpPr>
            <a:stCxn id="18" idx="2"/>
            <a:endCxn id="21" idx="0"/>
          </p:cNvCxnSpPr>
          <p:nvPr/>
        </p:nvCxnSpPr>
        <p:spPr>
          <a:xfrm flipH="1">
            <a:off x="3295600" y="3291830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Elbow Connector 27"/>
          <p:cNvCxnSpPr>
            <a:stCxn id="19" idx="2"/>
            <a:endCxn id="22" idx="0"/>
          </p:cNvCxnSpPr>
          <p:nvPr/>
        </p:nvCxnSpPr>
        <p:spPr>
          <a:xfrm rot="5400000">
            <a:off x="5824479" y="2764777"/>
            <a:ext cx="308813" cy="1362918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4676552" y="3988070"/>
            <a:ext cx="1123280" cy="430887"/>
          </a:xfrm>
          <a:prstGeom prst="rect">
            <a:avLst/>
          </a:prstGeom>
          <a:noFill/>
        </p:spPr>
        <p:txBody>
          <a:bodyPr wrap="square" lIns="36000" r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10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强化网络规划职能</a:t>
            </a:r>
            <a:endParaRPr lang="en-US" altLang="zh-CN" sz="1100" smtClean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6042914" y="4000961"/>
            <a:ext cx="1123280" cy="430887"/>
          </a:xfrm>
          <a:prstGeom prst="rect">
            <a:avLst/>
          </a:prstGeom>
          <a:noFill/>
        </p:spPr>
        <p:txBody>
          <a:bodyPr wrap="square" lIns="36000" r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10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强化运力调配能力</a:t>
            </a:r>
            <a:endParaRPr lang="en-US" altLang="zh-CN" sz="1100" smtClean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35" name="Elbow Connector 34"/>
          <p:cNvCxnSpPr>
            <a:stCxn id="19" idx="2"/>
            <a:endCxn id="23" idx="0"/>
          </p:cNvCxnSpPr>
          <p:nvPr/>
        </p:nvCxnSpPr>
        <p:spPr>
          <a:xfrm rot="5400000">
            <a:off x="6502635" y="3449539"/>
            <a:ext cx="315419" cy="12700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Rectangle 39"/>
          <p:cNvSpPr/>
          <p:nvPr/>
        </p:nvSpPr>
        <p:spPr>
          <a:xfrm>
            <a:off x="7281219" y="3600643"/>
            <a:ext cx="947114" cy="360040"/>
          </a:xfrm>
          <a:prstGeom prst="rect">
            <a:avLst/>
          </a:prstGeom>
          <a:noFill/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tx1"/>
                </a:solidFill>
              </a:rPr>
              <a:t>转运中心</a:t>
            </a:r>
            <a:endParaRPr lang="zh-CN" altLang="en-US" sz="1200">
              <a:solidFill>
                <a:schemeClr val="tx1"/>
              </a:solidFill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7193136" y="3988070"/>
            <a:ext cx="1123280" cy="430887"/>
          </a:xfrm>
          <a:prstGeom prst="rect">
            <a:avLst/>
          </a:prstGeom>
          <a:noFill/>
        </p:spPr>
        <p:txBody>
          <a:bodyPr wrap="square" lIns="36000" r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10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强化资源调配能力</a:t>
            </a:r>
            <a:endParaRPr lang="en-US" altLang="zh-CN" sz="1100" smtClean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45" name="Elbow Connector 44"/>
          <p:cNvCxnSpPr>
            <a:stCxn id="19" idx="2"/>
            <a:endCxn id="40" idx="0"/>
          </p:cNvCxnSpPr>
          <p:nvPr/>
        </p:nvCxnSpPr>
        <p:spPr>
          <a:xfrm rot="16200000" flipH="1">
            <a:off x="7053154" y="2899020"/>
            <a:ext cx="308813" cy="1094432"/>
          </a:xfrm>
          <a:prstGeom prst="bent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Rectangle 47"/>
          <p:cNvSpPr/>
          <p:nvPr/>
        </p:nvSpPr>
        <p:spPr>
          <a:xfrm>
            <a:off x="791421" y="4515966"/>
            <a:ext cx="8064896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rgbClr val="C00000"/>
                </a:solidFill>
              </a:rPr>
              <a:t>近期落地方案：</a:t>
            </a:r>
            <a:r>
              <a:rPr lang="en-US" altLang="zh-CN" sz="1200" smtClean="0">
                <a:solidFill>
                  <a:srgbClr val="C00000"/>
                </a:solidFill>
              </a:rPr>
              <a:t>1</a:t>
            </a:r>
            <a:r>
              <a:rPr lang="zh-CN" altLang="en-US" sz="1200" smtClean="0">
                <a:solidFill>
                  <a:srgbClr val="C00000"/>
                </a:solidFill>
              </a:rPr>
              <a:t>）增设专职岗位 </a:t>
            </a:r>
            <a:r>
              <a:rPr lang="en-US" altLang="zh-CN" sz="1200" smtClean="0">
                <a:solidFill>
                  <a:srgbClr val="C00000"/>
                </a:solidFill>
              </a:rPr>
              <a:t>2</a:t>
            </a:r>
            <a:r>
              <a:rPr lang="zh-CN" altLang="en-US" sz="1200" smtClean="0">
                <a:solidFill>
                  <a:srgbClr val="C00000"/>
                </a:solidFill>
              </a:rPr>
              <a:t>）调整现有人员职责 </a:t>
            </a:r>
            <a:r>
              <a:rPr lang="en-US" altLang="zh-CN" sz="1200" smtClean="0">
                <a:solidFill>
                  <a:srgbClr val="C00000"/>
                </a:solidFill>
              </a:rPr>
              <a:t>3</a:t>
            </a:r>
            <a:r>
              <a:rPr lang="zh-CN" altLang="en-US" sz="1200" smtClean="0">
                <a:solidFill>
                  <a:srgbClr val="C00000"/>
                </a:solidFill>
              </a:rPr>
              <a:t>）总部人员支援（采取双线汇报形式）</a:t>
            </a:r>
            <a:endParaRPr lang="zh-CN" altLang="en-US" sz="1200">
              <a:solidFill>
                <a:srgbClr val="C00000"/>
              </a:solidFill>
            </a:endParaRPr>
          </a:p>
        </p:txBody>
      </p:sp>
      <p:sp>
        <p:nvSpPr>
          <p:cNvPr id="30" name="Oval 33"/>
          <p:cNvSpPr/>
          <p:nvPr/>
        </p:nvSpPr>
        <p:spPr>
          <a:xfrm>
            <a:off x="107504" y="552316"/>
            <a:ext cx="360040" cy="36004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/>
              <a:t>2</a:t>
            </a:r>
            <a:endParaRPr lang="zh-CN" altLang="en-US" sz="1400" b="1"/>
          </a:p>
        </p:txBody>
      </p:sp>
      <p:sp>
        <p:nvSpPr>
          <p:cNvPr id="34" name="TextBox 33"/>
          <p:cNvSpPr txBox="1"/>
          <p:nvPr/>
        </p:nvSpPr>
        <p:spPr>
          <a:xfrm>
            <a:off x="179512" y="161516"/>
            <a:ext cx="8844906" cy="3239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lnSpc>
                <a:spcPct val="90000"/>
              </a:lnSpc>
              <a:defRPr sz="1800" b="1" kern="1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为更好地承接并用好权限，建议在事业部层面做强相关职能</a:t>
            </a:r>
          </a:p>
        </p:txBody>
      </p:sp>
    </p:spTree>
    <p:extLst>
      <p:ext uri="{BB962C8B-B14F-4D97-AF65-F5344CB8AC3E}">
        <p14:creationId xmlns:p14="http://schemas.microsoft.com/office/powerpoint/2010/main" val="2092812386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8" name="Table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9679037"/>
              </p:ext>
            </p:extLst>
          </p:nvPr>
        </p:nvGraphicFramePr>
        <p:xfrm>
          <a:off x="191590" y="3186635"/>
          <a:ext cx="8844587" cy="16173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6114"/>
                <a:gridCol w="1152128"/>
                <a:gridCol w="1992115"/>
                <a:gridCol w="1992115"/>
                <a:gridCol w="1992115"/>
              </a:tblGrid>
              <a:tr h="398163">
                <a:tc gridSpan="2">
                  <a:txBody>
                    <a:bodyPr vert="horz" wrap="square"/>
                    <a:lstStyle/>
                    <a:p>
                      <a:endParaRPr lang="zh-CN" altLang="en-US" sz="1400"/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smtClean="0"/>
                        <a:t>零担经营</a:t>
                      </a:r>
                      <a:endParaRPr lang="zh-CN" altLang="en-US" sz="14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smtClean="0"/>
                        <a:t>快递经营</a:t>
                      </a:r>
                      <a:endParaRPr lang="zh-CN" altLang="en-US" sz="14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smtClean="0"/>
                        <a:t>快递运作</a:t>
                      </a:r>
                      <a:endParaRPr lang="zh-CN" altLang="en-US" sz="1400"/>
                    </a:p>
                  </a:txBody>
                  <a:tcPr anchor="ctr"/>
                </a:tc>
              </a:tr>
              <a:tr h="258806">
                <a:tc gridSpan="2">
                  <a:txBody>
                    <a:bodyPr vert="horz" wrap="square"/>
                    <a:lstStyle/>
                    <a:p>
                      <a:r>
                        <a:rPr lang="zh-CN" altLang="en-US" sz="1400" b="1" smtClean="0"/>
                        <a:t>场景一：依托零担，快递发展初期</a:t>
                      </a:r>
                      <a:endParaRPr lang="zh-CN" altLang="en-US" sz="1400" b="1"/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smtClean="0"/>
                        <a:t>√</a:t>
                      </a:r>
                      <a:endParaRPr lang="zh-CN" altLang="en-US" sz="14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smtClean="0"/>
                        <a:t>√</a:t>
                      </a:r>
                      <a:endParaRPr lang="zh-CN" altLang="en-US" sz="14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smtClean="0"/>
                        <a:t>√</a:t>
                      </a:r>
                    </a:p>
                  </a:txBody>
                  <a:tcPr anchor="ctr"/>
                </a:tc>
              </a:tr>
              <a:tr h="258806">
                <a:tc rowSpan="2">
                  <a:txBody>
                    <a:bodyPr vert="horz" wrap="square"/>
                    <a:lstStyle/>
                    <a:p>
                      <a:r>
                        <a:rPr lang="zh-CN" altLang="en-US" sz="1400" b="1" smtClean="0"/>
                        <a:t>场景二：</a:t>
                      </a:r>
                      <a:br>
                        <a:rPr lang="en-US" altLang="zh-CN" sz="1400" b="1" smtClean="0"/>
                      </a:br>
                      <a:r>
                        <a:rPr lang="zh-CN" altLang="en-US" sz="1400" b="1" smtClean="0"/>
                        <a:t>快递发展中期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1" smtClean="0"/>
                        <a:t>分部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4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400" smtClean="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smtClean="0"/>
                        <a:t>√</a:t>
                      </a:r>
                    </a:p>
                  </a:txBody>
                  <a:tcPr anchor="ctr"/>
                </a:tc>
              </a:tr>
              <a:tr h="258806">
                <a:tc vMerge="1"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600" b="1" smtClean="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1" smtClean="0"/>
                        <a:t>营业部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smtClean="0"/>
                        <a:t>√</a:t>
                      </a:r>
                      <a:endParaRPr lang="zh-CN" altLang="en-US" sz="14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smtClean="0"/>
                        <a:t>√</a:t>
                      </a:r>
                      <a:endParaRPr lang="zh-CN" altLang="en-US" sz="14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400"/>
                    </a:p>
                  </a:txBody>
                  <a:tcPr anchor="ctr"/>
                </a:tc>
              </a:tr>
              <a:tr h="258806">
                <a:tc gridSpan="2"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1" smtClean="0"/>
                        <a:t>场景三：快递网络健全、发展成熟</a:t>
                      </a: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smtClean="0"/>
                        <a:t>√</a:t>
                      </a:r>
                      <a:endParaRPr lang="zh-CN" altLang="en-US" sz="14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smtClean="0"/>
                        <a:t>√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smtClean="0"/>
                        <a:t>√</a:t>
                      </a:r>
                      <a:endParaRPr lang="zh-CN" altLang="en-US" sz="140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9" name="矩形 73"/>
          <p:cNvSpPr/>
          <p:nvPr/>
        </p:nvSpPr>
        <p:spPr>
          <a:xfrm>
            <a:off x="467544" y="1203598"/>
            <a:ext cx="2593380" cy="1872209"/>
          </a:xfrm>
          <a:prstGeom prst="rect">
            <a:avLst/>
          </a:prstGeom>
          <a:solidFill>
            <a:schemeClr val="bg1"/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依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托现有经营部，实现快递的经营</a:t>
            </a:r>
            <a:r>
              <a:rPr lang="en-US" altLang="zh-CN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+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小运作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快递业务处于发展初期，体量规模较小，经营包含小运作的统一管理模式更利于业务开展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考核：收入、利润、品质</a:t>
            </a:r>
          </a:p>
        </p:txBody>
      </p:sp>
      <p:cxnSp>
        <p:nvCxnSpPr>
          <p:cNvPr id="4" name="Elbow Connector 3"/>
          <p:cNvCxnSpPr>
            <a:stCxn id="29" idx="1"/>
          </p:cNvCxnSpPr>
          <p:nvPr/>
        </p:nvCxnSpPr>
        <p:spPr>
          <a:xfrm rot="10800000">
            <a:off x="323528" y="1059585"/>
            <a:ext cx="144016" cy="1080119"/>
          </a:xfrm>
          <a:prstGeom prst="bentConnector2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矩形 73"/>
          <p:cNvSpPr/>
          <p:nvPr/>
        </p:nvSpPr>
        <p:spPr>
          <a:xfrm>
            <a:off x="3455330" y="1203598"/>
            <a:ext cx="2593380" cy="1872209"/>
          </a:xfrm>
          <a:prstGeom prst="rect">
            <a:avLst/>
          </a:prstGeom>
          <a:solidFill>
            <a:schemeClr val="bg1"/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经营、纯运作分开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快递业务处于体量高速增长阶段，经营和运作体量较大，难以统一管理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考核：</a:t>
            </a:r>
            <a:endParaRPr lang="en-US" altLang="zh-CN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经营：收入、利润、品质、客户体验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537750" lvl="1" indent="-285750">
              <a:buFont typeface="Wingdings" panose="05000000000000000000" pitchFamily="2" charset="2"/>
              <a:buChar char="Ø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运作：成本、品质</a:t>
            </a:r>
          </a:p>
        </p:txBody>
      </p:sp>
      <p:cxnSp>
        <p:nvCxnSpPr>
          <p:cNvPr id="31" name="Elbow Connector 30"/>
          <p:cNvCxnSpPr>
            <a:stCxn id="30" idx="1"/>
          </p:cNvCxnSpPr>
          <p:nvPr/>
        </p:nvCxnSpPr>
        <p:spPr>
          <a:xfrm rot="10800000">
            <a:off x="3311314" y="1059585"/>
            <a:ext cx="144016" cy="1080119"/>
          </a:xfrm>
          <a:prstGeom prst="bentConnector2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矩形 73"/>
          <p:cNvSpPr/>
          <p:nvPr/>
        </p:nvSpPr>
        <p:spPr>
          <a:xfrm>
            <a:off x="6442796" y="1203598"/>
            <a:ext cx="2593380" cy="1872209"/>
          </a:xfrm>
          <a:prstGeom prst="rect">
            <a:avLst/>
          </a:prstGeom>
          <a:solidFill>
            <a:schemeClr val="bg1"/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大经营</a:t>
            </a:r>
            <a:r>
              <a:rPr lang="en-US" altLang="zh-CN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+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大运作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经营和运作整合协同，分部、点部覆盖率高，针对市场需求迅速响应、抢占市场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考核：收入、利润、品质、客户体验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34" name="Elbow Connector 33"/>
          <p:cNvCxnSpPr>
            <a:stCxn id="33" idx="1"/>
          </p:cNvCxnSpPr>
          <p:nvPr/>
        </p:nvCxnSpPr>
        <p:spPr>
          <a:xfrm rot="10800000">
            <a:off x="6298780" y="1059585"/>
            <a:ext cx="144016" cy="1080119"/>
          </a:xfrm>
          <a:prstGeom prst="bentConnector2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矩形 73"/>
          <p:cNvSpPr/>
          <p:nvPr/>
        </p:nvSpPr>
        <p:spPr>
          <a:xfrm>
            <a:off x="6156176" y="605968"/>
            <a:ext cx="2880000" cy="52562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14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场景三：</a:t>
            </a:r>
            <a:r>
              <a:rPr lang="zh-CN" altLang="en-US" sz="1400" b="1">
                <a:latin typeface="华文楷体" panose="02010600040101010101" pitchFamily="2" charset="-122"/>
                <a:ea typeface="华文楷体" panose="02010600040101010101" pitchFamily="2" charset="-122"/>
              </a:rPr>
              <a:t>快递体量占主阶段</a:t>
            </a:r>
            <a:r>
              <a:rPr lang="zh-CN" altLang="en-US" sz="1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，分</a:t>
            </a:r>
            <a:r>
              <a:rPr lang="zh-CN" altLang="en-US" sz="1400" b="1">
                <a:latin typeface="华文楷体" panose="02010600040101010101" pitchFamily="2" charset="-122"/>
                <a:ea typeface="华文楷体" panose="02010600040101010101" pitchFamily="2" charset="-122"/>
              </a:rPr>
              <a:t>部责经营和运作，整合运作</a:t>
            </a:r>
          </a:p>
        </p:txBody>
      </p:sp>
      <p:sp>
        <p:nvSpPr>
          <p:cNvPr id="15" name="矩形 73"/>
          <p:cNvSpPr/>
          <p:nvPr/>
        </p:nvSpPr>
        <p:spPr>
          <a:xfrm>
            <a:off x="180924" y="605968"/>
            <a:ext cx="2880000" cy="52562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  场景一：</a:t>
            </a:r>
            <a:r>
              <a:rPr lang="zh-CN" altLang="en-US" sz="1400" b="1">
                <a:latin typeface="华文楷体" panose="02010600040101010101" pitchFamily="2" charset="-122"/>
                <a:ea typeface="华文楷体" panose="02010600040101010101" pitchFamily="2" charset="-122"/>
              </a:rPr>
              <a:t>零担为主、快递为辅的快递发展初期，分部组织不明</a:t>
            </a:r>
            <a:r>
              <a:rPr lang="zh-CN" altLang="en-US" sz="1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显</a:t>
            </a:r>
            <a:endParaRPr lang="zh-CN" altLang="en-US" sz="14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6" name="矩形 73"/>
          <p:cNvSpPr/>
          <p:nvPr/>
        </p:nvSpPr>
        <p:spPr>
          <a:xfrm>
            <a:off x="3096550" y="605968"/>
            <a:ext cx="3024000" cy="52562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eaLnBrk="0" hangingPunct="0">
              <a:lnSpc>
                <a:spcPct val="90000"/>
              </a:lnSpc>
              <a:defRPr/>
            </a:pPr>
            <a:r>
              <a:rPr lang="zh-CN" altLang="en-US" sz="14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场景二：</a:t>
            </a:r>
            <a:r>
              <a:rPr lang="zh-CN" altLang="en-US" sz="1400" b="1">
                <a:latin typeface="华文楷体" panose="02010600040101010101" pitchFamily="2" charset="-122"/>
                <a:ea typeface="华文楷体" panose="02010600040101010101" pitchFamily="2" charset="-122"/>
              </a:rPr>
              <a:t>快递体量高速增长的发展中期，营业部负责经营、分部定位纯运作</a:t>
            </a:r>
          </a:p>
        </p:txBody>
      </p:sp>
      <p:sp>
        <p:nvSpPr>
          <p:cNvPr id="17" name="Oval 33"/>
          <p:cNvSpPr/>
          <p:nvPr/>
        </p:nvSpPr>
        <p:spPr>
          <a:xfrm>
            <a:off x="107504" y="552316"/>
            <a:ext cx="360040" cy="36004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/>
              <a:t>3</a:t>
            </a:r>
            <a:endParaRPr lang="zh-CN" altLang="en-US" sz="1400" b="1"/>
          </a:p>
        </p:txBody>
      </p:sp>
      <p:sp>
        <p:nvSpPr>
          <p:cNvPr id="18" name="TextBox 17"/>
          <p:cNvSpPr txBox="1"/>
          <p:nvPr/>
        </p:nvSpPr>
        <p:spPr>
          <a:xfrm>
            <a:off x="179512" y="161516"/>
            <a:ext cx="8844906" cy="3239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latin typeface="华文楷体" panose="02010600040101010101" pitchFamily="2" charset="-122"/>
                <a:ea typeface="华文楷体" panose="02010600040101010101" pitchFamily="2" charset="-122"/>
              </a:rPr>
              <a:t>对快递业务一线组织的未来模式，我们建议基于场景不同，设置三种模式</a:t>
            </a:r>
          </a:p>
        </p:txBody>
      </p:sp>
    </p:spTree>
    <p:extLst>
      <p:ext uri="{BB962C8B-B14F-4D97-AF65-F5344CB8AC3E}">
        <p14:creationId xmlns:p14="http://schemas.microsoft.com/office/powerpoint/2010/main" val="1441656883"/>
      </p:ext>
    </p:extLst>
  </p:cSld>
  <p:clrMapOvr>
    <a:masterClrMapping/>
  </p:clrMapOvr>
  <p:transition spd="med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" name="矩形 73"/>
          <p:cNvSpPr/>
          <p:nvPr/>
        </p:nvSpPr>
        <p:spPr>
          <a:xfrm>
            <a:off x="631289" y="3291830"/>
            <a:ext cx="5712980" cy="15840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6" name="矩形 73"/>
          <p:cNvSpPr/>
          <p:nvPr/>
        </p:nvSpPr>
        <p:spPr>
          <a:xfrm>
            <a:off x="7662336" y="740601"/>
            <a:ext cx="1374160" cy="399138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定位：经营</a:t>
            </a:r>
            <a:r>
              <a:rPr lang="en-US" altLang="zh-CN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+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小运作</a:t>
            </a:r>
            <a:endParaRPr lang="en-US" altLang="zh-CN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考核：收入、利润、品质、客户体验</a:t>
            </a:r>
            <a:endParaRPr lang="en-US" altLang="zh-CN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612000" lvl="1" indent="-342900">
              <a:buFont typeface="+mj-lt"/>
              <a:buAutoNum type="arabicPeriod"/>
            </a:pP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" name="矩形 73"/>
          <p:cNvSpPr/>
          <p:nvPr/>
        </p:nvSpPr>
        <p:spPr>
          <a:xfrm>
            <a:off x="3779912" y="730654"/>
            <a:ext cx="892800" cy="396000"/>
          </a:xfrm>
          <a:prstGeom prst="rect">
            <a:avLst/>
          </a:prstGeom>
          <a:solidFill>
            <a:srgbClr val="002060"/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营业部</a:t>
            </a:r>
            <a:endParaRPr lang="zh-CN" altLang="en-US" sz="1600" b="1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" name="矩形 73"/>
          <p:cNvSpPr/>
          <p:nvPr/>
        </p:nvSpPr>
        <p:spPr>
          <a:xfrm>
            <a:off x="6415504" y="1491630"/>
            <a:ext cx="892800" cy="3960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点部</a:t>
            </a:r>
            <a:r>
              <a:rPr lang="en-US" altLang="zh-CN" sz="16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/</a:t>
            </a:r>
            <a:r>
              <a:rPr lang="zh-CN" altLang="en-US" sz="16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</a:t>
            </a:r>
            <a:r>
              <a:rPr lang="zh-CN" altLang="en-US" sz="1600" b="1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递</a:t>
            </a:r>
            <a:r>
              <a:rPr lang="zh-CN" altLang="en-US" sz="16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组</a:t>
            </a:r>
            <a:endParaRPr lang="zh-CN" altLang="en-US" sz="1600" b="1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8" name="矩形 73"/>
          <p:cNvSpPr/>
          <p:nvPr/>
        </p:nvSpPr>
        <p:spPr>
          <a:xfrm>
            <a:off x="4487433" y="1491630"/>
            <a:ext cx="892800" cy="3960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零担组</a:t>
            </a:r>
            <a:endParaRPr lang="zh-CN" altLang="en-US" sz="1600" b="1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6" name="矩形 73"/>
          <p:cNvSpPr/>
          <p:nvPr/>
        </p:nvSpPr>
        <p:spPr>
          <a:xfrm>
            <a:off x="135502" y="3291830"/>
            <a:ext cx="327373" cy="15840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岗位职责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8" name="矩形 73"/>
          <p:cNvSpPr/>
          <p:nvPr/>
        </p:nvSpPr>
        <p:spPr>
          <a:xfrm>
            <a:off x="3525224" y="3291830"/>
            <a:ext cx="892800" cy="158400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开单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搬货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零担</a:t>
            </a:r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异常、投诉处理</a:t>
            </a:r>
          </a:p>
        </p:txBody>
      </p:sp>
      <p:sp>
        <p:nvSpPr>
          <p:cNvPr id="19" name="矩形 73"/>
          <p:cNvSpPr/>
          <p:nvPr/>
        </p:nvSpPr>
        <p:spPr>
          <a:xfrm>
            <a:off x="4490157" y="3291830"/>
            <a:ext cx="892800" cy="158400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财务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出纳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0" name="矩形 73"/>
          <p:cNvSpPr/>
          <p:nvPr/>
        </p:nvSpPr>
        <p:spPr>
          <a:xfrm>
            <a:off x="5455092" y="3291830"/>
            <a:ext cx="892800" cy="158400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零担的收、派货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1" name="矩形 73"/>
          <p:cNvSpPr/>
          <p:nvPr/>
        </p:nvSpPr>
        <p:spPr>
          <a:xfrm>
            <a:off x="6415504" y="3291830"/>
            <a:ext cx="892800" cy="158400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快递的收、派货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24" name="Elbow Connector 23"/>
          <p:cNvCxnSpPr>
            <a:stCxn id="8" idx="0"/>
            <a:endCxn id="4" idx="2"/>
          </p:cNvCxnSpPr>
          <p:nvPr/>
        </p:nvCxnSpPr>
        <p:spPr>
          <a:xfrm rot="16200000" flipV="1">
            <a:off x="4397585" y="955381"/>
            <a:ext cx="364976" cy="707521"/>
          </a:xfrm>
          <a:prstGeom prst="bentConnector3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Elbow Connector 25"/>
          <p:cNvCxnSpPr>
            <a:stCxn id="5" idx="0"/>
            <a:endCxn id="4" idx="2"/>
          </p:cNvCxnSpPr>
          <p:nvPr/>
        </p:nvCxnSpPr>
        <p:spPr>
          <a:xfrm rot="16200000" flipV="1">
            <a:off x="5361620" y="-8654"/>
            <a:ext cx="364976" cy="2635592"/>
          </a:xfrm>
          <a:prstGeom prst="bentConnector3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Elbow Connector 29"/>
          <p:cNvCxnSpPr>
            <a:stCxn id="10" idx="0"/>
            <a:endCxn id="8" idx="2"/>
          </p:cNvCxnSpPr>
          <p:nvPr/>
        </p:nvCxnSpPr>
        <p:spPr>
          <a:xfrm rot="5400000" flipH="1" flipV="1">
            <a:off x="4243029" y="1614398"/>
            <a:ext cx="417572" cy="964036"/>
          </a:xfrm>
          <a:prstGeom prst="bentConnector3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Elbow Connector 31"/>
          <p:cNvCxnSpPr>
            <a:stCxn id="5" idx="2"/>
            <a:endCxn id="12" idx="0"/>
          </p:cNvCxnSpPr>
          <p:nvPr/>
        </p:nvCxnSpPr>
        <p:spPr>
          <a:xfrm flipH="1">
            <a:off x="6861904" y="1887630"/>
            <a:ext cx="0" cy="417572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Elbow Connector 33"/>
          <p:cNvCxnSpPr>
            <a:stCxn id="13" idx="0"/>
            <a:endCxn id="8" idx="2"/>
          </p:cNvCxnSpPr>
          <p:nvPr/>
        </p:nvCxnSpPr>
        <p:spPr>
          <a:xfrm rot="5400000" flipH="1" flipV="1">
            <a:off x="4725047" y="2096416"/>
            <a:ext cx="417572" cy="12700"/>
          </a:xfrm>
          <a:prstGeom prst="bentConnector3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Elbow Connector 35"/>
          <p:cNvCxnSpPr>
            <a:stCxn id="14" idx="0"/>
            <a:endCxn id="8" idx="2"/>
          </p:cNvCxnSpPr>
          <p:nvPr/>
        </p:nvCxnSpPr>
        <p:spPr>
          <a:xfrm rot="16200000" flipV="1">
            <a:off x="5207065" y="1614398"/>
            <a:ext cx="417572" cy="964036"/>
          </a:xfrm>
          <a:prstGeom prst="bentConnector3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矩形 73"/>
          <p:cNvSpPr/>
          <p:nvPr/>
        </p:nvSpPr>
        <p:spPr>
          <a:xfrm>
            <a:off x="1595325" y="1491630"/>
            <a:ext cx="892800" cy="396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运作</a:t>
            </a:r>
            <a:r>
              <a:rPr lang="zh-CN" altLang="en-US" sz="1600" b="1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组</a:t>
            </a:r>
            <a:endParaRPr lang="zh-CN" altLang="en-US" sz="1600" b="1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0" name="矩形 73"/>
          <p:cNvSpPr/>
          <p:nvPr/>
        </p:nvSpPr>
        <p:spPr>
          <a:xfrm>
            <a:off x="3523397" y="2305202"/>
            <a:ext cx="892800" cy="9144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营业员</a:t>
            </a:r>
          </a:p>
        </p:txBody>
      </p:sp>
      <p:sp>
        <p:nvSpPr>
          <p:cNvPr id="12" name="矩形 73"/>
          <p:cNvSpPr/>
          <p:nvPr/>
        </p:nvSpPr>
        <p:spPr>
          <a:xfrm>
            <a:off x="6415504" y="2305202"/>
            <a:ext cx="892800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快递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员组长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3" name="矩形 73"/>
          <p:cNvSpPr/>
          <p:nvPr/>
        </p:nvSpPr>
        <p:spPr>
          <a:xfrm>
            <a:off x="4487433" y="2305202"/>
            <a:ext cx="892800" cy="9144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收银员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4" name="矩形 73"/>
          <p:cNvSpPr/>
          <p:nvPr/>
        </p:nvSpPr>
        <p:spPr>
          <a:xfrm>
            <a:off x="5451469" y="2305202"/>
            <a:ext cx="892800" cy="9146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接送货员</a:t>
            </a:r>
          </a:p>
        </p:txBody>
      </p:sp>
      <p:sp>
        <p:nvSpPr>
          <p:cNvPr id="27" name="矩形 73"/>
          <p:cNvSpPr/>
          <p:nvPr/>
        </p:nvSpPr>
        <p:spPr>
          <a:xfrm>
            <a:off x="6415504" y="2859782"/>
            <a:ext cx="892800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快递员</a:t>
            </a:r>
          </a:p>
        </p:txBody>
      </p:sp>
      <p:sp>
        <p:nvSpPr>
          <p:cNvPr id="40" name="矩形 73"/>
          <p:cNvSpPr/>
          <p:nvPr/>
        </p:nvSpPr>
        <p:spPr>
          <a:xfrm>
            <a:off x="1595325" y="2305202"/>
            <a:ext cx="8928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仓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管员</a:t>
            </a:r>
            <a:r>
              <a:rPr lang="en-US" altLang="zh-CN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/</a:t>
            </a:r>
            <a:br>
              <a:rPr lang="en-US" altLang="zh-CN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操作员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1" name="矩形 73"/>
          <p:cNvSpPr/>
          <p:nvPr/>
        </p:nvSpPr>
        <p:spPr>
          <a:xfrm>
            <a:off x="631289" y="2305202"/>
            <a:ext cx="8928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分拣员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2" name="矩形 73"/>
          <p:cNvSpPr/>
          <p:nvPr/>
        </p:nvSpPr>
        <p:spPr>
          <a:xfrm>
            <a:off x="2559361" y="2305202"/>
            <a:ext cx="8928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质量与物料管理员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49" name="Elbow Connector 48"/>
          <p:cNvCxnSpPr>
            <a:stCxn id="35" idx="2"/>
            <a:endCxn id="41" idx="0"/>
          </p:cNvCxnSpPr>
          <p:nvPr/>
        </p:nvCxnSpPr>
        <p:spPr>
          <a:xfrm rot="5400000">
            <a:off x="1350921" y="1614398"/>
            <a:ext cx="417572" cy="964036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Elbow Connector 52"/>
          <p:cNvCxnSpPr>
            <a:stCxn id="35" idx="2"/>
            <a:endCxn id="40" idx="0"/>
          </p:cNvCxnSpPr>
          <p:nvPr/>
        </p:nvCxnSpPr>
        <p:spPr>
          <a:xfrm rot="5400000">
            <a:off x="1832939" y="2096416"/>
            <a:ext cx="417572" cy="12700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Elbow Connector 55"/>
          <p:cNvCxnSpPr>
            <a:stCxn id="35" idx="2"/>
            <a:endCxn id="42" idx="0"/>
          </p:cNvCxnSpPr>
          <p:nvPr/>
        </p:nvCxnSpPr>
        <p:spPr>
          <a:xfrm rot="16200000" flipH="1">
            <a:off x="2314957" y="1614398"/>
            <a:ext cx="417572" cy="964036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Elbow Connector 74"/>
          <p:cNvCxnSpPr>
            <a:stCxn id="35" idx="0"/>
            <a:endCxn id="4" idx="2"/>
          </p:cNvCxnSpPr>
          <p:nvPr/>
        </p:nvCxnSpPr>
        <p:spPr>
          <a:xfrm rot="5400000" flipH="1" flipV="1">
            <a:off x="2951530" y="216849"/>
            <a:ext cx="364976" cy="2184587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矩形 73"/>
          <p:cNvSpPr/>
          <p:nvPr/>
        </p:nvSpPr>
        <p:spPr>
          <a:xfrm>
            <a:off x="631289" y="3291830"/>
            <a:ext cx="892512" cy="158400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货物检验、分拣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83" name="矩形 73"/>
          <p:cNvSpPr/>
          <p:nvPr/>
        </p:nvSpPr>
        <p:spPr>
          <a:xfrm>
            <a:off x="1595934" y="3291830"/>
            <a:ext cx="892512" cy="158400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清仓及仓库管理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装卸</a:t>
            </a:r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货</a:t>
            </a:r>
          </a:p>
        </p:txBody>
      </p:sp>
      <p:sp>
        <p:nvSpPr>
          <p:cNvPr id="84" name="矩形 73"/>
          <p:cNvSpPr/>
          <p:nvPr/>
        </p:nvSpPr>
        <p:spPr>
          <a:xfrm>
            <a:off x="2560579" y="3291830"/>
            <a:ext cx="892512" cy="158400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质量数据监控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快递异常处理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车辆、设备物料</a:t>
            </a:r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管理</a:t>
            </a:r>
            <a:endParaRPr lang="en-US" altLang="zh-CN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38" name="Oval 33"/>
          <p:cNvSpPr/>
          <p:nvPr/>
        </p:nvSpPr>
        <p:spPr>
          <a:xfrm>
            <a:off x="107504" y="552316"/>
            <a:ext cx="360040" cy="36004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/>
              <a:t>3</a:t>
            </a:r>
            <a:endParaRPr lang="zh-CN" altLang="en-US" sz="1400" b="1"/>
          </a:p>
        </p:txBody>
      </p:sp>
      <p:sp>
        <p:nvSpPr>
          <p:cNvPr id="39" name="TextBox 38"/>
          <p:cNvSpPr txBox="1"/>
          <p:nvPr/>
        </p:nvSpPr>
        <p:spPr>
          <a:xfrm>
            <a:off x="179512" y="161516"/>
            <a:ext cx="8844906" cy="3239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latin typeface="华文楷体" panose="02010600040101010101" pitchFamily="2" charset="-122"/>
                <a:ea typeface="华文楷体" panose="02010600040101010101" pitchFamily="2" charset="-122"/>
              </a:rPr>
              <a:t>场景一：零担为主、快递为辅的快递发展初期，分部组织不明显，以小型点部为主形式</a:t>
            </a:r>
          </a:p>
        </p:txBody>
      </p:sp>
    </p:spTree>
    <p:extLst>
      <p:ext uri="{BB962C8B-B14F-4D97-AF65-F5344CB8AC3E}">
        <p14:creationId xmlns:p14="http://schemas.microsoft.com/office/powerpoint/2010/main" val="3734789613"/>
      </p:ext>
    </p:extLst>
  </p:cSld>
  <p:clrMapOvr>
    <a:masterClrMapping/>
  </p:clrMapOvr>
  <p:transition spd="med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73"/>
          <p:cNvSpPr/>
          <p:nvPr/>
        </p:nvSpPr>
        <p:spPr>
          <a:xfrm>
            <a:off x="135502" y="3363838"/>
            <a:ext cx="327373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岗位职责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60" name="矩形 73"/>
          <p:cNvSpPr/>
          <p:nvPr/>
        </p:nvSpPr>
        <p:spPr>
          <a:xfrm>
            <a:off x="7452320" y="706407"/>
            <a:ext cx="1512168" cy="399138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定位：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417150" lvl="1" indent="-342900">
              <a:buFont typeface="+mj-lt"/>
              <a:buAutoNum type="arabicPeriod"/>
            </a:pPr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分部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：纯运作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417150" lvl="1" indent="-342900">
              <a:buFont typeface="+mj-lt"/>
              <a:buAutoNum type="arabicPeriod"/>
            </a:pPr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营业部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：经营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考核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：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417150" lvl="1" indent="-342900">
              <a:buFont typeface="+mj-lt"/>
              <a:buAutoNum type="arabicPeriod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分部以成本、品质、安全为主，</a:t>
            </a:r>
            <a:r>
              <a:rPr lang="zh-CN" altLang="en-US" sz="1400" b="1" smtClean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收入</a:t>
            </a:r>
            <a:r>
              <a:rPr lang="zh-CN" altLang="en-US" sz="1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和</a:t>
            </a:r>
            <a:r>
              <a:rPr lang="zh-CN" altLang="en-US" sz="1400" b="1" smtClean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利润类指标是否还需考核？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417150" lvl="1" indent="-342900">
              <a:buFont typeface="+mj-lt"/>
              <a:buAutoNum type="arabicPeriod" startAt="2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营业部：收入、利润、客户体验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612000" lvl="1" indent="-342900">
              <a:buFont typeface="+mj-lt"/>
              <a:buAutoNum type="arabicPeriod" startAt="2"/>
            </a:pP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9" name="矩形 73"/>
          <p:cNvSpPr/>
          <p:nvPr/>
        </p:nvSpPr>
        <p:spPr>
          <a:xfrm>
            <a:off x="539553" y="3363838"/>
            <a:ext cx="5780826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" name="矩形 73"/>
          <p:cNvSpPr/>
          <p:nvPr/>
        </p:nvSpPr>
        <p:spPr>
          <a:xfrm>
            <a:off x="2195736" y="730654"/>
            <a:ext cx="892512" cy="396000"/>
          </a:xfrm>
          <a:prstGeom prst="rect">
            <a:avLst/>
          </a:prstGeom>
          <a:solidFill>
            <a:srgbClr val="002060"/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分部</a:t>
            </a:r>
            <a:endParaRPr lang="zh-CN" altLang="en-US" sz="1600" b="1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" name="矩形 73"/>
          <p:cNvSpPr/>
          <p:nvPr/>
        </p:nvSpPr>
        <p:spPr>
          <a:xfrm>
            <a:off x="1517216" y="1491630"/>
            <a:ext cx="892512" cy="3960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转货组</a:t>
            </a:r>
            <a:endParaRPr lang="zh-CN" altLang="en-US" sz="1600" b="1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8" name="矩形 73"/>
          <p:cNvSpPr/>
          <p:nvPr/>
        </p:nvSpPr>
        <p:spPr>
          <a:xfrm>
            <a:off x="539553" y="1491630"/>
            <a:ext cx="892512" cy="3960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分拣组</a:t>
            </a:r>
            <a:endParaRPr lang="zh-CN" altLang="en-US" sz="1600" b="1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9" name="矩形 73"/>
          <p:cNvSpPr/>
          <p:nvPr/>
        </p:nvSpPr>
        <p:spPr>
          <a:xfrm>
            <a:off x="3472686" y="1491630"/>
            <a:ext cx="892512" cy="3960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后勤组</a:t>
            </a:r>
            <a:endParaRPr lang="zh-CN" altLang="en-US" sz="1600" b="1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0" name="矩形 73"/>
          <p:cNvSpPr/>
          <p:nvPr/>
        </p:nvSpPr>
        <p:spPr>
          <a:xfrm>
            <a:off x="2494879" y="2357636"/>
            <a:ext cx="892800" cy="86218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仓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管员</a:t>
            </a:r>
            <a:r>
              <a:rPr lang="en-US" altLang="zh-CN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/</a:t>
            </a:r>
            <a:br>
              <a:rPr lang="en-US" altLang="zh-CN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操作员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1" name="矩形 73"/>
          <p:cNvSpPr/>
          <p:nvPr/>
        </p:nvSpPr>
        <p:spPr>
          <a:xfrm>
            <a:off x="539553" y="2355726"/>
            <a:ext cx="892800" cy="86218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分拣员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2" name="矩形 73"/>
          <p:cNvSpPr/>
          <p:nvPr/>
        </p:nvSpPr>
        <p:spPr>
          <a:xfrm>
            <a:off x="1517216" y="2357636"/>
            <a:ext cx="892800" cy="86218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司机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3" name="矩形 73"/>
          <p:cNvSpPr/>
          <p:nvPr/>
        </p:nvSpPr>
        <p:spPr>
          <a:xfrm>
            <a:off x="3472542" y="2357636"/>
            <a:ext cx="892800" cy="86218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质量</a:t>
            </a:r>
            <a:br>
              <a:rPr lang="en-US" altLang="zh-CN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管理员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4" name="矩形 73"/>
          <p:cNvSpPr/>
          <p:nvPr/>
        </p:nvSpPr>
        <p:spPr>
          <a:xfrm>
            <a:off x="4450205" y="2357636"/>
            <a:ext cx="892800" cy="86218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物料</a:t>
            </a:r>
            <a:br>
              <a:rPr lang="en-US" altLang="zh-CN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管理员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5" name="矩形 73"/>
          <p:cNvSpPr/>
          <p:nvPr/>
        </p:nvSpPr>
        <p:spPr>
          <a:xfrm>
            <a:off x="539553" y="3363838"/>
            <a:ext cx="892512" cy="1152128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货物检验、分拣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8" name="矩形 73"/>
          <p:cNvSpPr/>
          <p:nvPr/>
        </p:nvSpPr>
        <p:spPr>
          <a:xfrm>
            <a:off x="2494879" y="3363838"/>
            <a:ext cx="892512" cy="1152128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清仓及仓库管理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装卸</a:t>
            </a:r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货</a:t>
            </a:r>
          </a:p>
        </p:txBody>
      </p:sp>
      <p:sp>
        <p:nvSpPr>
          <p:cNvPr id="19" name="矩形 73"/>
          <p:cNvSpPr/>
          <p:nvPr/>
        </p:nvSpPr>
        <p:spPr>
          <a:xfrm>
            <a:off x="1517216" y="3363838"/>
            <a:ext cx="892512" cy="1152128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分部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与营业部之间货物的转运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0" name="矩形 73"/>
          <p:cNvSpPr/>
          <p:nvPr/>
        </p:nvSpPr>
        <p:spPr>
          <a:xfrm>
            <a:off x="3472542" y="3363838"/>
            <a:ext cx="892512" cy="1152128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质量数据监控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快递异常处理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1" name="矩形 73"/>
          <p:cNvSpPr/>
          <p:nvPr/>
        </p:nvSpPr>
        <p:spPr>
          <a:xfrm>
            <a:off x="4450205" y="3363838"/>
            <a:ext cx="892512" cy="1152128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设备及物料管理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车辆管理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22" name="Elbow Connector 21"/>
          <p:cNvCxnSpPr>
            <a:stCxn id="4" idx="2"/>
            <a:endCxn id="5" idx="0"/>
          </p:cNvCxnSpPr>
          <p:nvPr/>
        </p:nvCxnSpPr>
        <p:spPr>
          <a:xfrm rot="5400000">
            <a:off x="2120244" y="969882"/>
            <a:ext cx="364976" cy="678520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Elbow Connector 23"/>
          <p:cNvCxnSpPr>
            <a:stCxn id="8" idx="0"/>
            <a:endCxn id="4" idx="2"/>
          </p:cNvCxnSpPr>
          <p:nvPr/>
        </p:nvCxnSpPr>
        <p:spPr>
          <a:xfrm rot="5400000" flipH="1" flipV="1">
            <a:off x="1631412" y="481051"/>
            <a:ext cx="364976" cy="1656183"/>
          </a:xfrm>
          <a:prstGeom prst="bentConnector3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Elbow Connector 25"/>
          <p:cNvCxnSpPr>
            <a:stCxn id="9" idx="0"/>
            <a:endCxn id="4" idx="2"/>
          </p:cNvCxnSpPr>
          <p:nvPr/>
        </p:nvCxnSpPr>
        <p:spPr>
          <a:xfrm rot="16200000" flipV="1">
            <a:off x="3097979" y="670667"/>
            <a:ext cx="364976" cy="1276950"/>
          </a:xfrm>
          <a:prstGeom prst="bentConnector3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Elbow Connector 27"/>
          <p:cNvCxnSpPr>
            <a:stCxn id="8" idx="2"/>
            <a:endCxn id="11" idx="0"/>
          </p:cNvCxnSpPr>
          <p:nvPr/>
        </p:nvCxnSpPr>
        <p:spPr>
          <a:xfrm>
            <a:off x="985809" y="1887630"/>
            <a:ext cx="144" cy="468096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Elbow Connector 29"/>
          <p:cNvCxnSpPr>
            <a:stCxn id="10" idx="0"/>
            <a:endCxn id="9" idx="2"/>
          </p:cNvCxnSpPr>
          <p:nvPr/>
        </p:nvCxnSpPr>
        <p:spPr>
          <a:xfrm rot="5400000" flipH="1" flipV="1">
            <a:off x="3195107" y="1633802"/>
            <a:ext cx="470006" cy="977663"/>
          </a:xfrm>
          <a:prstGeom prst="bentConnector3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Elbow Connector 31"/>
          <p:cNvCxnSpPr>
            <a:stCxn id="5" idx="2"/>
            <a:endCxn id="12" idx="0"/>
          </p:cNvCxnSpPr>
          <p:nvPr/>
        </p:nvCxnSpPr>
        <p:spPr>
          <a:xfrm>
            <a:off x="1963472" y="1887630"/>
            <a:ext cx="144" cy="470006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Elbow Connector 33"/>
          <p:cNvCxnSpPr>
            <a:stCxn id="13" idx="0"/>
            <a:endCxn id="9" idx="2"/>
          </p:cNvCxnSpPr>
          <p:nvPr/>
        </p:nvCxnSpPr>
        <p:spPr>
          <a:xfrm rot="5400000" flipH="1" flipV="1">
            <a:off x="3683939" y="2122633"/>
            <a:ext cx="470006" cy="12700"/>
          </a:xfrm>
          <a:prstGeom prst="bentConnector3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Elbow Connector 35"/>
          <p:cNvCxnSpPr>
            <a:stCxn id="14" idx="0"/>
            <a:endCxn id="9" idx="2"/>
          </p:cNvCxnSpPr>
          <p:nvPr/>
        </p:nvCxnSpPr>
        <p:spPr>
          <a:xfrm rot="16200000" flipV="1">
            <a:off x="4172771" y="1633801"/>
            <a:ext cx="470006" cy="977663"/>
          </a:xfrm>
          <a:prstGeom prst="bentConnector3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矩形 73"/>
          <p:cNvSpPr/>
          <p:nvPr/>
        </p:nvSpPr>
        <p:spPr>
          <a:xfrm>
            <a:off x="5952219" y="730654"/>
            <a:ext cx="892512" cy="396000"/>
          </a:xfrm>
          <a:prstGeom prst="rect">
            <a:avLst/>
          </a:prstGeom>
          <a:solidFill>
            <a:srgbClr val="002060"/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营业部</a:t>
            </a:r>
            <a:endParaRPr lang="zh-CN" altLang="en-US" sz="1600" b="1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31" name="矩形 73"/>
          <p:cNvSpPr/>
          <p:nvPr/>
        </p:nvSpPr>
        <p:spPr>
          <a:xfrm>
            <a:off x="5427866" y="1491630"/>
            <a:ext cx="892512" cy="3960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快递</a:t>
            </a:r>
            <a:r>
              <a:rPr lang="zh-CN" altLang="en-US" sz="16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组</a:t>
            </a:r>
            <a:endParaRPr lang="zh-CN" altLang="en-US" sz="1600" b="1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33" name="矩形 73"/>
          <p:cNvSpPr/>
          <p:nvPr/>
        </p:nvSpPr>
        <p:spPr>
          <a:xfrm>
            <a:off x="5427866" y="2355725"/>
            <a:ext cx="892512" cy="43300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快递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员</a:t>
            </a:r>
            <a:br>
              <a:rPr lang="en-US" altLang="zh-CN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组长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35" name="矩形 73"/>
          <p:cNvSpPr/>
          <p:nvPr/>
        </p:nvSpPr>
        <p:spPr>
          <a:xfrm>
            <a:off x="5427866" y="2857872"/>
            <a:ext cx="892512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快递员</a:t>
            </a:r>
          </a:p>
        </p:txBody>
      </p:sp>
      <p:cxnSp>
        <p:nvCxnSpPr>
          <p:cNvPr id="38" name="Elbow Connector 31"/>
          <p:cNvCxnSpPr>
            <a:stCxn id="31" idx="2"/>
            <a:endCxn id="33" idx="0"/>
          </p:cNvCxnSpPr>
          <p:nvPr/>
        </p:nvCxnSpPr>
        <p:spPr>
          <a:xfrm flipH="1">
            <a:off x="5874122" y="1887630"/>
            <a:ext cx="0" cy="468095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Elbow Connector 31"/>
          <p:cNvCxnSpPr>
            <a:stCxn id="29" idx="2"/>
            <a:endCxn id="31" idx="0"/>
          </p:cNvCxnSpPr>
          <p:nvPr/>
        </p:nvCxnSpPr>
        <p:spPr>
          <a:xfrm rot="5400000">
            <a:off x="5953811" y="1046966"/>
            <a:ext cx="364976" cy="524353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Elbow Connector 31"/>
          <p:cNvCxnSpPr>
            <a:stCxn id="33" idx="2"/>
            <a:endCxn id="35" idx="0"/>
          </p:cNvCxnSpPr>
          <p:nvPr/>
        </p:nvCxnSpPr>
        <p:spPr>
          <a:xfrm flipH="1">
            <a:off x="5874122" y="2788728"/>
            <a:ext cx="0" cy="69144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矩形 73"/>
          <p:cNvSpPr/>
          <p:nvPr/>
        </p:nvSpPr>
        <p:spPr>
          <a:xfrm>
            <a:off x="6415792" y="1491630"/>
            <a:ext cx="892512" cy="3960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零担组</a:t>
            </a:r>
            <a:endParaRPr lang="zh-CN" altLang="en-US" sz="1600" b="1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54" name="Elbow Connector 53"/>
          <p:cNvCxnSpPr>
            <a:stCxn id="51" idx="0"/>
            <a:endCxn id="29" idx="2"/>
          </p:cNvCxnSpPr>
          <p:nvPr/>
        </p:nvCxnSpPr>
        <p:spPr>
          <a:xfrm rot="16200000" flipV="1">
            <a:off x="6447774" y="1077356"/>
            <a:ext cx="364976" cy="463572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矩形 73"/>
          <p:cNvSpPr/>
          <p:nvPr/>
        </p:nvSpPr>
        <p:spPr>
          <a:xfrm>
            <a:off x="6415792" y="2872678"/>
            <a:ext cx="892512" cy="432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营业员</a:t>
            </a:r>
          </a:p>
        </p:txBody>
      </p:sp>
      <p:sp>
        <p:nvSpPr>
          <p:cNvPr id="63" name="矩形 73"/>
          <p:cNvSpPr/>
          <p:nvPr/>
        </p:nvSpPr>
        <p:spPr>
          <a:xfrm>
            <a:off x="6415792" y="3389632"/>
            <a:ext cx="892512" cy="432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收银员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64" name="矩形 73"/>
          <p:cNvSpPr/>
          <p:nvPr/>
        </p:nvSpPr>
        <p:spPr>
          <a:xfrm>
            <a:off x="6415792" y="2355725"/>
            <a:ext cx="892512" cy="432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接送货员</a:t>
            </a:r>
          </a:p>
        </p:txBody>
      </p:sp>
      <p:sp>
        <p:nvSpPr>
          <p:cNvPr id="65" name="矩形 73"/>
          <p:cNvSpPr/>
          <p:nvPr/>
        </p:nvSpPr>
        <p:spPr>
          <a:xfrm>
            <a:off x="5427866" y="3363838"/>
            <a:ext cx="892512" cy="1152128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快递的收、派货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67" name="Elbow Connector 31"/>
          <p:cNvCxnSpPr>
            <a:stCxn id="51" idx="2"/>
            <a:endCxn id="64" idx="0"/>
          </p:cNvCxnSpPr>
          <p:nvPr/>
        </p:nvCxnSpPr>
        <p:spPr>
          <a:xfrm flipH="1">
            <a:off x="6862048" y="1887630"/>
            <a:ext cx="0" cy="468095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 flipH="1">
            <a:off x="5385436" y="706407"/>
            <a:ext cx="0" cy="3991389"/>
          </a:xfrm>
          <a:prstGeom prst="line">
            <a:avLst/>
          </a:prstGeom>
          <a:ln w="1905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val 33"/>
          <p:cNvSpPr/>
          <p:nvPr/>
        </p:nvSpPr>
        <p:spPr>
          <a:xfrm>
            <a:off x="107504" y="552316"/>
            <a:ext cx="360040" cy="36004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/>
              <a:t>3</a:t>
            </a:r>
            <a:endParaRPr lang="zh-CN" altLang="en-US" sz="1400" b="1"/>
          </a:p>
        </p:txBody>
      </p:sp>
      <p:sp>
        <p:nvSpPr>
          <p:cNvPr id="46" name="TextBox 45"/>
          <p:cNvSpPr txBox="1"/>
          <p:nvPr/>
        </p:nvSpPr>
        <p:spPr>
          <a:xfrm>
            <a:off x="179512" y="161516"/>
            <a:ext cx="8844906" cy="3239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latin typeface="华文楷体" panose="02010600040101010101" pitchFamily="2" charset="-122"/>
                <a:ea typeface="华文楷体" panose="02010600040101010101" pitchFamily="2" charset="-122"/>
              </a:rPr>
              <a:t>场景二：快递体量高速增长的发展中期，营业部负责经营、分部定位纯运作</a:t>
            </a:r>
          </a:p>
        </p:txBody>
      </p:sp>
    </p:spTree>
    <p:extLst>
      <p:ext uri="{BB962C8B-B14F-4D97-AF65-F5344CB8AC3E}">
        <p14:creationId xmlns:p14="http://schemas.microsoft.com/office/powerpoint/2010/main" val="1853713308"/>
      </p:ext>
    </p:extLst>
  </p:cSld>
  <p:clrMapOvr>
    <a:masterClrMapping/>
  </p:clrMapOvr>
  <p:transition spd="med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" name="矩形 73"/>
          <p:cNvSpPr/>
          <p:nvPr/>
        </p:nvSpPr>
        <p:spPr>
          <a:xfrm>
            <a:off x="7662336" y="740601"/>
            <a:ext cx="1374160" cy="399138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定位：经营</a:t>
            </a:r>
            <a:r>
              <a:rPr lang="en-US" altLang="zh-CN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+</a:t>
            </a:r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运作，不仅负责快递件的集货与派送，也负责收件与业务拓展</a:t>
            </a:r>
            <a:endParaRPr lang="en-US" altLang="zh-CN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考核：收入、利润、品质、客户体验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</a:t>
            </a:r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递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员归属分</a:t>
            </a:r>
            <a:r>
              <a:rPr lang="en-US" altLang="zh-CN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/</a:t>
            </a:r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点部</a:t>
            </a:r>
            <a:endParaRPr lang="en-US" altLang="zh-CN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endParaRPr lang="en-US" altLang="zh-CN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612000" lvl="1" indent="-342900">
              <a:buFont typeface="+mj-lt"/>
              <a:buAutoNum type="arabicPeriod"/>
            </a:pPr>
            <a:endParaRPr lang="en-US" altLang="zh-CN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5" name="矩形 73"/>
          <p:cNvSpPr/>
          <p:nvPr/>
        </p:nvSpPr>
        <p:spPr>
          <a:xfrm>
            <a:off x="3779912" y="730654"/>
            <a:ext cx="892800" cy="396000"/>
          </a:xfrm>
          <a:prstGeom prst="rect">
            <a:avLst/>
          </a:prstGeom>
          <a:solidFill>
            <a:srgbClr val="002060"/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分部</a:t>
            </a:r>
            <a:endParaRPr lang="zh-CN" altLang="en-US" sz="1600" b="1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6" name="矩形 73"/>
          <p:cNvSpPr/>
          <p:nvPr/>
        </p:nvSpPr>
        <p:spPr>
          <a:xfrm>
            <a:off x="6415504" y="1491630"/>
            <a:ext cx="892800" cy="3960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快递</a:t>
            </a:r>
            <a:r>
              <a:rPr lang="zh-CN" altLang="en-US" sz="16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组</a:t>
            </a:r>
            <a:endParaRPr lang="zh-CN" altLang="en-US" sz="1600" b="1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8" name="矩形 73"/>
          <p:cNvSpPr/>
          <p:nvPr/>
        </p:nvSpPr>
        <p:spPr>
          <a:xfrm>
            <a:off x="135502" y="3291830"/>
            <a:ext cx="327373" cy="15840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岗位职责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3" name="矩形 73"/>
          <p:cNvSpPr/>
          <p:nvPr/>
        </p:nvSpPr>
        <p:spPr>
          <a:xfrm>
            <a:off x="6415504" y="3291830"/>
            <a:ext cx="892800" cy="158400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快递的收、派货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56" name="Elbow Connector 55"/>
          <p:cNvCxnSpPr>
            <a:stCxn id="46" idx="0"/>
            <a:endCxn id="45" idx="2"/>
          </p:cNvCxnSpPr>
          <p:nvPr/>
        </p:nvCxnSpPr>
        <p:spPr>
          <a:xfrm rot="16200000" flipV="1">
            <a:off x="5361620" y="-8654"/>
            <a:ext cx="364976" cy="2635592"/>
          </a:xfrm>
          <a:prstGeom prst="bentConnector3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Elbow Connector 31"/>
          <p:cNvCxnSpPr>
            <a:stCxn id="46" idx="2"/>
            <a:endCxn id="70" idx="0"/>
          </p:cNvCxnSpPr>
          <p:nvPr/>
        </p:nvCxnSpPr>
        <p:spPr>
          <a:xfrm flipH="1">
            <a:off x="6861904" y="1887630"/>
            <a:ext cx="0" cy="417572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矩形 73"/>
          <p:cNvSpPr/>
          <p:nvPr/>
        </p:nvSpPr>
        <p:spPr>
          <a:xfrm>
            <a:off x="1595325" y="1491630"/>
            <a:ext cx="892800" cy="396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运作</a:t>
            </a:r>
            <a:r>
              <a:rPr lang="zh-CN" altLang="en-US" sz="1600" b="1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组</a:t>
            </a:r>
            <a:endParaRPr lang="zh-CN" altLang="en-US" sz="1600" b="1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70" name="矩形 73"/>
          <p:cNvSpPr/>
          <p:nvPr/>
        </p:nvSpPr>
        <p:spPr>
          <a:xfrm>
            <a:off x="6415504" y="2305202"/>
            <a:ext cx="892800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快递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员组长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73" name="矩形 73"/>
          <p:cNvSpPr/>
          <p:nvPr/>
        </p:nvSpPr>
        <p:spPr>
          <a:xfrm>
            <a:off x="6415504" y="2859782"/>
            <a:ext cx="892800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快递员</a:t>
            </a:r>
          </a:p>
        </p:txBody>
      </p:sp>
      <p:sp>
        <p:nvSpPr>
          <p:cNvPr id="74" name="矩形 73"/>
          <p:cNvSpPr/>
          <p:nvPr/>
        </p:nvSpPr>
        <p:spPr>
          <a:xfrm>
            <a:off x="1440803" y="2305202"/>
            <a:ext cx="644487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仓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管员</a:t>
            </a:r>
            <a:r>
              <a:rPr lang="en-US" altLang="zh-CN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/</a:t>
            </a:r>
            <a:br>
              <a:rPr lang="en-US" altLang="zh-CN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操作员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75" name="矩形 73"/>
          <p:cNvSpPr/>
          <p:nvPr/>
        </p:nvSpPr>
        <p:spPr>
          <a:xfrm>
            <a:off x="631289" y="2305202"/>
            <a:ext cx="644487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分拣员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76" name="矩形 73"/>
          <p:cNvSpPr/>
          <p:nvPr/>
        </p:nvSpPr>
        <p:spPr>
          <a:xfrm>
            <a:off x="2250317" y="2305202"/>
            <a:ext cx="644487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质量与物料管理员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77" name="Elbow Connector 76"/>
          <p:cNvCxnSpPr>
            <a:stCxn id="68" idx="2"/>
            <a:endCxn id="75" idx="0"/>
          </p:cNvCxnSpPr>
          <p:nvPr/>
        </p:nvCxnSpPr>
        <p:spPr>
          <a:xfrm rot="5400000">
            <a:off x="1288843" y="1552320"/>
            <a:ext cx="417572" cy="1088192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Elbow Connector 77"/>
          <p:cNvCxnSpPr>
            <a:stCxn id="68" idx="2"/>
            <a:endCxn id="74" idx="0"/>
          </p:cNvCxnSpPr>
          <p:nvPr/>
        </p:nvCxnSpPr>
        <p:spPr>
          <a:xfrm rot="5400000">
            <a:off x="1693600" y="1957077"/>
            <a:ext cx="417572" cy="278678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Elbow Connector 78"/>
          <p:cNvCxnSpPr>
            <a:stCxn id="68" idx="2"/>
            <a:endCxn id="76" idx="0"/>
          </p:cNvCxnSpPr>
          <p:nvPr/>
        </p:nvCxnSpPr>
        <p:spPr>
          <a:xfrm rot="16200000" flipH="1">
            <a:off x="2098357" y="1830998"/>
            <a:ext cx="417572" cy="530836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Elbow Connector 79"/>
          <p:cNvCxnSpPr>
            <a:stCxn id="68" idx="0"/>
            <a:endCxn id="45" idx="2"/>
          </p:cNvCxnSpPr>
          <p:nvPr/>
        </p:nvCxnSpPr>
        <p:spPr>
          <a:xfrm rot="5400000" flipH="1" flipV="1">
            <a:off x="2951530" y="216849"/>
            <a:ext cx="364976" cy="2184587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矩形 73"/>
          <p:cNvSpPr/>
          <p:nvPr/>
        </p:nvSpPr>
        <p:spPr>
          <a:xfrm>
            <a:off x="539552" y="3291830"/>
            <a:ext cx="892512" cy="158400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货物检验、分拣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82" name="矩形 73"/>
          <p:cNvSpPr/>
          <p:nvPr/>
        </p:nvSpPr>
        <p:spPr>
          <a:xfrm>
            <a:off x="1475656" y="3291830"/>
            <a:ext cx="892512" cy="158400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清仓及仓库管理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装卸</a:t>
            </a:r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货</a:t>
            </a:r>
          </a:p>
        </p:txBody>
      </p:sp>
      <p:sp>
        <p:nvSpPr>
          <p:cNvPr id="83" name="矩形 73"/>
          <p:cNvSpPr/>
          <p:nvPr/>
        </p:nvSpPr>
        <p:spPr>
          <a:xfrm>
            <a:off x="2219474" y="3291830"/>
            <a:ext cx="892512" cy="158400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质量数据监控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快递异常处理</a:t>
            </a: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车辆、设备物料</a:t>
            </a:r>
            <a:r>
              <a:rPr lang="zh-CN" altLang="en-US" sz="14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管理</a:t>
            </a:r>
            <a:endParaRPr lang="en-US" altLang="zh-CN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endParaRPr lang="en-US" altLang="zh-CN" sz="1400" b="1" smtClean="0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80000" indent="-180000">
              <a:buFont typeface="Arial" pitchFamily="34" charset="0"/>
              <a:buChar char="•"/>
            </a:pP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95" name="矩形 73"/>
          <p:cNvSpPr/>
          <p:nvPr/>
        </p:nvSpPr>
        <p:spPr>
          <a:xfrm>
            <a:off x="4427984" y="1491630"/>
            <a:ext cx="892800" cy="3960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点部</a:t>
            </a:r>
            <a:endParaRPr lang="zh-CN" altLang="en-US" sz="1600" b="1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98" name="Elbow Connector 31"/>
          <p:cNvCxnSpPr>
            <a:stCxn id="95" idx="2"/>
            <a:endCxn id="99" idx="0"/>
          </p:cNvCxnSpPr>
          <p:nvPr/>
        </p:nvCxnSpPr>
        <p:spPr>
          <a:xfrm flipH="1">
            <a:off x="4874384" y="1887630"/>
            <a:ext cx="0" cy="417572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" name="矩形 73"/>
          <p:cNvSpPr/>
          <p:nvPr/>
        </p:nvSpPr>
        <p:spPr>
          <a:xfrm>
            <a:off x="4427984" y="2305202"/>
            <a:ext cx="892800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点部主管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00" name="矩形 73"/>
          <p:cNvSpPr/>
          <p:nvPr/>
        </p:nvSpPr>
        <p:spPr>
          <a:xfrm>
            <a:off x="4485640" y="2859782"/>
            <a:ext cx="360040" cy="108377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快递员</a:t>
            </a:r>
          </a:p>
        </p:txBody>
      </p:sp>
      <p:sp>
        <p:nvSpPr>
          <p:cNvPr id="101" name="矩形 73"/>
          <p:cNvSpPr/>
          <p:nvPr/>
        </p:nvSpPr>
        <p:spPr>
          <a:xfrm>
            <a:off x="4917688" y="2859782"/>
            <a:ext cx="360040" cy="108377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仓</a:t>
            </a:r>
            <a:r>
              <a:rPr lang="zh-CN" altLang="en-US" sz="12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管</a:t>
            </a:r>
            <a:r>
              <a:rPr lang="en-US" altLang="zh-CN" sz="12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/</a:t>
            </a:r>
            <a:br>
              <a:rPr lang="en-US" altLang="zh-CN" sz="12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zh-CN" altLang="en-US" sz="12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操作员</a:t>
            </a:r>
          </a:p>
        </p:txBody>
      </p:sp>
      <p:sp>
        <p:nvSpPr>
          <p:cNvPr id="102" name="矩形 73"/>
          <p:cNvSpPr/>
          <p:nvPr/>
        </p:nvSpPr>
        <p:spPr>
          <a:xfrm>
            <a:off x="5349736" y="2859782"/>
            <a:ext cx="360040" cy="108377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收银</a:t>
            </a:r>
            <a:endParaRPr lang="zh-CN" altLang="en-US" sz="12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103" name="Elbow Connector 102"/>
          <p:cNvCxnSpPr>
            <a:stCxn id="95" idx="0"/>
            <a:endCxn id="45" idx="2"/>
          </p:cNvCxnSpPr>
          <p:nvPr/>
        </p:nvCxnSpPr>
        <p:spPr>
          <a:xfrm rot="16200000" flipV="1">
            <a:off x="4367860" y="985106"/>
            <a:ext cx="364976" cy="648072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矩形 73"/>
          <p:cNvSpPr/>
          <p:nvPr/>
        </p:nvSpPr>
        <p:spPr>
          <a:xfrm>
            <a:off x="4067944" y="2859782"/>
            <a:ext cx="360040" cy="108377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</a:t>
            </a:r>
            <a:r>
              <a:rPr lang="zh-CN" altLang="en-US" sz="12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递</a:t>
            </a:r>
            <a:r>
              <a:rPr lang="zh-CN" altLang="en-US" sz="1200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组长</a:t>
            </a:r>
          </a:p>
        </p:txBody>
      </p:sp>
      <p:sp>
        <p:nvSpPr>
          <p:cNvPr id="105" name="矩形 73"/>
          <p:cNvSpPr/>
          <p:nvPr/>
        </p:nvSpPr>
        <p:spPr>
          <a:xfrm>
            <a:off x="3059832" y="2305202"/>
            <a:ext cx="644487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车队</a:t>
            </a:r>
            <a:r>
              <a:rPr lang="en-US" altLang="zh-CN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..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06" name="矩形 73"/>
          <p:cNvSpPr/>
          <p:nvPr/>
        </p:nvSpPr>
        <p:spPr>
          <a:xfrm>
            <a:off x="2987824" y="3291830"/>
            <a:ext cx="892512" cy="158400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80000" indent="-180000"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？</a:t>
            </a:r>
            <a:endParaRPr lang="zh-CN" altLang="en-US" sz="1400" b="1">
              <a:solidFill>
                <a:sysClr val="windowText" lastClr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107" name="Elbow Connector 106"/>
          <p:cNvCxnSpPr>
            <a:stCxn id="68" idx="2"/>
            <a:endCxn id="105" idx="0"/>
          </p:cNvCxnSpPr>
          <p:nvPr/>
        </p:nvCxnSpPr>
        <p:spPr>
          <a:xfrm rot="16200000" flipH="1">
            <a:off x="2503114" y="1426240"/>
            <a:ext cx="417572" cy="1340351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Elbow Connector 107"/>
          <p:cNvCxnSpPr>
            <a:stCxn id="99" idx="2"/>
            <a:endCxn id="104" idx="0"/>
          </p:cNvCxnSpPr>
          <p:nvPr/>
        </p:nvCxnSpPr>
        <p:spPr>
          <a:xfrm rot="5400000">
            <a:off x="4499908" y="2485306"/>
            <a:ext cx="122532" cy="626420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Elbow Connector 111"/>
          <p:cNvCxnSpPr>
            <a:stCxn id="99" idx="2"/>
            <a:endCxn id="100" idx="0"/>
          </p:cNvCxnSpPr>
          <p:nvPr/>
        </p:nvCxnSpPr>
        <p:spPr>
          <a:xfrm rot="5400000">
            <a:off x="4708756" y="2694154"/>
            <a:ext cx="122532" cy="208724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Elbow Connector 114"/>
          <p:cNvCxnSpPr>
            <a:stCxn id="99" idx="2"/>
            <a:endCxn id="101" idx="0"/>
          </p:cNvCxnSpPr>
          <p:nvPr/>
        </p:nvCxnSpPr>
        <p:spPr>
          <a:xfrm rot="16200000" flipH="1">
            <a:off x="4924780" y="2686854"/>
            <a:ext cx="122532" cy="223324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Elbow Connector 117"/>
          <p:cNvCxnSpPr>
            <a:stCxn id="99" idx="2"/>
            <a:endCxn id="102" idx="0"/>
          </p:cNvCxnSpPr>
          <p:nvPr/>
        </p:nvCxnSpPr>
        <p:spPr>
          <a:xfrm rot="16200000" flipH="1">
            <a:off x="5140804" y="2470830"/>
            <a:ext cx="122532" cy="655372"/>
          </a:xfrm>
          <a:prstGeom prst="bentConnector3">
            <a:avLst>
              <a:gd name="adj1" fmla="val 50000"/>
            </a:avLst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val 33"/>
          <p:cNvSpPr/>
          <p:nvPr/>
        </p:nvSpPr>
        <p:spPr>
          <a:xfrm>
            <a:off x="107504" y="552316"/>
            <a:ext cx="360040" cy="36004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/>
              <a:t>3</a:t>
            </a:r>
            <a:endParaRPr lang="zh-CN" altLang="en-US" sz="1400" b="1"/>
          </a:p>
        </p:txBody>
      </p:sp>
      <p:sp>
        <p:nvSpPr>
          <p:cNvPr id="41" name="TextBox 40"/>
          <p:cNvSpPr txBox="1"/>
          <p:nvPr/>
        </p:nvSpPr>
        <p:spPr>
          <a:xfrm>
            <a:off x="179512" y="161516"/>
            <a:ext cx="8844906" cy="3239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latin typeface="华文楷体" panose="02010600040101010101" pitchFamily="2" charset="-122"/>
                <a:ea typeface="华文楷体" panose="02010600040101010101" pitchFamily="2" charset="-122"/>
              </a:rPr>
              <a:t>场景三：快递体量占主阶段，</a:t>
            </a:r>
            <a:r>
              <a:rPr lang="zh-CN" altLang="en-US" b="1">
                <a:solidFill>
                  <a:sysClr val="windowText" lastClr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或成熟区域，</a:t>
            </a:r>
            <a:r>
              <a:rPr lang="zh-CN" altLang="en-US" b="1">
                <a:latin typeface="华文楷体" panose="02010600040101010101" pitchFamily="2" charset="-122"/>
                <a:ea typeface="华文楷体" panose="02010600040101010101" pitchFamily="2" charset="-122"/>
              </a:rPr>
              <a:t>分部负责经营和运作，整合运作</a:t>
            </a:r>
          </a:p>
        </p:txBody>
      </p:sp>
    </p:spTree>
    <p:extLst>
      <p:ext uri="{BB962C8B-B14F-4D97-AF65-F5344CB8AC3E}">
        <p14:creationId xmlns:p14="http://schemas.microsoft.com/office/powerpoint/2010/main" val="945408274"/>
      </p:ext>
    </p:extLst>
  </p:cSld>
  <p:clrMapOvr>
    <a:masterClrMapping/>
  </p:clrMapOvr>
  <p:transition spd="med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22898" y="415536"/>
            <a:ext cx="6181726" cy="415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目录</a:t>
            </a:r>
            <a:endParaRPr lang="en-US" sz="2700" baseline="30000">
              <a:solidFill>
                <a:srgbClr val="FAAF19"/>
              </a:solidFill>
              <a:latin typeface="华文细黑" pitchFamily="2" charset="-122"/>
              <a:ea typeface="华文细黑" pitchFamily="2" charset="-122"/>
              <a:cs typeface="华文黑体"/>
            </a:endParaRPr>
          </a:p>
        </p:txBody>
      </p:sp>
      <p:sp>
        <p:nvSpPr>
          <p:cNvPr id="6" name="Text Box 21">
            <a:hlinkClick action="ppaction://noaction"/>
            <a:extLst>
              <a:ext uri="{FF2B5EF4-FFF2-40B4-BE49-F238E27FC236}">
                <a16:creationId xmlns="" xmlns:a16="http://schemas.microsoft.com/office/drawing/2014/main" id="{1CF73149-3840-449F-9A2E-BE1D6C2B55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1465" y="1114480"/>
            <a:ext cx="4353051" cy="173123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74" tIns="34288" rIns="68574" bIns="3428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209" indent="-257209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组织及授权设计</a:t>
            </a:r>
          </a:p>
          <a:p>
            <a:pPr marL="257209" indent="-257209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b="1" smtClean="0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激励设计</a:t>
            </a:r>
            <a:endParaRPr lang="en-US" altLang="zh-CN" b="1" smtClean="0">
              <a:solidFill>
                <a:srgbClr val="FFC000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绩效设计</a:t>
            </a:r>
            <a:endParaRPr lang="en-US" altLang="zh-CN" b="1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其他</a:t>
            </a:r>
            <a:endParaRPr lang="en-US" altLang="zh-CN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55242834"/>
      </p:ext>
    </p:extLst>
  </p:cSld>
  <p:clrMapOvr>
    <a:masterClrMapping/>
  </p:clrMapOvr>
  <p:transition spd="med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https://d.book118.com/257132100154006035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thinkcellActiveDocDoNotDelete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fbmg1sy3">
      <a:majorFont>
        <a:latin typeface="Arial"/>
        <a:ea typeface="STKaiti"/>
        <a:cs typeface="Arial"/>
      </a:majorFont>
      <a:minorFont>
        <a:latin typeface="Arial"/>
        <a:ea typeface="STKaiti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tx2">
            <a:lumMod val="40000"/>
            <a:lumOff val="60000"/>
          </a:schemeClr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lIns="36000" rIns="36000" rtlCol="0">
        <a:spAutoFit/>
      </a:bodyPr>
      <a:lstStyle>
        <a:defPPr>
          <a:defRPr sz="1100" dirty="0" smtClean="0">
            <a:latin typeface="华文楷体" pitchFamily="2" charset="-122"/>
            <a:ea typeface="华文楷体" pitchFamily="2" charset="-122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227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STKaiti</vt:lpstr>
      <vt:lpstr>ＭＳ Ｐゴシック</vt:lpstr>
      <vt:lpstr>微软雅黑</vt:lpstr>
      <vt:lpstr>华文黑体</vt:lpstr>
      <vt:lpstr>Arial Unicode MS</vt:lpstr>
      <vt:lpstr>Wingdings</vt:lpstr>
      <vt:lpstr>华文楷体</vt:lpstr>
      <vt:lpstr>华文细黑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2024-09-10T11:57:26.901</cp:lastPrinted>
  <dcterms:created xsi:type="dcterms:W3CDTF">2024-09-10T03:57:26Z</dcterms:created>
  <dcterms:modified xsi:type="dcterms:W3CDTF">2024-09-10T03:57:28Z</dcterms:modified>
</cp:coreProperties>
</file>