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6870E38B-3C50-425D-9405-E8084BF333E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0DE5180-020E-4DA3-9C20-F731553BCEA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E6A47B30-ECA8-4353-8D1F-70E4E988E24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892C723E-0266-4C04-BC09-096026A2A48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DF57B87D-CB08-45DA-BFBA-4312ACF3F2BD}"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B6C7670-F835-47F2-820C-38E61EFE8B1C}"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04655602-6963-4635-ABA2-551792D462AE}"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FFAF3DF-9F6A-4D7A-916B-5E83D35B58A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814B0D3-6E38-4EE0-9E52-3954E97959B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BC4E000-3341-4209-8F02-8E247863B9A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21F3FA6-B65D-49E9-B7D6-CEC7CDDA8FA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5713216004100603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59816" y="1127918"/>
            <a:ext cx="9829800" cy="21050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3">
                    <a:alpha val="100000"/>
                  </a:schemeClr>
                </a:solidFill>
                <a:latin typeface="Arial"/>
                <a:ea typeface="Arial"/>
                <a:cs typeface="Arial"/>
              </a:rPr>
              <a:t>主题阅读课件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主题简介</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忠骨精神</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历史上的忠骨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忠骨精神的传承</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青山处处埋忠骨的文学艺术表现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结语</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514623" y="1744442"/>
            <a:ext cx="950685" cy="826132"/>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46458" y="1867338"/>
            <a:ext cx="3087014" cy="580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075" b="1">
                <a:solidFill>
                  <a:srgbClr val="FFFFFF">
                    <a:alpha val="100000"/>
                  </a:srgbClr>
                </a:solidFill>
                <a:latin typeface="Arial"/>
                <a:ea typeface="Arial"/>
                <a:cs typeface="Arial"/>
              </a:rPr>
              <a:t>01</a:t>
            </a:r>
          </a:p>
        </p:txBody>
      </p:sp>
      <p:sp>
        <p:nvSpPr>
          <p:cNvPr id="4" name="TextBox 4"/>
          <p:cNvSpPr txBox="1"/>
          <p:nvPr/>
        </p:nvSpPr>
        <p:spPr>
          <a:xfrm>
            <a:off x="1391305" y="2643681"/>
            <a:ext cx="8975750"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3">
                    <a:alpha val="100000"/>
                  </a:schemeClr>
                </a:solidFill>
                <a:latin typeface="Arial"/>
                <a:ea typeface="Arial"/>
                <a:cs typeface="Arial"/>
              </a:rPr>
              <a:t>主题简介</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0377" r="30377"/>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3652" r="23652"/>
          <a:stretch>
            <a:fillRect/>
          </a:stretch>
        </p:blipFill>
        <p:spPr>
          <a:xfrm>
            <a:off x="5906739" y="1869245"/>
            <a:ext cx="2050689" cy="3916435"/>
          </a:xfrm>
          <a:prstGeom prst="rect">
            <a:avLst/>
          </a:prstGeom>
        </p:spPr>
      </p:pic>
      <p:pic>
        <p:nvPicPr>
          <p:cNvPr id="4" name="Picture 4"/>
          <p:cNvPicPr>
            <a:picLocks noChangeAspect="1"/>
          </p:cNvPicPr>
          <p:nvPr/>
        </p:nvPicPr>
        <p:blipFill>
          <a:blip r:embed="rId4"/>
          <a:srcRect l="31521" r="31521"/>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介绍主题的来源，如某本书、某位作者、某个历史事件或现实问题等。</a:t>
            </a:r>
            <a:endParaRPr lang="en-US" sz="1100"/>
          </a:p>
        </p:txBody>
      </p:sp>
      <p:sp>
        <p:nvSpPr>
          <p:cNvPr id="8" name="AutoShape 8"/>
          <p:cNvSpPr/>
          <p:nvPr/>
        </p:nvSpPr>
        <p:spPr>
          <a:xfrm>
            <a:off x="8901714" y="1901965"/>
            <a:ext cx="2084387" cy="46037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主题来源</a:t>
            </a:r>
            <a:endParaRPr lang="en-US" sz="1100"/>
          </a:p>
        </p:txBody>
      </p:sp>
      <p:sp>
        <p:nvSpPr>
          <p:cNvPr id="9" name="AutoShape 9"/>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阐述主题所处的时代背景，包括社会、政治、经济等方面的状况，以帮助读者更好地理解主题的背景。</a:t>
            </a:r>
            <a:endParaRPr lang="en-US" sz="1100"/>
          </a:p>
        </p:txBody>
      </p:sp>
      <p:sp>
        <p:nvSpPr>
          <p:cNvPr id="10" name="AutoShape 10"/>
          <p:cNvSpPr/>
          <p:nvPr/>
        </p:nvSpPr>
        <p:spPr>
          <a:xfrm>
            <a:off x="8901714" y="4005263"/>
            <a:ext cx="2084387"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时代背景</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主题背景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分析主题在学术领域的研究价值和意义，如对学科发展的贡献等。</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学术价值</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探讨主题在实际应用中的价值和意义，如对解决现实问题的指导作用等。</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实践价值</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主题意义</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514623" y="1744442"/>
            <a:ext cx="950685" cy="826132"/>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46458" y="1867338"/>
            <a:ext cx="3087014" cy="580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075" b="1">
                <a:solidFill>
                  <a:srgbClr val="FFFFFF">
                    <a:alpha val="100000"/>
                  </a:srgbClr>
                </a:solidFill>
                <a:latin typeface="Arial"/>
                <a:ea typeface="Arial"/>
                <a:cs typeface="Arial"/>
              </a:rPr>
              <a:t>02</a:t>
            </a:r>
          </a:p>
        </p:txBody>
      </p:sp>
      <p:sp>
        <p:nvSpPr>
          <p:cNvPr id="4" name="TextBox 4"/>
          <p:cNvSpPr txBox="1"/>
          <p:nvPr/>
        </p:nvSpPr>
        <p:spPr>
          <a:xfrm>
            <a:off x="1391305" y="2643681"/>
            <a:ext cx="8975750"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3">
                    <a:alpha val="100000"/>
                  </a:schemeClr>
                </a:solidFill>
                <a:latin typeface="Arial"/>
                <a:ea typeface="Arial"/>
                <a:cs typeface="Arial"/>
              </a:rPr>
              <a:t>忠骨精神</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85766" y="1751287"/>
            <a:ext cx="5242663" cy="4234459"/>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571" y="1751287"/>
            <a:ext cx="5242663" cy="423445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30718" y="2430558"/>
            <a:ext cx="3130564" cy="3130564"/>
          </a:xfrm>
          <a:prstGeom prst="ellipse">
            <a:avLst/>
          </a:prstGeom>
          <a:solidFill>
            <a:srgbClr val="FFFFFF">
              <a:alpha val="5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1546" y="2621386"/>
            <a:ext cx="2748908" cy="274890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879259" y="2959520"/>
            <a:ext cx="225395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650" b="1">
                <a:solidFill>
                  <a:srgbClr val="FFFFFF">
                    <a:alpha val="100000"/>
                  </a:srgbClr>
                </a:solidFill>
                <a:latin typeface="Microsoft Yahei"/>
                <a:ea typeface="Microsoft Yahei"/>
                <a:cs typeface="Microsoft Yahei"/>
              </a:rPr>
              <a:t>VS</a:t>
            </a:r>
          </a:p>
        </p:txBody>
      </p:sp>
      <p:cxnSp>
        <p:nvCxnSpPr>
          <p:cNvPr id="7" name="Connector 7"/>
          <p:cNvCxnSpPr/>
          <p:nvPr/>
        </p:nvCxnSpPr>
        <p:spPr>
          <a:xfrm>
            <a:off x="1214515" y="2855191"/>
            <a:ext cx="2856056" cy="0"/>
          </a:xfrm>
          <a:prstGeom prst="line">
            <a:avLst/>
          </a:prstGeom>
          <a:ln w="9525">
            <a:solidFill>
              <a:srgbClr val="FFFFFF">
                <a:alpha val="100000"/>
              </a:srgbClr>
            </a:solidFill>
            <a:prstDash val="solid"/>
          </a:ln>
        </p:spPr>
      </p:cxnSp>
      <p:sp>
        <p:nvSpPr>
          <p:cNvPr id="8" name="TextBox 8"/>
          <p:cNvSpPr txBox="1"/>
          <p:nvPr/>
        </p:nvSpPr>
        <p:spPr>
          <a:xfrm>
            <a:off x="1085072" y="2931894"/>
            <a:ext cx="3263018"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忠诚精神是忠骨精神的核心，表现为对国家、民族和信仰的坚定不移的忠诚。</a:t>
            </a:r>
          </a:p>
        </p:txBody>
      </p:sp>
      <p:sp>
        <p:nvSpPr>
          <p:cNvPr id="9" name="TextBox 9"/>
          <p:cNvSpPr txBox="1"/>
          <p:nvPr/>
        </p:nvSpPr>
        <p:spPr>
          <a:xfrm>
            <a:off x="6389233" y="2064798"/>
            <a:ext cx="4714875"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14" b="1">
                <a:solidFill>
                  <a:schemeClr val="accent1">
                    <a:alpha val="100000"/>
                  </a:schemeClr>
                </a:solidFill>
                <a:latin typeface="Microsoft Yahei"/>
                <a:ea typeface="Microsoft Yahei"/>
                <a:cs typeface="Microsoft Yahei"/>
              </a:rPr>
              <a:t>详细描述</a:t>
            </a:r>
          </a:p>
        </p:txBody>
      </p:sp>
      <p:cxnSp>
        <p:nvCxnSpPr>
          <p:cNvPr id="10" name="Connector 10"/>
          <p:cNvCxnSpPr/>
          <p:nvPr/>
        </p:nvCxnSpPr>
        <p:spPr>
          <a:xfrm>
            <a:off x="8117660" y="2855191"/>
            <a:ext cx="2856056"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1" name="TextBox 11"/>
          <p:cNvSpPr txBox="1"/>
          <p:nvPr/>
        </p:nvSpPr>
        <p:spPr>
          <a:xfrm>
            <a:off x="7817683" y="2931894"/>
            <a:ext cx="3286125" cy="2819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忠诚精神是忠骨精神的核心，它表现为对国家、民族和信仰的坚定不移的忠诚。这种忠诚精神是中华民族传统美德的重要组成部分，也是中华民族历经磨难而屹立不倒的重要支撑。忠诚精神不仅体现在对国家和民族的热爱上，也体现在对个人信仰和职责的坚守上。</a:t>
            </a:r>
          </a:p>
        </p:txBody>
      </p:sp>
      <p:sp>
        <p:nvSpPr>
          <p:cNvPr id="12" name="TextBox 12"/>
          <p:cNvSpPr txBox="1"/>
          <p:nvPr/>
        </p:nvSpPr>
        <p:spPr>
          <a:xfrm>
            <a:off x="1085072" y="2064798"/>
            <a:ext cx="4150786"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总结词</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忠诚精神</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英勇精神</a:t>
              </a:r>
            </a:p>
          </p:txBody>
        </p:sp>
      </p:grpSp>
      <p:grpSp>
        <p:nvGrpSpPr>
          <p:cNvPr id="24" name="Group 24"/>
          <p:cNvGrpSpPr/>
          <p:nvPr/>
        </p:nvGrpSpPr>
        <p:grpSpPr>
          <a:xfrm>
            <a:off x="3561535" y="2061200"/>
            <a:ext cx="7382690" cy="1531407"/>
            <a:chOff x="3561535" y="2061200"/>
            <a:chExt cx="7382690" cy="1531407"/>
          </a:xfrm>
        </p:grpSpPr>
        <p:sp>
          <p:nvSpPr>
            <p:cNvPr id="25" name="TextBox 25"/>
            <p:cNvSpPr txBox="1"/>
            <p:nvPr/>
          </p:nvSpPr>
          <p:spPr>
            <a:xfrm>
              <a:off x="3561535" y="2061200"/>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英勇精神是忠骨精神的体现，表现为在面对困难和危险时毫不畏惧、勇往直前的品质。</a:t>
              </a:r>
            </a:p>
          </p:txBody>
        </p:sp>
      </p:grpSp>
      <p:grpSp>
        <p:nvGrpSpPr>
          <p:cNvPr id="26" name="Group 26"/>
          <p:cNvGrpSpPr/>
          <p:nvPr/>
        </p:nvGrpSpPr>
        <p:grpSpPr>
          <a:xfrm>
            <a:off x="3561535" y="1520189"/>
            <a:ext cx="7382690" cy="490334"/>
            <a:chOff x="3561535" y="1520189"/>
            <a:chExt cx="7382690" cy="490334"/>
          </a:xfrm>
        </p:grpSpPr>
        <p:sp>
          <p:nvSpPr>
            <p:cNvPr id="27" name="TextBox 27"/>
            <p:cNvSpPr txBox="1"/>
            <p:nvPr/>
          </p:nvSpPr>
          <p:spPr>
            <a:xfrm>
              <a:off x="3561535" y="1520189"/>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总结词</a:t>
              </a:r>
            </a:p>
          </p:txBody>
        </p:sp>
      </p:grpSp>
      <p:grpSp>
        <p:nvGrpSpPr>
          <p:cNvPr id="28" name="Group 28"/>
          <p:cNvGrpSpPr/>
          <p:nvPr/>
        </p:nvGrpSpPr>
        <p:grpSpPr>
          <a:xfrm>
            <a:off x="3561535" y="4422893"/>
            <a:ext cx="7382690" cy="1531407"/>
            <a:chOff x="3561535" y="4422893"/>
            <a:chExt cx="7382690" cy="1531407"/>
          </a:xfrm>
        </p:grpSpPr>
        <p:sp>
          <p:nvSpPr>
            <p:cNvPr id="29" name="TextBox 29"/>
            <p:cNvSpPr txBox="1"/>
            <p:nvPr/>
          </p:nvSpPr>
          <p:spPr>
            <a:xfrm>
              <a:off x="3561535" y="4422893"/>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英勇精神是忠骨精神的体现，它表现为在面对困难和危险时毫不畏惧、勇往直前的品质。这种精神是中华民族在长期斗争中形成的宝贵品质，也是中华民族伟大复兴的重要动力。英勇精神不仅体现在战争时期的英雄壮举上，也体现在和平时期的奋斗和拼搏中。</a:t>
              </a:r>
            </a:p>
          </p:txBody>
        </p:sp>
      </p:grpSp>
      <p:grpSp>
        <p:nvGrpSpPr>
          <p:cNvPr id="30" name="Group 30"/>
          <p:cNvGrpSpPr/>
          <p:nvPr/>
        </p:nvGrpSpPr>
        <p:grpSpPr>
          <a:xfrm>
            <a:off x="3561535" y="3881882"/>
            <a:ext cx="7382690" cy="490334"/>
            <a:chOff x="3561535" y="3881882"/>
            <a:chExt cx="7382690" cy="490334"/>
          </a:xfrm>
        </p:grpSpPr>
        <p:sp>
          <p:nvSpPr>
            <p:cNvPr id="31" name="TextBox 31"/>
            <p:cNvSpPr txBox="1"/>
            <p:nvPr/>
          </p:nvSpPr>
          <p:spPr>
            <a:xfrm>
              <a:off x="3561535" y="3881882"/>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详细描述</a:t>
              </a:r>
            </a:p>
          </p:txBody>
        </p:sp>
      </p:grpSp>
      <p:sp>
        <p:nvSpPr>
          <p:cNvPr id="32" name="AutoShape 32"/>
          <p:cNvSpPr/>
          <p:nvPr/>
        </p:nvSpPr>
        <p:spPr>
          <a:xfrm>
            <a:off x="1075314" y="4179055"/>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1075314" y="1789318"/>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69632" y="2076770"/>
            <a:ext cx="1303226" cy="130322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0405045" y="2076770"/>
            <a:ext cx="1347972" cy="134797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a:off x="2099221" y="2318568"/>
            <a:ext cx="3468643" cy="0"/>
          </a:xfrm>
          <a:prstGeom prst="line">
            <a:avLst/>
          </a:prstGeom>
          <a:ln w="9525">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5" name="TextBox 5"/>
          <p:cNvSpPr txBox="1"/>
          <p:nvPr/>
        </p:nvSpPr>
        <p:spPr>
          <a:xfrm>
            <a:off x="1964092" y="2344711"/>
            <a:ext cx="3829140" cy="35356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奉献精神是忠骨精神的本质，表现为为了国家和民族的利益而不计个人得失、无私奉献的精神。</a:t>
            </a:r>
          </a:p>
        </p:txBody>
      </p:sp>
      <p:cxnSp>
        <p:nvCxnSpPr>
          <p:cNvPr id="6" name="Connector 6"/>
          <p:cNvCxnSpPr/>
          <p:nvPr/>
        </p:nvCxnSpPr>
        <p:spPr>
          <a:xfrm>
            <a:off x="6516784" y="2318568"/>
            <a:ext cx="3468643" cy="0"/>
          </a:xfrm>
          <a:prstGeom prst="line">
            <a:avLst/>
          </a:prstGeom>
          <a:ln w="9525">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7" name="TextBox 7"/>
          <p:cNvSpPr txBox="1"/>
          <p:nvPr/>
        </p:nvSpPr>
        <p:spPr>
          <a:xfrm>
            <a:off x="6381655" y="2344711"/>
            <a:ext cx="3829140" cy="35356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奉献精神是忠骨精神的本质，它表现为为了国家和民族的利益而不计个人得失、无私奉献的精神。这种精神是中华民族传统美德的重要组成部分，也是中华民族历经磨难而屹立不倒的重要支撑。奉献精神不仅体现在英雄人物的伟大事迹上，也体现在普通人的平凡生活中。</a:t>
            </a:r>
          </a:p>
        </p:txBody>
      </p:sp>
      <p:sp>
        <p:nvSpPr>
          <p:cNvPr id="8" name="TextBox 8"/>
          <p:cNvSpPr txBox="1"/>
          <p:nvPr/>
        </p:nvSpPr>
        <p:spPr>
          <a:xfrm>
            <a:off x="1964092" y="1532038"/>
            <a:ext cx="401955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014" b="1">
                <a:solidFill>
                  <a:schemeClr val="accent1">
                    <a:alpha val="100000"/>
                  </a:schemeClr>
                </a:solidFill>
                <a:latin typeface="Microsoft Yahei"/>
                <a:ea typeface="Microsoft Yahei"/>
                <a:cs typeface="Microsoft Yahei"/>
              </a:rPr>
              <a:t>总结词</a:t>
            </a:r>
          </a:p>
        </p:txBody>
      </p:sp>
      <p:sp>
        <p:nvSpPr>
          <p:cNvPr id="9" name="TextBox 9"/>
          <p:cNvSpPr txBox="1"/>
          <p:nvPr/>
        </p:nvSpPr>
        <p:spPr>
          <a:xfrm>
            <a:off x="6381655" y="1532038"/>
            <a:ext cx="401955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014" b="1">
                <a:solidFill>
                  <a:schemeClr val="accent1">
                    <a:alpha val="100000"/>
                  </a:schemeClr>
                </a:solidFill>
                <a:latin typeface="Microsoft Yahei"/>
                <a:ea typeface="Microsoft Yahei"/>
                <a:cs typeface="Microsoft Yahei"/>
              </a:rPr>
              <a:t>详细描述</a:t>
            </a:r>
          </a:p>
        </p:txBody>
      </p:sp>
      <p:sp>
        <p:nvSpPr>
          <p:cNvPr id="10" name="Freeform 10"/>
          <p:cNvSpPr/>
          <p:nvPr/>
        </p:nvSpPr>
        <p:spPr>
          <a:xfrm>
            <a:off x="10761443" y="2433168"/>
            <a:ext cx="635177" cy="635177"/>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794451" y="2401589"/>
            <a:ext cx="653588" cy="653588"/>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奉献精神</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514623" y="1744442"/>
            <a:ext cx="950685" cy="826132"/>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46458" y="1867338"/>
            <a:ext cx="3087014" cy="580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075" b="1">
                <a:solidFill>
                  <a:srgbClr val="FFFFFF">
                    <a:alpha val="100000"/>
                  </a:srgbClr>
                </a:solidFill>
                <a:latin typeface="Arial"/>
                <a:ea typeface="Arial"/>
                <a:cs typeface="Arial"/>
              </a:rPr>
              <a:t>03</a:t>
            </a:r>
          </a:p>
        </p:txBody>
      </p:sp>
      <p:sp>
        <p:nvSpPr>
          <p:cNvPr id="4" name="TextBox 4"/>
          <p:cNvSpPr txBox="1"/>
          <p:nvPr/>
        </p:nvSpPr>
        <p:spPr>
          <a:xfrm>
            <a:off x="1391305" y="2643681"/>
            <a:ext cx="8975750"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3">
                    <a:alpha val="100000"/>
                  </a:schemeClr>
                </a:solidFill>
                <a:latin typeface="Arial"/>
                <a:ea typeface="Arial"/>
                <a:cs typeface="Arial"/>
              </a:rPr>
              <a:t>历史上的忠骨</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3600381" y="1179195"/>
            <a:ext cx="5566410" cy="5224145"/>
          </a:xfrm>
          <a:custGeom>
            <a:rect l="l" t="t" r="r" b="b"/>
            <a:pathLst>
              <a:path w="21600" h="21600">
                <a:moveTo>
                  <a:pt x="5778" y="21600"/>
                </a:moveTo>
                <a:lnTo>
                  <a:pt x="7938" y="21600"/>
                </a:lnTo>
                <a:lnTo>
                  <a:pt x="12785" y="12409"/>
                </a:lnTo>
                <a:lnTo>
                  <a:pt x="18360" y="12409"/>
                </a:lnTo>
                <a:cubicBezTo>
                  <a:pt x="18360" y="12409"/>
                  <a:pt x="21600" y="12409"/>
                  <a:pt x="21600" y="10800"/>
                </a:cubicBezTo>
                <a:cubicBezTo>
                  <a:pt x="21600" y="9191"/>
                  <a:pt x="18360" y="9191"/>
                  <a:pt x="18360" y="9191"/>
                </a:cubicBezTo>
                <a:lnTo>
                  <a:pt x="12785" y="9191"/>
                </a:lnTo>
                <a:lnTo>
                  <a:pt x="7938" y="0"/>
                </a:lnTo>
                <a:lnTo>
                  <a:pt x="5778" y="0"/>
                </a:lnTo>
                <a:lnTo>
                  <a:pt x="8465" y="9191"/>
                </a:lnTo>
                <a:lnTo>
                  <a:pt x="4591" y="9191"/>
                </a:lnTo>
                <a:lnTo>
                  <a:pt x="2160" y="6893"/>
                </a:lnTo>
                <a:lnTo>
                  <a:pt x="0" y="6893"/>
                </a:lnTo>
                <a:lnTo>
                  <a:pt x="1728" y="10800"/>
                </a:lnTo>
                <a:lnTo>
                  <a:pt x="0" y="14707"/>
                </a:lnTo>
                <a:lnTo>
                  <a:pt x="2160" y="14707"/>
                </a:lnTo>
                <a:lnTo>
                  <a:pt x="4591" y="12409"/>
                </a:lnTo>
                <a:lnTo>
                  <a:pt x="8465" y="12409"/>
                </a:lnTo>
                <a:cubicBezTo>
                  <a:pt x="8465" y="12409"/>
                  <a:pt x="5778" y="21600"/>
                  <a:pt x="5778" y="2160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古代忠骨</a:t>
              </a:r>
            </a:p>
          </p:txBody>
        </p:sp>
      </p:grpSp>
      <p:grpSp>
        <p:nvGrpSpPr>
          <p:cNvPr id="25" name="Group 25"/>
          <p:cNvGrpSpPr/>
          <p:nvPr/>
        </p:nvGrpSpPr>
        <p:grpSpPr>
          <a:xfrm>
            <a:off x="1161234" y="1569750"/>
            <a:ext cx="2267763" cy="1552257"/>
            <a:chOff x="1161234" y="1569750"/>
            <a:chExt cx="2267763" cy="1552257"/>
          </a:xfrm>
        </p:grpSpPr>
        <p:sp>
          <p:nvSpPr>
            <p:cNvPr id="26" name="TextBox 26"/>
            <p:cNvSpPr txBox="1"/>
            <p:nvPr/>
          </p:nvSpPr>
          <p:spPr>
            <a:xfrm>
              <a:off x="1161234" y="1569750"/>
              <a:ext cx="2267763"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古代忠骨是指历史上那些忠诚于国家、君主或信仰，并为之献身的英雄人物。</a:t>
              </a:r>
            </a:p>
          </p:txBody>
        </p:sp>
      </p:grpSp>
      <p:grpSp>
        <p:nvGrpSpPr>
          <p:cNvPr id="27" name="Group 27"/>
          <p:cNvGrpSpPr/>
          <p:nvPr/>
        </p:nvGrpSpPr>
        <p:grpSpPr>
          <a:xfrm>
            <a:off x="1094842" y="4158410"/>
            <a:ext cx="2267763" cy="1552257"/>
            <a:chOff x="1094842" y="4158410"/>
            <a:chExt cx="2267763" cy="1552257"/>
          </a:xfrm>
        </p:grpSpPr>
        <p:sp>
          <p:nvSpPr>
            <p:cNvPr id="28" name="TextBox 28"/>
            <p:cNvSpPr txBox="1"/>
            <p:nvPr/>
          </p:nvSpPr>
          <p:spPr>
            <a:xfrm>
              <a:off x="1094842" y="4158410"/>
              <a:ext cx="2267763"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50000"/>
                </a:lnSpc>
                <a:buFont typeface="Arial"/>
                <a:buChar char="•"/>
              </a:pPr>
              <a:r>
                <a:rPr lang="en-US" sz="1500">
                  <a:solidFill>
                    <a:schemeClr val="dk1">
                      <a:alpha val="100000"/>
                    </a:schemeClr>
                  </a:solidFill>
                  <a:latin typeface="Microsoft Yahei"/>
                  <a:ea typeface="Microsoft Yahei"/>
                  <a:cs typeface="Microsoft Yahei"/>
                </a:rPr>
                <a:t>·</a:t>
              </a:r>
            </a:p>
          </p:txBody>
        </p:sp>
      </p:grpSp>
      <p:grpSp>
        <p:nvGrpSpPr>
          <p:cNvPr id="29" name="Group 29"/>
          <p:cNvGrpSpPr/>
          <p:nvPr/>
        </p:nvGrpSpPr>
        <p:grpSpPr>
          <a:xfrm>
            <a:off x="6899028" y="1445268"/>
            <a:ext cx="2267763" cy="1552257"/>
            <a:chOff x="6899028" y="1445268"/>
            <a:chExt cx="2267763" cy="1552257"/>
          </a:xfrm>
        </p:grpSpPr>
        <p:sp>
          <p:nvSpPr>
            <p:cNvPr id="30" name="TextBox 30"/>
            <p:cNvSpPr txBox="1"/>
            <p:nvPr/>
          </p:nvSpPr>
          <p:spPr>
            <a:xfrm>
              <a:off x="6899028" y="1445268"/>
              <a:ext cx="2267763"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他们通常在战争、政治斗争或信仰等领域表现出坚定的忠诚和英勇无畏的精神。</a:t>
              </a:r>
            </a:p>
          </p:txBody>
        </p:sp>
      </p:grpSp>
      <p:grpSp>
        <p:nvGrpSpPr>
          <p:cNvPr id="31" name="Group 31"/>
          <p:cNvGrpSpPr/>
          <p:nvPr/>
        </p:nvGrpSpPr>
        <p:grpSpPr>
          <a:xfrm>
            <a:off x="6899028" y="4698220"/>
            <a:ext cx="2267763" cy="1552257"/>
            <a:chOff x="6899028" y="4698220"/>
            <a:chExt cx="2267763" cy="1552257"/>
          </a:xfrm>
        </p:grpSpPr>
        <p:sp>
          <p:nvSpPr>
            <p:cNvPr id="32" name="TextBox 32"/>
            <p:cNvSpPr txBox="1"/>
            <p:nvPr/>
          </p:nvSpPr>
          <p:spPr>
            <a:xfrm>
              <a:off x="6899028" y="4698220"/>
              <a:ext cx="2267763"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他们的忠诚和牺牲精神被后人铭记和传颂，成为民族精神和文化的重要组成部分。</a:t>
              </a:r>
            </a:p>
          </p:txBody>
        </p:sp>
      </p:grpSp>
      <p:grpSp>
        <p:nvGrpSpPr>
          <p:cNvPr id="33" name="Group 33"/>
          <p:cNvGrpSpPr/>
          <p:nvPr/>
        </p:nvGrpSpPr>
        <p:grpSpPr>
          <a:xfrm>
            <a:off x="9482164" y="3015139"/>
            <a:ext cx="2267763" cy="1552257"/>
            <a:chOff x="9482164" y="3015139"/>
            <a:chExt cx="2267763" cy="1552257"/>
          </a:xfrm>
        </p:grpSpPr>
        <p:sp>
          <p:nvSpPr>
            <p:cNvPr id="34" name="TextBox 34"/>
            <p:cNvSpPr txBox="1"/>
            <p:nvPr/>
          </p:nvSpPr>
          <p:spPr>
            <a:xfrm>
              <a:off x="9482164" y="3015139"/>
              <a:ext cx="2267763"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古代忠骨的事迹对于弘扬爱国主义、民族精神和传统美德具有重要意义。</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545936" y="2601975"/>
            <a:ext cx="1097280" cy="1097280"/>
          </a:xfrm>
          <a:prstGeom prst="ellipse">
            <a:avLst/>
          </a:pr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3788" y="4992370"/>
            <a:ext cx="1097280" cy="109728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414621" y="4992370"/>
            <a:ext cx="1097280" cy="109728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rot="2135991">
            <a:off x="6752079" y="3005407"/>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rot="-2296662">
            <a:off x="5082069" y="2980409"/>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6933846">
            <a:off x="4590610" y="4510035"/>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10800000">
            <a:off x="5884214" y="5286197"/>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rot="6699367">
            <a:off x="7238684" y="4544360"/>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171891" y="3318396"/>
            <a:ext cx="320992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1350">
                <a:solidFill>
                  <a:schemeClr val="dk1">
                    <a:alpha val="100000"/>
                  </a:schemeClr>
                </a:solidFill>
                <a:latin typeface="Microsoft Yahei"/>
                <a:ea typeface="Microsoft Yahei"/>
                <a:cs typeface="Microsoft Yahei"/>
              </a:rPr>
              <a:t>· </a:t>
            </a:r>
          </a:p>
        </p:txBody>
      </p:sp>
      <p:sp>
        <p:nvSpPr>
          <p:cNvPr id="11" name="Freeform 11"/>
          <p:cNvSpPr/>
          <p:nvPr/>
        </p:nvSpPr>
        <p:spPr>
          <a:xfrm>
            <a:off x="5821069" y="2864915"/>
            <a:ext cx="571400" cy="571400"/>
          </a:xfrm>
          <a:custGeom>
            <a:rect l="l" t="t" r="r" b="b"/>
            <a:pathLst>
              <a:path w="304800" h="304800">
                <a:moveTo>
                  <a:pt x="147180" y="28632"/>
                </a:moveTo>
                <a:lnTo>
                  <a:pt x="19907" y="83468"/>
                </a:lnTo>
                <a:lnTo>
                  <a:pt x="147304" y="137874"/>
                </a:lnTo>
                <a:lnTo>
                  <a:pt x="276015" y="83344"/>
                </a:lnTo>
                <a:lnTo>
                  <a:pt x="147180" y="28632"/>
                </a:lnTo>
                <a:close/>
                <a:moveTo>
                  <a:pt x="152400" y="144723"/>
                </a:moveTo>
                <a:lnTo>
                  <a:pt x="152400" y="276168"/>
                </a:lnTo>
                <a:lnTo>
                  <a:pt x="276177" y="217408"/>
                </a:lnTo>
                <a:lnTo>
                  <a:pt x="276177" y="92145"/>
                </a:lnTo>
                <a:lnTo>
                  <a:pt x="152400" y="144723"/>
                </a:lnTo>
                <a:close/>
                <a:moveTo>
                  <a:pt x="19098" y="217408"/>
                </a:moveTo>
                <a:lnTo>
                  <a:pt x="143294" y="276168"/>
                </a:lnTo>
                <a:lnTo>
                  <a:pt x="143294" y="144723"/>
                </a:lnTo>
                <a:lnTo>
                  <a:pt x="19098" y="92145"/>
                </a:lnTo>
                <a:lnTo>
                  <a:pt x="19098" y="21740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73593" y="3379295"/>
            <a:ext cx="1097280" cy="1097280"/>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7266066" y="3659577"/>
            <a:ext cx="512333" cy="51233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116258" y="3379295"/>
            <a:ext cx="1097280" cy="109728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418097" y="3668943"/>
            <a:ext cx="493600" cy="49360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34007" y="5314781"/>
            <a:ext cx="476843" cy="476843"/>
          </a:xfrm>
          <a:custGeom>
            <a:rect l="l" t="t" r="r" b="b"/>
            <a:pathLst>
              <a:path w="304800" h="304800">
                <a:moveTo>
                  <a:pt x="116843" y="182880"/>
                </a:moveTo>
                <a:lnTo>
                  <a:pt x="30480" y="182880"/>
                </a:lnTo>
                <a:lnTo>
                  <a:pt x="30480" y="304800"/>
                </a:lnTo>
                <a:lnTo>
                  <a:pt x="0" y="304800"/>
                </a:lnTo>
                <a:lnTo>
                  <a:pt x="0" y="0"/>
                </a:lnTo>
                <a:lnTo>
                  <a:pt x="182880" y="0"/>
                </a:lnTo>
                <a:lnTo>
                  <a:pt x="187957" y="30480"/>
                </a:lnTo>
                <a:lnTo>
                  <a:pt x="304800" y="30480"/>
                </a:lnTo>
                <a:lnTo>
                  <a:pt x="259080" y="121920"/>
                </a:lnTo>
                <a:lnTo>
                  <a:pt x="304800" y="213360"/>
                </a:lnTo>
                <a:lnTo>
                  <a:pt x="121920" y="213360"/>
                </a:lnTo>
                <a:lnTo>
                  <a:pt x="116843" y="18288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6589033" y="5255782"/>
            <a:ext cx="570456" cy="570456"/>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79518" y="4987861"/>
            <a:ext cx="320992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他们活跃在政治、文化、科技等各个领域，为民族独立、人民解放和社会主义建设做出了巨大贡献。</a:t>
            </a:r>
          </a:p>
        </p:txBody>
      </p:sp>
      <p:sp>
        <p:nvSpPr>
          <p:cNvPr id="19" name="TextBox 19"/>
          <p:cNvSpPr txBox="1"/>
          <p:nvPr/>
        </p:nvSpPr>
        <p:spPr>
          <a:xfrm>
            <a:off x="653186" y="3304902"/>
            <a:ext cx="320992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近代忠骨的事迹对于培养爱国主义、集体主义和革命英雄主义精神具有重要意义。</a:t>
            </a:r>
          </a:p>
        </p:txBody>
      </p:sp>
      <p:sp>
        <p:nvSpPr>
          <p:cNvPr id="20" name="TextBox 20"/>
          <p:cNvSpPr txBox="1"/>
          <p:nvPr/>
        </p:nvSpPr>
        <p:spPr>
          <a:xfrm>
            <a:off x="1082466" y="4987747"/>
            <a:ext cx="320992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他们的忠诚和牺牲精神激励着后人不断前进，为实现民族复兴和国家富强而努力奋斗。</a:t>
            </a:r>
          </a:p>
        </p:txBody>
      </p:sp>
      <p:sp>
        <p:nvSpPr>
          <p:cNvPr id="21" name="TextBox 21"/>
          <p:cNvSpPr txBox="1"/>
          <p:nvPr/>
        </p:nvSpPr>
        <p:spPr>
          <a:xfrm>
            <a:off x="4488661" y="1252888"/>
            <a:ext cx="320992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近代忠骨是指在近现代历史上，为国家、民族或人民利益而奋斗、牺牲的人物。</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近代忠骨</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834865" y="4607506"/>
            <a:ext cx="2733675"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现代忠骨的事迹对于弘扬社会主义核心价值观、传承中华优秀传统文化和推动社会进步具有重要意义。</a:t>
            </a:r>
          </a:p>
        </p:txBody>
      </p:sp>
      <p:sp>
        <p:nvSpPr>
          <p:cNvPr id="3" name="Freeform 3"/>
          <p:cNvSpPr/>
          <p:nvPr/>
        </p:nvSpPr>
        <p:spPr>
          <a:xfrm>
            <a:off x="826123"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1299856"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1757650"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937158"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3410890"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3868684"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5048192"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5521924"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5979718"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7159226"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7632959"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8090752"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9270260"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9743992"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0201787"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6739769" y="1358476"/>
            <a:ext cx="2733675"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现代忠骨的忠诚和牺牲精神激励着人们积极投身于国家建设和社会发展，为实现中华民族伟大复兴的中国梦而努力奋斗。</a:t>
            </a:r>
          </a:p>
        </p:txBody>
      </p:sp>
      <p:sp>
        <p:nvSpPr>
          <p:cNvPr id="19" name="TextBox 19"/>
          <p:cNvSpPr txBox="1"/>
          <p:nvPr/>
        </p:nvSpPr>
        <p:spPr>
          <a:xfrm>
            <a:off x="4612797" y="4607506"/>
            <a:ext cx="2733675"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他们的事迹涵盖了政治、经济、文化、科技等各个领域，展现了当代人的担当和奉献精神。</a:t>
            </a:r>
          </a:p>
        </p:txBody>
      </p:sp>
      <p:sp>
        <p:nvSpPr>
          <p:cNvPr id="20" name="TextBox 20"/>
          <p:cNvSpPr txBox="1"/>
          <p:nvPr/>
        </p:nvSpPr>
        <p:spPr>
          <a:xfrm>
            <a:off x="390728" y="4569595"/>
            <a:ext cx="2733675"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现代忠骨是指在当代社会中，为国家、民族或人民利益而奋斗、牺牲的人物。</a:t>
            </a:r>
          </a:p>
        </p:txBody>
      </p:sp>
      <p:sp>
        <p:nvSpPr>
          <p:cNvPr id="21" name="TextBox 21"/>
          <p:cNvSpPr txBox="1"/>
          <p:nvPr/>
        </p:nvSpPr>
        <p:spPr>
          <a:xfrm>
            <a:off x="2501762" y="1358476"/>
            <a:ext cx="274320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1350">
                <a:solidFill>
                  <a:schemeClr val="dk1">
                    <a:alpha val="100000"/>
                  </a:schemeClr>
                </a:solidFill>
                <a:latin typeface="Microsoft Yahei"/>
                <a:ea typeface="Microsoft Yahei"/>
                <a:cs typeface="Microsoft Yahei"/>
              </a:rPr>
              <a:t>· </a:t>
            </a:r>
          </a:p>
        </p:txBody>
      </p:sp>
      <p:cxnSp>
        <p:nvCxnSpPr>
          <p:cNvPr id="22" name="Connector 22"/>
          <p:cNvCxnSpPr/>
          <p:nvPr/>
        </p:nvCxnSpPr>
        <p:spPr>
          <a:xfrm flipH="1" flipV="1">
            <a:off x="1737012" y="2310619"/>
            <a:ext cx="0" cy="970187"/>
          </a:xfrm>
          <a:prstGeom prst="line">
            <a:avLst/>
          </a:prstGeom>
          <a:ln w="19050">
            <a:solidFill>
              <a:schemeClr val="accent2"/>
            </a:solidFill>
            <a:prstDash val="dash"/>
          </a:ln>
        </p:spPr>
        <p:style>
          <a:lnRef idx="0">
            <a:schemeClr val="accent2"/>
          </a:lnRef>
          <a:fillRef idx="1">
            <a:schemeClr val="accent2"/>
          </a:fillRef>
          <a:effectRef idx="0">
            <a:schemeClr val="accent2"/>
          </a:effectRef>
          <a:fontRef idx="minor">
            <a:schemeClr val="lt1"/>
          </a:fontRef>
        </p:style>
      </p:cxnSp>
      <p:sp>
        <p:nvSpPr>
          <p:cNvPr id="23" name="AutoShape 23"/>
          <p:cNvSpPr/>
          <p:nvPr/>
        </p:nvSpPr>
        <p:spPr>
          <a:xfrm>
            <a:off x="1632675" y="3432283"/>
            <a:ext cx="219484" cy="219484"/>
          </a:xfrm>
          <a:prstGeom prst="ellipse">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1693635" y="3493243"/>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1365618" y="1589062"/>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a:off x="1556577" y="1767642"/>
            <a:ext cx="356542" cy="35654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27" name="Connector 27"/>
          <p:cNvCxnSpPr/>
          <p:nvPr/>
        </p:nvCxnSpPr>
        <p:spPr>
          <a:xfrm flipH="1" flipV="1">
            <a:off x="5978060" y="2327386"/>
            <a:ext cx="0" cy="961926"/>
          </a:xfrm>
          <a:prstGeom prst="line">
            <a:avLst/>
          </a:prstGeom>
          <a:ln w="19050">
            <a:solidFill>
              <a:schemeClr val="accent2"/>
            </a:solidFill>
            <a:prstDash val="dash"/>
          </a:ln>
        </p:spPr>
        <p:style>
          <a:lnRef idx="0">
            <a:schemeClr val="accent2"/>
          </a:lnRef>
          <a:fillRef idx="1">
            <a:schemeClr val="accent2"/>
          </a:fillRef>
          <a:effectRef idx="0">
            <a:schemeClr val="accent2"/>
          </a:effectRef>
          <a:fontRef idx="minor">
            <a:schemeClr val="lt1"/>
          </a:fontRef>
        </p:style>
      </p:cxnSp>
      <p:sp>
        <p:nvSpPr>
          <p:cNvPr id="28" name="AutoShape 28"/>
          <p:cNvSpPr/>
          <p:nvPr/>
        </p:nvSpPr>
        <p:spPr>
          <a:xfrm>
            <a:off x="5873723" y="3412474"/>
            <a:ext cx="219484" cy="219484"/>
          </a:xfrm>
          <a:prstGeom prst="ellipse">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934683" y="3473434"/>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0" name="Connector 30"/>
          <p:cNvCxnSpPr/>
          <p:nvPr/>
        </p:nvCxnSpPr>
        <p:spPr>
          <a:xfrm flipH="1" flipV="1">
            <a:off x="10182152" y="2308178"/>
            <a:ext cx="0" cy="961926"/>
          </a:xfrm>
          <a:prstGeom prst="line">
            <a:avLst/>
          </a:prstGeom>
          <a:ln w="19050">
            <a:solidFill>
              <a:schemeClr val="accent2"/>
            </a:solidFill>
            <a:prstDash val="dash"/>
          </a:ln>
        </p:spPr>
        <p:style>
          <a:lnRef idx="0">
            <a:schemeClr val="accent2"/>
          </a:lnRef>
          <a:fillRef idx="1">
            <a:schemeClr val="accent2"/>
          </a:fillRef>
          <a:effectRef idx="0">
            <a:schemeClr val="accent2"/>
          </a:effectRef>
          <a:fontRef idx="minor">
            <a:schemeClr val="lt1"/>
          </a:fontRef>
        </p:style>
      </p:cxnSp>
      <p:sp>
        <p:nvSpPr>
          <p:cNvPr id="31" name="AutoShape 31"/>
          <p:cNvSpPr/>
          <p:nvPr/>
        </p:nvSpPr>
        <p:spPr>
          <a:xfrm>
            <a:off x="10077815" y="3417650"/>
            <a:ext cx="219484" cy="219484"/>
          </a:xfrm>
          <a:prstGeom prst="ellipse">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10138775" y="3478610"/>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624263" y="1589062"/>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4" name="Connector 34"/>
          <p:cNvCxnSpPr/>
          <p:nvPr/>
        </p:nvCxnSpPr>
        <p:spPr>
          <a:xfrm flipH="1" flipV="1">
            <a:off x="3860239" y="3572081"/>
            <a:ext cx="0" cy="1284763"/>
          </a:xfrm>
          <a:prstGeom prst="line">
            <a:avLst/>
          </a:prstGeom>
          <a:ln w="19050">
            <a:solidFill>
              <a:schemeClr val="accent2"/>
            </a:solidFill>
            <a:prstDash val="dash"/>
          </a:ln>
        </p:spPr>
        <p:style>
          <a:lnRef idx="0">
            <a:schemeClr val="accent2"/>
          </a:lnRef>
          <a:fillRef idx="1">
            <a:schemeClr val="accent2"/>
          </a:fillRef>
          <a:effectRef idx="0">
            <a:schemeClr val="accent2"/>
          </a:effectRef>
          <a:fontRef idx="minor">
            <a:schemeClr val="lt1"/>
          </a:fontRef>
        </p:style>
      </p:cxnSp>
      <p:sp>
        <p:nvSpPr>
          <p:cNvPr id="35" name="AutoShape 35"/>
          <p:cNvSpPr/>
          <p:nvPr/>
        </p:nvSpPr>
        <p:spPr>
          <a:xfrm>
            <a:off x="3750497" y="3424680"/>
            <a:ext cx="219484" cy="219484"/>
          </a:xfrm>
          <a:prstGeom prst="ellipse">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3811457" y="3485640"/>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7" name="Connector 37"/>
          <p:cNvCxnSpPr/>
          <p:nvPr/>
        </p:nvCxnSpPr>
        <p:spPr>
          <a:xfrm flipH="1" flipV="1">
            <a:off x="8108145" y="3558730"/>
            <a:ext cx="0" cy="1284763"/>
          </a:xfrm>
          <a:prstGeom prst="line">
            <a:avLst/>
          </a:prstGeom>
          <a:ln w="19050">
            <a:solidFill>
              <a:schemeClr val="accent2"/>
            </a:solidFill>
            <a:prstDash val="dash"/>
          </a:ln>
        </p:spPr>
        <p:style>
          <a:lnRef idx="0">
            <a:schemeClr val="accent2"/>
          </a:lnRef>
          <a:fillRef idx="1">
            <a:schemeClr val="accent2"/>
          </a:fillRef>
          <a:effectRef idx="0">
            <a:schemeClr val="accent2"/>
          </a:effectRef>
          <a:fontRef idx="minor">
            <a:schemeClr val="lt1"/>
          </a:fontRef>
        </p:style>
      </p:cxnSp>
      <p:sp>
        <p:nvSpPr>
          <p:cNvPr id="38" name="AutoShape 38"/>
          <p:cNvSpPr/>
          <p:nvPr/>
        </p:nvSpPr>
        <p:spPr>
          <a:xfrm>
            <a:off x="7998403" y="3424680"/>
            <a:ext cx="219484" cy="219484"/>
          </a:xfrm>
          <a:prstGeom prst="ellipse">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8059363" y="3485640"/>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3476652" y="4800180"/>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736750" y="4800180"/>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Freeform 42"/>
          <p:cNvSpPr/>
          <p:nvPr/>
        </p:nvSpPr>
        <p:spPr>
          <a:xfrm>
            <a:off x="5773138" y="1740312"/>
            <a:ext cx="452190" cy="452190"/>
          </a:xfrm>
          <a:custGeom>
            <a:rect l="l" t="t" r="r" b="b"/>
            <a:pathLst>
              <a:path w="304800" h="304800">
                <a:moveTo>
                  <a:pt x="147180" y="28632"/>
                </a:moveTo>
                <a:lnTo>
                  <a:pt x="19907" y="83468"/>
                </a:lnTo>
                <a:lnTo>
                  <a:pt x="147304" y="137874"/>
                </a:lnTo>
                <a:lnTo>
                  <a:pt x="276015" y="83344"/>
                </a:lnTo>
                <a:lnTo>
                  <a:pt x="147180" y="28632"/>
                </a:lnTo>
                <a:close/>
                <a:moveTo>
                  <a:pt x="152400" y="144723"/>
                </a:moveTo>
                <a:lnTo>
                  <a:pt x="152400" y="276168"/>
                </a:lnTo>
                <a:lnTo>
                  <a:pt x="276177" y="217408"/>
                </a:lnTo>
                <a:lnTo>
                  <a:pt x="276177" y="92145"/>
                </a:lnTo>
                <a:lnTo>
                  <a:pt x="152400" y="144723"/>
                </a:lnTo>
                <a:close/>
                <a:moveTo>
                  <a:pt x="19098" y="217408"/>
                </a:moveTo>
                <a:lnTo>
                  <a:pt x="143294" y="276168"/>
                </a:lnTo>
                <a:lnTo>
                  <a:pt x="143294" y="144723"/>
                </a:lnTo>
                <a:lnTo>
                  <a:pt x="19098" y="92145"/>
                </a:lnTo>
                <a:lnTo>
                  <a:pt x="19098" y="217408"/>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817145" y="1589062"/>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Freeform 44"/>
          <p:cNvSpPr/>
          <p:nvPr/>
        </p:nvSpPr>
        <p:spPr>
          <a:xfrm>
            <a:off x="9992364" y="1776887"/>
            <a:ext cx="383872" cy="383872"/>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Freeform 45"/>
          <p:cNvSpPr/>
          <p:nvPr/>
        </p:nvSpPr>
        <p:spPr>
          <a:xfrm>
            <a:off x="3701728" y="5019600"/>
            <a:ext cx="355388" cy="355388"/>
          </a:xfrm>
          <a:custGeom>
            <a:rect l="l" t="t" r="r" b="b"/>
            <a:pathLst>
              <a:path w="304800" h="304800">
                <a:moveTo>
                  <a:pt x="116843" y="182880"/>
                </a:moveTo>
                <a:lnTo>
                  <a:pt x="30480" y="182880"/>
                </a:lnTo>
                <a:lnTo>
                  <a:pt x="30480" y="304800"/>
                </a:lnTo>
                <a:lnTo>
                  <a:pt x="0" y="304800"/>
                </a:lnTo>
                <a:lnTo>
                  <a:pt x="0" y="0"/>
                </a:lnTo>
                <a:lnTo>
                  <a:pt x="182880" y="0"/>
                </a:lnTo>
                <a:lnTo>
                  <a:pt x="187957" y="30480"/>
                </a:lnTo>
                <a:lnTo>
                  <a:pt x="304800" y="30480"/>
                </a:lnTo>
                <a:lnTo>
                  <a:pt x="259080" y="121920"/>
                </a:lnTo>
                <a:lnTo>
                  <a:pt x="304800" y="213360"/>
                </a:lnTo>
                <a:lnTo>
                  <a:pt x="121920" y="213360"/>
                </a:lnTo>
                <a:lnTo>
                  <a:pt x="116843" y="18288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Freeform 46"/>
          <p:cNvSpPr/>
          <p:nvPr/>
        </p:nvSpPr>
        <p:spPr>
          <a:xfrm>
            <a:off x="7833655" y="4965413"/>
            <a:ext cx="409575" cy="409575"/>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7" name="Group 47"/>
          <p:cNvGrpSpPr/>
          <p:nvPr/>
        </p:nvGrpSpPr>
        <p:grpSpPr>
          <a:xfrm>
            <a:off x="454963" y="93878"/>
            <a:ext cx="10641129" cy="914400"/>
            <a:chOff x="454963" y="93878"/>
            <a:chExt cx="10641129" cy="914400"/>
          </a:xfrm>
        </p:grpSpPr>
        <p:sp>
          <p:nvSpPr>
            <p:cNvPr id="48" name="AutoShape 4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AutoShape 5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AutoShape 5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AutoShape 6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AutoShape 6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TextBox 6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现代忠骨</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https://d.book118.com/257132160041006030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AF5FF"/>
      </a:lt1>
      <a:dk2>
        <a:srgbClr val="062F00"/>
      </a:dk2>
      <a:lt2>
        <a:srgbClr val="FFFFFF"/>
      </a:lt2>
      <a:accent1>
        <a:srgbClr val="AF79DE"/>
      </a:accent1>
      <a:accent2>
        <a:srgbClr val="BC95E8"/>
      </a:accent2>
      <a:accent3>
        <a:srgbClr val="816BB7"/>
      </a:accent3>
      <a:accent4>
        <a:srgbClr val="618CD0"/>
      </a:accent4>
      <a:accent5>
        <a:srgbClr val="76A1E5"/>
      </a:accent5>
      <a:accent6>
        <a:srgbClr val="FEE088"/>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60</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2024-09-01T19:40:01.905</cp:lastPrinted>
  <dcterms:created xsi:type="dcterms:W3CDTF">2024-09-01T11:40:01Z</dcterms:created>
  <dcterms:modified xsi:type="dcterms:W3CDTF">2024-09-01T11:40:03Z</dcterms:modified>
</cp:coreProperties>
</file>