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E7B287F-59E0-49D7-8421-2DEDBC7DE5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72E4CC-1605-4099-925A-1B245E20AF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16E6718-3A69-4CA8-BAE7-E62F249B66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A802BB4-FA16-42C1-B020-5DDA91DE5A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8709F1-7637-4790-8811-81DFF324DC4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47BE0F-CE9D-4182-BEB3-0DEF5497ABF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6AA8052-E790-4F65-A5AA-FEC0DA537D7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D14298-C3A0-40C8-A563-5257101353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DF1EB8-8CC7-4D69-A6AD-9592898C67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EC904D-C5B8-4E3D-B41A-758465B378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E0C527-710D-433C-8B8F-3E2AC120F0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4294967295" hasCustomPrompt="1"/>
          </p:nvPr>
        </p:nvSpPr>
        <p:spPr>
          <a:xfrm>
            <a:off x="2829721" y="2606765"/>
            <a:ext cx="6532559" cy="1421928"/>
          </a:xfrm>
        </p:spPr>
        <p:txBody>
          <a:bodyPr wrap="none" anchor="t">
            <a:spAutoFit/>
          </a:bodyPr>
          <a:lstStyle>
            <a:lvl1pPr algn="ctr">
              <a:defRPr sz="9600" b="1" i="0" spc="300">
                <a:solidFill>
                  <a:schemeClr val="bg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4560965" y="4178609"/>
            <a:ext cx="3070071" cy="397032"/>
          </a:xfrm>
        </p:spPr>
        <p:txBody>
          <a:bodyPr wrap="none">
            <a:spAutoFit/>
          </a:bodyPr>
          <a:lstStyle>
            <a:lvl1pPr marL="0" indent="0" algn="ctr">
              <a:buNone/>
              <a:defRPr sz="2200" b="0" i="0" spc="300">
                <a:solidFill>
                  <a:schemeClr val="bg1"/>
                </a:solidFill>
                <a:latin typeface="+mj-ea"/>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4176242" y="1627639"/>
            <a:ext cx="3839514" cy="840230"/>
          </a:xfrm>
        </p:spPr>
        <p:txBody>
          <a:bodyPr wrap="none" anchor="b">
            <a:spAutoFit/>
          </a:bodyPr>
          <a:lstStyle>
            <a:lvl1pPr marL="0" indent="0" algn="ctr">
              <a:buNone/>
              <a:defRPr sz="5400" b="0" i="0" spc="300">
                <a:solidFill>
                  <a:schemeClr val="bg1"/>
                </a:solidFill>
                <a:latin typeface="+mj-ea"/>
                <a:ea typeface="+mj-ea"/>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2"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3"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endParaRPr kumimoji="1" lang="zh-CN" altLang="en-US"/>
          </a:p>
        </p:txBody>
      </p:sp>
      <p:sp>
        <p:nvSpPr>
          <p:cNvPr id="14"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5"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1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713311113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弘扬中华优秀传统文化与民族精神课件-高中政治统编版必修四哲学与\n## 1.中华优秀传统文化的内涵及价值\n### 1.1中华优秀传统文化的定义与特点\n### 1.2中华优秀传统文化的主要内容\n### 1.3中华优秀传统文化的历史价值与现实意义\n## 2.民族精神与中华优秀传统文化的关系\n### 2.1民族精神的内涵与特点\n### 2.2中华优秀传统文化对民族精神的影响\n### 2.3民族精神在中华优秀传统文化中的体现\n## 3.弘扬中华优秀传统文化与民族精神的方法\n### 3.1教育是弘扬中华优秀传统文化与民族精神的重要途径\n### 3.2家庭教育与社会教育在弘扬中华优秀传统文化与民族精神中的作用\n### 3.3创新方法是弘扬中华优秀传统文化与民族精神的关键\n## 4.弘扬中华优秀传统文化与民族精神的具体实践\n### 4.1中华优秀传统文化在当代社会的传承与发展\n### 4.2民族精神在当代社会中的体现与发扬\n### 4.3中华优秀传统文化与民族精神在个人成长中的融合与体现\n## 5.弘扬中华优秀传统文化与民族精神的时代意义\n### 5.1弘扬中华优秀传统文化与民族精神对提升国家文化软实力的作用\n### 5.2弘扬中华优秀传统文化与民族精神对促进民族团结的意义\n### 5.3弘扬中华优秀传统文化与民族精神对实现中国梦的作用\n&quot;,&quot;templateId&quot;:&quot;4wo77tdatif1zkf5up7jagxk9w&quot;}}"/>
        <p:cNvGrpSpPr/>
        <p:nvPr/>
      </p:nvGrpSpPr>
      <p:grpSpPr>
        <a:xfrm>
          <a:off x="0" y="0"/>
          <a:ext cx="0" cy="0"/>
        </a:xfrm>
      </p:grpSpPr>
      <p:sp>
        <p:nvSpPr>
          <p:cNvPr id="2" name="标题 1" descr="{&quot;isTemplate&quot;:true,&quot;type&quot;:&quot;title&quot;,&quot;canOmit&quot;:false,&quot;range&quot;:0}"/>
          <p:cNvSpPr>
            <a:spLocks noGrp="1"/>
          </p:cNvSpPr>
          <p:nvPr>
            <p:ph type="ctrTitle" idx="4294967295"/>
          </p:nvPr>
        </p:nvSpPr>
        <p:spPr>
          <a:xfrm>
            <a:off x="571499" y="2606765"/>
            <a:ext cx="11055350" cy="1409700"/>
          </a:xfrm>
        </p:spPr>
        <p:txBody>
          <a:bodyPr vert="horz" wrap="square" lIns="91440" tIns="45720" rIns="91440" bIns="45720" anchor="t">
            <a:spAutoFit/>
          </a:bodyPr>
          <a:lstStyle/>
          <a:p>
            <a:r>
              <a:rPr lang="zh-CN" sz="4800"/>
              <a:t>弘扬中华优秀传统文化与民族精神课件-高中政治统编版必修四哲学与</a:t>
            </a:r>
            <a:endParaRPr/>
          </a:p>
        </p:txBody>
      </p:sp>
      <p:sp>
        <p:nvSpPr>
          <p:cNvPr id="3" name="文本占位符 3" descr="{&quot;isTemplate&quot;:false,&quot;type&quot;:&quot;content&quot;,&quot;canOmit&quot;:true,&quot;range&quot;:0}"/>
          <p:cNvSpPr>
            <a:spLocks noGrp="1"/>
          </p:cNvSpPr>
          <p:nvPr>
            <p:ph type="body" sz="quarter" idx="10"/>
          </p:nvPr>
        </p:nvSpPr>
        <p:spPr>
          <a:xfrm>
            <a:off x="5934740" y="1987738"/>
            <a:ext cx="322524" cy="480131"/>
          </a:xfrm>
        </p:spPr>
        <p:txBody>
          <a:bodyPr/>
          <a:lstStyle/>
          <a:p>
            <a:pPr>
              <a:buFont typeface="Arial" pitchFamily="34" charset="0"/>
              <a:buNone/>
            </a:pPr>
            <a:r>
              <a:rPr lang="en-US" sz="2800" smtClean="0"/>
              <a:t> </a:t>
            </a:r>
            <a:endParaRPr/>
          </a:p>
        </p:txBody>
      </p:sp>
      <p:sp>
        <p:nvSpPr>
          <p:cNvPr id="4" name="文本占位符 20"/>
          <p:cNvSpPr txBox="1"/>
          <p:nvPr/>
        </p:nvSpPr>
        <p:spPr>
          <a:xfrm>
            <a:off x="571499" y="6137600"/>
            <a:ext cx="184731" cy="36933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n-lt"/>
            </a:endParaRPr>
          </a:p>
        </p:txBody>
      </p:sp>
      <p:sp>
        <p:nvSpPr>
          <p:cNvPr id="5" name="文本占位符 20"/>
          <p:cNvSpPr txBox="1"/>
          <p:nvPr/>
        </p:nvSpPr>
        <p:spPr>
          <a:xfrm>
            <a:off x="11435770" y="6137600"/>
            <a:ext cx="184731" cy="36933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bg1"/>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79"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80"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01</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81"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100">
                <a:solidFill>
                  <a:srgbClr val="FFFFFF">
                    <a:alpha val="100000"/>
                  </a:srgbClr>
                </a:solidFill>
                <a:latin typeface="微软雅黑"/>
                <a:ea typeface="微软雅黑"/>
              </a:rPr>
              <a:t>中华优秀传统文化的内涵及价值</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96"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1pPr>
            <a:lvl2pPr marL="457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2pPr>
            <a:lvl3pPr marL="914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3pPr>
            <a:lvl4pPr marL="1371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4pPr>
            <a:lvl5pPr marL="18288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5pPr>
            <a:lvl6pPr marL="22860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6pPr>
            <a:lvl7pPr marL="2743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7pPr>
            <a:lvl8pPr marL="3200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8pPr>
            <a:lvl9pPr marL="3657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定义：中华优秀传统文化是指中华民族在长期历史发展过程中创造的精神财富和物质财富的总和，具有深厚的历史底蕴和独特的文化价值。</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历史底蕴：中华优秀传统文化经历了数千年的演变，传承了自远古至明清时期的文化精髓。</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文化价值：中华优秀传统文化包含了丰富的哲学思想、道德观念、审美情趣等，为世人所推崇。</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特点：中华优秀传统文化具有鲜明的民族特色、包容性和创新性。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民族特色：中华优秀传统文化体现了中华民族的精神风貌和独特智慧，具有鲜明的民族个性。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包容性：中华优秀传统文化善于吸收其他民族文化的精华，形成了多元化的文化体系。</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创新性：中华优秀传统文化在历史长河中不断创新发展，形成了独特的文化传统。</a:t>
            </a:r>
            <a:endParaRPr/>
          </a:p>
        </p:txBody>
      </p:sp>
      <p:sp>
        <p:nvSpPr>
          <p:cNvPr id="97"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中华优秀传统文化的定义与特点</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99"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1pPr>
            <a:lvl2pPr marL="457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2pPr>
            <a:lvl3pPr marL="914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3pPr>
            <a:lvl4pPr marL="1371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4pPr>
            <a:lvl5pPr marL="18288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5pPr>
            <a:lvl6pPr marL="22860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6pPr>
            <a:lvl7pPr marL="2743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7pPr>
            <a:lvl8pPr marL="3200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8pPr>
            <a:lvl9pPr marL="3657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哲学思想：中华优秀传统文化包含了丰富的哲学思想，如儒家、道家、墨家等，为后世提供了丰富的思想资源。</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儒家：强调仁爱、忠诚、孝顺等道德观念，提倡个人修养和社会责任。</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道家：主张顺应自然、无为而治，强调内心的平和与宁静。</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墨家：强调兼爱、非攻、节俭等道德观念，提倡社会公平和正义。</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道德观念：中华优秀传统文化注重道德教化，强调个人品德和社会伦理。</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孝道：尊敬父母、孝顺长辈，是中华民族的传统美德。</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忠诚：忠诚于国家、忠诚于朋友，是中华优秀传统文化中的核心价值。</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仁爱：关爱他人、尊重他人，是中华优秀传统文化的基本道德要求。</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审美情趣：中华优秀传统文化注重审美教育，提倡意境、气韵、神采等美学观念。</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书画：中国书法和绘画艺术，强调笔墨、线条、气韵等美学元素。</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诗词：中国古典诗词，讲究平仄、对仗、意境等美学特点。</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音乐：中国传统音乐，注重旋律、节奏、和声等美学表现。</a:t>
            </a:r>
            <a:endParaRPr/>
          </a:p>
        </p:txBody>
      </p:sp>
      <p:sp>
        <p:nvSpPr>
          <p:cNvPr id="100"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中华优秀传统文化的主要内容</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02"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1pPr>
            <a:lvl2pPr marL="457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2pPr>
            <a:lvl3pPr marL="914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3pPr>
            <a:lvl4pPr marL="1371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4pPr>
            <a:lvl5pPr marL="18288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5pPr>
            <a:lvl6pPr marL="22860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6pPr>
            <a:lvl7pPr marL="2743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7pPr>
            <a:lvl8pPr marL="3200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8pPr>
            <a:lvl9pPr marL="3657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历史价值：中华优秀传统文化为后世提供了丰富的思想资源和文化瑰宝，对世界文化的发展产生了深远影响。</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思想资源：中华优秀传统文化的哲学思想、道德观念、审美情趣等为后世提供了丰富的思想启示。</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文化瑰宝：中华优秀传统文化中的文学艺术、科学技术、建筑艺术等为世界文化的发展做出了独特贡献。 -现实意义：中华优秀传统文化对于当代社会的精神文明建设、道德建设以及民族精神的传承具有重要意义。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精神文明建设：中华优秀传统文化为当代社会提供了丰富的精神资源，有助于提高人们的思想道德素质。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道德建设：中华优秀传统文化的道德观念对于当代社会的道德建设具有积极的指导意义。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民族精神传承：中华优秀传统文化是民族精神的重要源泉，对于弘扬民族精神、增强民族凝聚力具有重要意义。</a:t>
            </a:r>
            <a:endParaRPr/>
          </a:p>
        </p:txBody>
      </p:sp>
      <p:sp>
        <p:nvSpPr>
          <p:cNvPr id="103"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中华优秀传统文化的历史价值与现实意义</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05"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106"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02</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107"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3600">
                <a:solidFill>
                  <a:srgbClr val="FFFFFF">
                    <a:alpha val="100000"/>
                  </a:srgbClr>
                </a:solidFill>
                <a:latin typeface="微软雅黑"/>
                <a:ea typeface="微软雅黑"/>
              </a:rPr>
              <a:t>民族精神与中华优秀传统文化的关系</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09"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3600" b="1">
                <a:latin typeface="微软雅黑"/>
                <a:ea typeface="微软雅黑"/>
              </a:rPr>
              <a:t>民族精神的内涵与特点</a:t>
            </a:r>
            <a:endParaRPr lang="en-US" sz="3600" b="1">
              <a:latin typeface="微软雅黑"/>
              <a:ea typeface="微软雅黑"/>
            </a:endParaRPr>
          </a:p>
        </p:txBody>
      </p:sp>
      <p:sp>
        <p:nvSpPr>
          <p:cNvPr id="110"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内涵：民族精神是一个民族在长期历史发展过程中形成的共同的精神品质和价值追求，体现了民族的精神风貌和独特智慧。</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精神品质：民族精神包括勇敢、坚韧、团结、创新等品质，体现了民族的性格和精神风貌。</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价值追求：民族精神体现了民族对美好生活的追求，包括自由、平等、公正、和谐等价值观念。</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特点：民族精神具有鲜明的民族性、时代性和包容性。</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民族性：民族精神体现了民族的独特性格和精神风貌，具有鲜明的民族特色。</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时代性：民族精神在不同的历史阶段具有不同的内容和表现形式，体现了时代的精神风貌。</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包容性：民族精神善于吸收其他民族文化的精华，形成了多元化的价值观念和精神品质。</a:t>
            </a:r>
            <a:endParaRPr/>
          </a:p>
        </p:txBody>
      </p:sp>
      <p:cxnSp>
        <p:nvCxnSpPr>
          <p:cNvPr id="111"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12"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14"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1pPr>
            <a:lvl2pPr marL="457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2pPr>
            <a:lvl3pPr marL="914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3pPr>
            <a:lvl4pPr marL="1371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4pPr>
            <a:lvl5pPr marL="18288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5pPr>
            <a:lvl6pPr marL="22860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6pPr>
            <a:lvl7pPr marL="2743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7pPr>
            <a:lvl8pPr marL="3200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8pPr>
            <a:lvl9pPr marL="3657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提供了丰富的精神资源：中华优秀传统文化为民族精神提供了丰富的思想资源和文化瑰宝，有助于塑造民族的精神风貌。</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思想资源：中华优秀传统文化的哲学思想、道德观念、审美情趣等为民族精神提供了丰富的思想启示。</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文化瑰宝：中华优秀传统文化中的文学艺术、科学技术、建筑艺术等为民族精神的发展提供了独特的文化支撑。</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塑造了独特的民族性格：中华优秀传统文化强调仁爱、忠诚、孝顺等道德观念，有助于塑造民族宽容、和谐、团结的性格。</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宽容：中华优秀传统文化强调包容其他民族文化，形成了民族宽容的性格。</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和谐：中华优秀传统文化强调和谐共处，有助于塑造民族和谐的精神风貌。</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团结：中华优秀传统文化强调团结互助，有助于增强民族的凝聚力和向心力。</a:t>
            </a:r>
            <a:endParaRPr/>
          </a:p>
        </p:txBody>
      </p:sp>
      <p:sp>
        <p:nvSpPr>
          <p:cNvPr id="115"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中华优秀传统文化对民族精神的影响</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17" name="组合 116"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18" name="组合 117"/>
            <p:cNvGrpSpPr/>
            <p:nvPr/>
          </p:nvGrpSpPr>
          <p:grpSpPr>
            <a:xfrm>
              <a:off x="685801" y="3146904"/>
              <a:ext cx="4207178" cy="3287791"/>
              <a:chOff x="685801" y="3146904"/>
              <a:chExt cx="4207178" cy="3287791"/>
            </a:xfrm>
          </p:grpSpPr>
          <p:sp>
            <p:nvSpPr>
              <p:cNvPr id="119"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哲学思想：中华优秀传统文化的哲学思想体现了民族精神的内涵，如儒家的仁爱、道家的无为而治等。</a:t>
                </a:r>
                <a:endParaRPr kumimoji="1" lang="en-US" altLang="zh-CN" sz="1800" b="1">
                  <a:solidFill>
                    <a:schemeClr val="bg1"/>
                  </a:solidFill>
                  <a:latin typeface="+mj-ea"/>
                  <a:ea typeface="+mj-ea"/>
                </a:endParaRPr>
              </a:p>
            </p:txBody>
          </p:sp>
          <p:sp>
            <p:nvSpPr>
              <p:cNvPr id="120"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仁爱：儒家强调仁爱，体现了民族精神中的关爱他人、尊重他人的价值观念。</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无为而治：道家主张无为而治，体现了民族精神中的顺应自然、内心平和的品格。</a:t>
                </a:r>
                <a:endParaRPr/>
              </a:p>
            </p:txBody>
          </p:sp>
        </p:grpSp>
        <p:grpSp>
          <p:nvGrpSpPr>
            <p:cNvPr id="121" name="组合 120"/>
            <p:cNvGrpSpPr/>
            <p:nvPr/>
          </p:nvGrpSpPr>
          <p:grpSpPr>
            <a:xfrm>
              <a:off x="4408278" y="3146904"/>
              <a:ext cx="3798485" cy="3287791"/>
              <a:chOff x="4408278" y="3146904"/>
              <a:chExt cx="3798485" cy="3287791"/>
            </a:xfrm>
          </p:grpSpPr>
          <p:sp>
            <p:nvSpPr>
              <p:cNvPr id="122"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道德观念：中华优秀传统文化的道德观念体现了民族精神的品质，如孝道的尊敬父母、忠诚的忠诚于国家等。</a:t>
                </a:r>
                <a:endParaRPr kumimoji="1" lang="en-US" altLang="zh-CN" sz="1800" b="1">
                  <a:solidFill>
                    <a:schemeClr val="bg1"/>
                  </a:solidFill>
                  <a:latin typeface="+mj-ea"/>
                  <a:ea typeface="+mj-ea"/>
                </a:endParaRPr>
              </a:p>
            </p:txBody>
          </p:sp>
          <p:sp>
            <p:nvSpPr>
              <p:cNvPr id="123"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尊敬父母：孝道强调尊敬父母，体现了民族精神中的孝顺长辈的品质。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忠诚于国家：忠诚强调忠诚于国家，体现了民族精神中的爱国主义的价值观念。</a:t>
                </a:r>
                <a:endParaRPr/>
              </a:p>
            </p:txBody>
          </p:sp>
        </p:grpSp>
        <p:grpSp>
          <p:nvGrpSpPr>
            <p:cNvPr id="124" name="组合 123"/>
            <p:cNvGrpSpPr/>
            <p:nvPr/>
          </p:nvGrpSpPr>
          <p:grpSpPr>
            <a:xfrm>
              <a:off x="7707715" y="3146904"/>
              <a:ext cx="3798485" cy="3287791"/>
              <a:chOff x="7707715" y="3146904"/>
              <a:chExt cx="3798485" cy="3287791"/>
            </a:xfrm>
          </p:grpSpPr>
          <p:sp>
            <p:nvSpPr>
              <p:cNvPr id="125"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审美情趣：中华优秀传统文化的审美情趣体现了民族精神的特点，如书画的意境、诗词的平仄等。</a:t>
                </a:r>
                <a:endParaRPr kumimoji="1" lang="en-US" altLang="zh-CN" sz="1800" b="1">
                  <a:solidFill>
                    <a:schemeClr val="bg1"/>
                  </a:solidFill>
                  <a:latin typeface="+mj-ea"/>
                  <a:ea typeface="+mj-ea"/>
                </a:endParaRPr>
              </a:p>
            </p:txBody>
          </p:sp>
          <p:sp>
            <p:nvSpPr>
              <p:cNvPr id="126"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书画的意境：书画强调笔墨、线条、气韵等美学元素，体现了民族精神中的审美追求。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诗词的平仄：诗词讲究平仄、对仗、意境等美学特点，体现了民族精神中的审美情趣。</a:t>
                </a:r>
                <a:endParaRPr/>
              </a:p>
            </p:txBody>
          </p:sp>
        </p:grpSp>
      </p:grpSp>
      <p:sp>
        <p:nvSpPr>
          <p:cNvPr id="127"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民族精神在中华优秀传统文化中的体现</a:t>
            </a:r>
            <a:endParaRPr lang="en-US" sz="2800" b="1">
              <a:latin typeface="微软雅黑"/>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7"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8"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03</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9"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3200">
                <a:solidFill>
                  <a:srgbClr val="FFFFFF">
                    <a:alpha val="100000"/>
                  </a:srgbClr>
                </a:solidFill>
                <a:latin typeface="微软雅黑"/>
                <a:ea typeface="微软雅黑"/>
              </a:rPr>
              <a:t>弘扬中华优秀传统文化与民族精神的方法</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1" name="组合 10"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2" name="组合 11"/>
            <p:cNvGrpSpPr/>
            <p:nvPr/>
          </p:nvGrpSpPr>
          <p:grpSpPr>
            <a:xfrm>
              <a:off x="685800" y="3146904"/>
              <a:ext cx="5760000" cy="3225487"/>
              <a:chOff x="685800" y="3146904"/>
              <a:chExt cx="5760000" cy="3225487"/>
            </a:xfrm>
          </p:grpSpPr>
          <p:sp>
            <p:nvSpPr>
              <p:cNvPr id="13"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学校教育：学校应将中华优秀传统文化融入课程体系，加强对学生的中华优秀传统文化教育。</a:t>
                </a:r>
                <a:endParaRPr kumimoji="1" lang="en-US" altLang="zh-CN" sz="1800" b="1">
                  <a:solidFill>
                    <a:schemeClr val="bg1"/>
                  </a:solidFill>
                  <a:latin typeface="+mj-ea"/>
                  <a:ea typeface="+mj-ea"/>
                </a:endParaRPr>
              </a:p>
            </p:txBody>
          </p:sp>
          <p:sp>
            <p:nvSpPr>
              <p:cNvPr id="14"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课程体系：学校应将中华优秀传统文化纳入课程体系，让学生从小接触、了解中华优秀传统文化。</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教育方式：学校可采用课堂教学、实践活动、校园文化等多种方式，让学生深入了解中华优秀传统文化。</a:t>
                </a:r>
                <a:endParaRPr/>
              </a:p>
            </p:txBody>
          </p:sp>
        </p:grpSp>
        <p:grpSp>
          <p:nvGrpSpPr>
            <p:cNvPr id="15" name="组合 14"/>
            <p:cNvGrpSpPr/>
            <p:nvPr/>
          </p:nvGrpSpPr>
          <p:grpSpPr>
            <a:xfrm>
              <a:off x="6016236" y="3146904"/>
              <a:ext cx="5400000" cy="3225487"/>
              <a:chOff x="6016236" y="3146904"/>
              <a:chExt cx="5400000" cy="3225487"/>
            </a:xfrm>
          </p:grpSpPr>
          <p:sp>
            <p:nvSpPr>
              <p:cNvPr id="16"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社会教育：社会各界应积极参与中华优秀传统文化教育，形成良好的社会氛围。</a:t>
                </a:r>
                <a:endParaRPr kumimoji="1" lang="en-US" altLang="zh-CN" sz="1800" b="1">
                  <a:solidFill>
                    <a:schemeClr val="bg1"/>
                  </a:solidFill>
                  <a:latin typeface="+mj-ea"/>
                  <a:ea typeface="+mj-ea"/>
                </a:endParaRPr>
              </a:p>
            </p:txBody>
          </p:sp>
          <p:sp>
            <p:nvSpPr>
              <p:cNvPr id="17"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家庭教育：家长应注重对孩子的中华优秀传统文化教育，培养孩子的民族自豪感和文化自信。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文化活动：社会各界可举办各类文化活动，如文化节、讲座、展览等，让更多人了解中华优秀传统文化。</a:t>
                </a:r>
                <a:endParaRPr/>
              </a:p>
            </p:txBody>
          </p:sp>
        </p:grpSp>
      </p:grpSp>
      <p:sp>
        <p:nvSpPr>
          <p:cNvPr id="1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教育是弘扬中华优秀传统文化与民族精神的重要途径</a:t>
            </a:r>
            <a:endParaRPr lang="en-US" sz="2800" b="1">
              <a:latin typeface="微软雅黑"/>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https://d.book118.com/257133111135006042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purple">
      <a:dk1>
        <a:srgbClr val="000000"/>
      </a:dk1>
      <a:lt1>
        <a:srgbClr val="FFFFFF"/>
      </a:lt1>
      <a:dk2>
        <a:srgbClr val="161433"/>
      </a:dk2>
      <a:lt2>
        <a:srgbClr val="DFDBF8"/>
      </a:lt2>
      <a:accent1>
        <a:srgbClr val="6154FA"/>
      </a:accent1>
      <a:accent2>
        <a:srgbClr val="7E75FE"/>
      </a:accent2>
      <a:accent3>
        <a:srgbClr val="3023D6"/>
      </a:accent3>
      <a:accent4>
        <a:srgbClr val="8533FE"/>
      </a:accent4>
      <a:accent5>
        <a:srgbClr val="B26BFF"/>
      </a:accent5>
      <a:accent6>
        <a:srgbClr val="6B23D7"/>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12</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12</vt:i4>
      </vt:variant>
    </vt:vector>
  </HeadingPairs>
  <TitlesOfParts>
    <vt:vector baseType="lpstr" size="20">
      <vt:lpstr>Arial</vt:lpstr>
      <vt:lpstr>Calibri</vt:lpstr>
      <vt:lpstr>Arial Black</vt:lpstr>
      <vt:lpstr>微软雅黑</vt:lpstr>
      <vt:lpstr>黑体</vt:lpstr>
      <vt:lpstr>Microsoft YaHei</vt:lpstr>
      <vt:lpstr>Microsoft YaHei Light</vt:lpstr>
      <vt:lpstr>Office Theme</vt:lpstr>
      <vt:lpstr>弘扬中华优秀传统文化与民族精神课件-高中政治统编版必修四哲学与</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2024-09-16T04:19:18.561</cp:lastPrinted>
  <dcterms:created xsi:type="dcterms:W3CDTF">2024-09-15T20:19:18Z</dcterms:created>
  <dcterms:modified xsi:type="dcterms:W3CDTF">2024-09-15T20:19:20Z</dcterms:modified>
</cp:coreProperties>
</file>