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205788F-116E-4E4A-BA0B-0792DFE95FF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E4F7A3A-2759-4979-80EB-E5168271966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959ACE5-011C-4AC8-8220-0CA6B546D8C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0A38D12-81F3-45EF-9FFB-D17822ED6B2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FE08A84-A68A-42B2-8625-0A97AEB7C40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52C729B3-9082-4A93-AFF6-ECA62A1B7A0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4A27F8D-3F63-4E1E-AB88-1D9B5E3E6AD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F15535A-D257-4D0D-8714-EFA1773E5BD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72D12C3-E3C4-4A48-BFC6-D2DCC220DE6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050A99D-5095-4AF0-9E3A-76A5A80ED0E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32055FF-A4BD-49F0-8054-F3EF3FBCBED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Relationship Id="rId3" Type="http://schemas.openxmlformats.org/officeDocument/2006/relationships/image" Target="../media/image1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4.jpeg" /><Relationship Id="rId4" Type="http://schemas.openxmlformats.org/officeDocument/2006/relationships/image" Target="../media/image5.jpeg" /><Relationship Id="rId5" Type="http://schemas.openxmlformats.org/officeDocument/2006/relationships/image" Target="../media/image1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1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1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1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1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19.jpeg" /><Relationship Id="rId4" Type="http://schemas.openxmlformats.org/officeDocument/2006/relationships/image" Target="../media/image20.jpeg" /><Relationship Id="rId5" Type="http://schemas.openxmlformats.org/officeDocument/2006/relationships/image" Target="../media/image1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1.jpeg" /><Relationship Id="rId3" Type="http://schemas.openxmlformats.org/officeDocument/2006/relationships/image" Target="../media/image22.jpeg" /><Relationship Id="rId4" Type="http://schemas.openxmlformats.org/officeDocument/2006/relationships/image" Target="../media/image23.jpeg" /><Relationship Id="rId5" Type="http://schemas.openxmlformats.org/officeDocument/2006/relationships/image" Target="../media/image1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5714303313000604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409093" y="4827662"/>
            <a:ext cx="3373814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40840" y="3516888"/>
            <a:ext cx="10110320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白喉病防控要点与学校传染病的处置措施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825995" y="5328676"/>
            <a:ext cx="4540009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2024-01-20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5059558" y="1161765"/>
            <a:ext cx="2072884" cy="2072884"/>
            <a:chOff x="5059558" y="1161765"/>
            <a:chExt cx="2072884" cy="2072884"/>
          </a:xfrm>
        </p:grpSpPr>
        <p:sp>
          <p:nvSpPr>
            <p:cNvPr id="6" name="AutoShape 6"/>
            <p:cNvSpPr/>
            <p:nvPr/>
          </p:nvSpPr>
          <p:spPr>
            <a:xfrm>
              <a:off x="5059558" y="1161765"/>
              <a:ext cx="2072884" cy="2072884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5116739" y="1218945"/>
            <a:ext cx="1958523" cy="1958523"/>
            <a:chOff x="5116739" y="1218945"/>
            <a:chExt cx="1958523" cy="1958523"/>
          </a:xfrm>
        </p:grpSpPr>
        <p:sp>
          <p:nvSpPr>
            <p:cNvPr id="8" name="Freeform 8"/>
            <p:cNvSpPr/>
            <p:nvPr/>
          </p:nvSpPr>
          <p:spPr>
            <a:xfrm>
              <a:off x="5116739" y="1218945"/>
              <a:ext cx="1958523" cy="1958523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116739" y="1218945"/>
              <a:ext cx="1958523" cy="1958523"/>
            </a:xfrm>
            <a:prstGeom prst="roundRect">
              <a:avLst>
                <a:gd name="adj" fmla="val 8841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253411" y="1355617"/>
              <a:ext cx="1685300" cy="1685300"/>
            </a:xfrm>
            <a:prstGeom prst="roundRect">
              <a:avLst>
                <a:gd name="adj" fmla="val 9566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5441229" y="1902429"/>
            <a:ext cx="1309543" cy="896478"/>
            <a:chOff x="5441229" y="1902429"/>
            <a:chExt cx="1309543" cy="896478"/>
          </a:xfrm>
        </p:grpSpPr>
        <p:sp>
          <p:nvSpPr>
            <p:cNvPr id="12" name="Freeform 12"/>
            <p:cNvSpPr/>
            <p:nvPr/>
          </p:nvSpPr>
          <p:spPr>
            <a:xfrm>
              <a:off x="5441229" y="1902429"/>
              <a:ext cx="1309543" cy="896478"/>
            </a:xfrm>
            <a:custGeom>
              <a:rect l="l" t="t" r="r" b="b"/>
              <a:pathLst>
                <a:path w="3113" h="2131">
                  <a:moveTo>
                    <a:pt x="3057" y="497"/>
                  </a:moveTo>
                  <a:cubicBezTo>
                    <a:pt x="1582" y="5"/>
                    <a:pt x="1582" y="5"/>
                    <a:pt x="1582" y="5"/>
                  </a:cubicBezTo>
                  <a:cubicBezTo>
                    <a:pt x="1565" y="0"/>
                    <a:pt x="1547" y="0"/>
                    <a:pt x="1531" y="5"/>
                  </a:cubicBezTo>
                  <a:cubicBezTo>
                    <a:pt x="56" y="497"/>
                    <a:pt x="56" y="497"/>
                    <a:pt x="56" y="497"/>
                  </a:cubicBezTo>
                  <a:cubicBezTo>
                    <a:pt x="23" y="508"/>
                    <a:pt x="0" y="539"/>
                    <a:pt x="0" y="574"/>
                  </a:cubicBezTo>
                  <a:cubicBezTo>
                    <a:pt x="0" y="610"/>
                    <a:pt x="23" y="641"/>
                    <a:pt x="56" y="652"/>
                  </a:cubicBezTo>
                  <a:cubicBezTo>
                    <a:pt x="492" y="797"/>
                    <a:pt x="492" y="797"/>
                    <a:pt x="492" y="797"/>
                  </a:cubicBezTo>
                  <a:cubicBezTo>
                    <a:pt x="492" y="1230"/>
                    <a:pt x="492" y="1230"/>
                    <a:pt x="492" y="1230"/>
                  </a:cubicBezTo>
                  <a:cubicBezTo>
                    <a:pt x="492" y="1252"/>
                    <a:pt x="500" y="1272"/>
                    <a:pt x="515" y="1288"/>
                  </a:cubicBezTo>
                  <a:cubicBezTo>
                    <a:pt x="530" y="1302"/>
                    <a:pt x="875" y="1639"/>
                    <a:pt x="1556" y="1639"/>
                  </a:cubicBezTo>
                  <a:cubicBezTo>
                    <a:pt x="1804" y="1639"/>
                    <a:pt x="2036" y="1595"/>
                    <a:pt x="2244" y="1507"/>
                  </a:cubicBezTo>
                  <a:cubicBezTo>
                    <a:pt x="2285" y="1489"/>
                    <a:pt x="2305" y="1441"/>
                    <a:pt x="2287" y="1399"/>
                  </a:cubicBezTo>
                  <a:cubicBezTo>
                    <a:pt x="2270" y="1358"/>
                    <a:pt x="2222" y="1338"/>
                    <a:pt x="2180" y="1356"/>
                  </a:cubicBezTo>
                  <a:cubicBezTo>
                    <a:pt x="1992" y="1435"/>
                    <a:pt x="1782" y="1475"/>
                    <a:pt x="1557" y="1475"/>
                  </a:cubicBezTo>
                  <a:cubicBezTo>
                    <a:pt x="1238" y="1475"/>
                    <a:pt x="1004" y="1393"/>
                    <a:pt x="863" y="1324"/>
                  </a:cubicBezTo>
                  <a:cubicBezTo>
                    <a:pt x="759" y="1272"/>
                    <a:pt x="689" y="1221"/>
                    <a:pt x="656" y="1193"/>
                  </a:cubicBezTo>
                  <a:cubicBezTo>
                    <a:pt x="656" y="852"/>
                    <a:pt x="656" y="852"/>
                    <a:pt x="656" y="852"/>
                  </a:cubicBezTo>
                  <a:cubicBezTo>
                    <a:pt x="1531" y="1144"/>
                    <a:pt x="1531" y="1144"/>
                    <a:pt x="1531" y="1144"/>
                  </a:cubicBezTo>
                  <a:cubicBezTo>
                    <a:pt x="1539" y="1146"/>
                    <a:pt x="1548" y="1148"/>
                    <a:pt x="1557" y="1148"/>
                  </a:cubicBezTo>
                  <a:cubicBezTo>
                    <a:pt x="1565" y="1148"/>
                    <a:pt x="1574" y="1146"/>
                    <a:pt x="1583" y="1144"/>
                  </a:cubicBezTo>
                  <a:cubicBezTo>
                    <a:pt x="2458" y="852"/>
                    <a:pt x="2458" y="852"/>
                    <a:pt x="2458" y="852"/>
                  </a:cubicBezTo>
                  <a:cubicBezTo>
                    <a:pt x="2458" y="998"/>
                    <a:pt x="2458" y="998"/>
                    <a:pt x="2458" y="998"/>
                  </a:cubicBezTo>
                  <a:cubicBezTo>
                    <a:pt x="2362" y="1032"/>
                    <a:pt x="2294" y="1123"/>
                    <a:pt x="2294" y="1230"/>
                  </a:cubicBezTo>
                  <a:cubicBezTo>
                    <a:pt x="2294" y="1330"/>
                    <a:pt x="2354" y="1416"/>
                    <a:pt x="2440" y="1454"/>
                  </a:cubicBezTo>
                  <a:cubicBezTo>
                    <a:pt x="2296" y="2029"/>
                    <a:pt x="2296" y="2029"/>
                    <a:pt x="2296" y="2029"/>
                  </a:cubicBezTo>
                  <a:cubicBezTo>
                    <a:pt x="2290" y="2053"/>
                    <a:pt x="2296" y="2080"/>
                    <a:pt x="2311" y="2099"/>
                  </a:cubicBezTo>
                  <a:cubicBezTo>
                    <a:pt x="2327" y="2119"/>
                    <a:pt x="2351" y="2131"/>
                    <a:pt x="2376" y="2131"/>
                  </a:cubicBezTo>
                  <a:cubicBezTo>
                    <a:pt x="2704" y="2131"/>
                    <a:pt x="2704" y="2131"/>
                    <a:pt x="2704" y="2131"/>
                  </a:cubicBezTo>
                  <a:cubicBezTo>
                    <a:pt x="2729" y="2131"/>
                    <a:pt x="2753" y="2119"/>
                    <a:pt x="2768" y="2099"/>
                  </a:cubicBezTo>
                  <a:cubicBezTo>
                    <a:pt x="2784" y="2080"/>
                    <a:pt x="2789" y="2053"/>
                    <a:pt x="2783" y="2029"/>
                  </a:cubicBezTo>
                  <a:cubicBezTo>
                    <a:pt x="2639" y="1454"/>
                    <a:pt x="2639" y="1454"/>
                    <a:pt x="2639" y="1454"/>
                  </a:cubicBezTo>
                  <a:cubicBezTo>
                    <a:pt x="2725" y="1416"/>
                    <a:pt x="2785" y="1330"/>
                    <a:pt x="2785" y="1230"/>
                  </a:cubicBezTo>
                  <a:cubicBezTo>
                    <a:pt x="2785" y="1123"/>
                    <a:pt x="2717" y="1032"/>
                    <a:pt x="2622" y="998"/>
                  </a:cubicBezTo>
                  <a:cubicBezTo>
                    <a:pt x="2622" y="797"/>
                    <a:pt x="2622" y="797"/>
                    <a:pt x="2622" y="797"/>
                  </a:cubicBezTo>
                  <a:cubicBezTo>
                    <a:pt x="3057" y="652"/>
                    <a:pt x="3057" y="652"/>
                    <a:pt x="3057" y="652"/>
                  </a:cubicBezTo>
                  <a:cubicBezTo>
                    <a:pt x="3091" y="641"/>
                    <a:pt x="3113" y="610"/>
                    <a:pt x="3113" y="574"/>
                  </a:cubicBezTo>
                  <a:cubicBezTo>
                    <a:pt x="3113" y="539"/>
                    <a:pt x="3091" y="508"/>
                    <a:pt x="3057" y="497"/>
                  </a:cubicBezTo>
                  <a:close/>
                  <a:moveTo>
                    <a:pt x="2540" y="1148"/>
                  </a:moveTo>
                  <a:cubicBezTo>
                    <a:pt x="2585" y="1148"/>
                    <a:pt x="2621" y="1184"/>
                    <a:pt x="2621" y="1230"/>
                  </a:cubicBezTo>
                  <a:cubicBezTo>
                    <a:pt x="2621" y="1275"/>
                    <a:pt x="2585" y="1312"/>
                    <a:pt x="2540" y="1312"/>
                  </a:cubicBezTo>
                  <a:cubicBezTo>
                    <a:pt x="2494" y="1312"/>
                    <a:pt x="2458" y="1275"/>
                    <a:pt x="2458" y="1230"/>
                  </a:cubicBezTo>
                  <a:cubicBezTo>
                    <a:pt x="2458" y="1184"/>
                    <a:pt x="2494" y="1148"/>
                    <a:pt x="2540" y="1148"/>
                  </a:cubicBezTo>
                  <a:close/>
                  <a:moveTo>
                    <a:pt x="2481" y="1967"/>
                  </a:moveTo>
                  <a:cubicBezTo>
                    <a:pt x="2540" y="1731"/>
                    <a:pt x="2540" y="1731"/>
                    <a:pt x="2540" y="1731"/>
                  </a:cubicBezTo>
                  <a:cubicBezTo>
                    <a:pt x="2599" y="1967"/>
                    <a:pt x="2599" y="1967"/>
                    <a:pt x="2599" y="1967"/>
                  </a:cubicBezTo>
                  <a:cubicBezTo>
                    <a:pt x="2481" y="1967"/>
                    <a:pt x="2481" y="1967"/>
                    <a:pt x="2481" y="1967"/>
                  </a:cubicBezTo>
                  <a:close/>
                  <a:moveTo>
                    <a:pt x="2533" y="654"/>
                  </a:moveTo>
                  <a:cubicBezTo>
                    <a:pt x="1570" y="493"/>
                    <a:pt x="1570" y="493"/>
                    <a:pt x="1570" y="493"/>
                  </a:cubicBezTo>
                  <a:cubicBezTo>
                    <a:pt x="1525" y="486"/>
                    <a:pt x="1483" y="516"/>
                    <a:pt x="1476" y="561"/>
                  </a:cubicBezTo>
                  <a:cubicBezTo>
                    <a:pt x="1469" y="605"/>
                    <a:pt x="1499" y="648"/>
                    <a:pt x="1543" y="655"/>
                  </a:cubicBezTo>
                  <a:cubicBezTo>
                    <a:pt x="2201" y="765"/>
                    <a:pt x="2201" y="765"/>
                    <a:pt x="2201" y="765"/>
                  </a:cubicBezTo>
                  <a:cubicBezTo>
                    <a:pt x="1557" y="979"/>
                    <a:pt x="1557" y="979"/>
                    <a:pt x="1557" y="979"/>
                  </a:cubicBezTo>
                  <a:cubicBezTo>
                    <a:pt x="341" y="574"/>
                    <a:pt x="341" y="574"/>
                    <a:pt x="341" y="574"/>
                  </a:cubicBezTo>
                  <a:cubicBezTo>
                    <a:pt x="1557" y="169"/>
                    <a:pt x="1557" y="169"/>
                    <a:pt x="1557" y="169"/>
                  </a:cubicBezTo>
                  <a:cubicBezTo>
                    <a:pt x="2772" y="574"/>
                    <a:pt x="2772" y="574"/>
                    <a:pt x="2772" y="574"/>
                  </a:cubicBezTo>
                  <a:cubicBezTo>
                    <a:pt x="2533" y="654"/>
                    <a:pt x="2533" y="654"/>
                    <a:pt x="2533" y="654"/>
                  </a:cubicBezTo>
                  <a:close/>
                  <a:moveTo>
                    <a:pt x="2533" y="654"/>
                  </a:moveTo>
                  <a:cubicBezTo>
                    <a:pt x="2533" y="654"/>
                    <a:pt x="2533" y="654"/>
                    <a:pt x="2533" y="65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AutoShape 13"/>
          <p:cNvSpPr/>
          <p:nvPr/>
        </p:nvSpPr>
        <p:spPr>
          <a:xfrm rot="-5400000">
            <a:off x="10070592" y="3499876"/>
            <a:ext cx="585216" cy="3657600"/>
          </a:xfrm>
          <a:prstGeom prst="round2Same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 rot="-5400000" flipV="1">
            <a:off x="1536192" y="3499876"/>
            <a:ext cx="585216" cy="3657600"/>
          </a:xfrm>
          <a:prstGeom prst="round2Same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51200" y="495117"/>
            <a:ext cx="757489" cy="757489"/>
            <a:chOff x="551200" y="495117"/>
            <a:chExt cx="757489" cy="757489"/>
          </a:xfrm>
        </p:grpSpPr>
        <p:sp>
          <p:nvSpPr>
            <p:cNvPr id="3" name="AutoShape 3"/>
            <p:cNvSpPr/>
            <p:nvPr/>
          </p:nvSpPr>
          <p:spPr>
            <a:xfrm>
              <a:off x="551200" y="495117"/>
              <a:ext cx="757489" cy="757489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" name="Group 4"/>
          <p:cNvGrpSpPr/>
          <p:nvPr/>
        </p:nvGrpSpPr>
        <p:grpSpPr>
          <a:xfrm>
            <a:off x="572171" y="516087"/>
            <a:ext cx="715670" cy="715670"/>
            <a:chOff x="572171" y="516087"/>
            <a:chExt cx="715670" cy="715670"/>
          </a:xfrm>
        </p:grpSpPr>
        <p:sp>
          <p:nvSpPr>
            <p:cNvPr id="5" name="Freeform 5"/>
            <p:cNvSpPr/>
            <p:nvPr/>
          </p:nvSpPr>
          <p:spPr>
            <a:xfrm>
              <a:off x="572171" y="516087"/>
              <a:ext cx="715670" cy="715670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572171" y="516087"/>
              <a:ext cx="715670" cy="715670"/>
            </a:xfrm>
            <a:prstGeom prst="roundRect">
              <a:avLst>
                <a:gd name="adj" fmla="val 8841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622036" y="565953"/>
              <a:ext cx="615696" cy="615696"/>
            </a:xfrm>
            <a:prstGeom prst="roundRect">
              <a:avLst>
                <a:gd name="adj" fmla="val 9566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8" name="AutoShape 8"/>
          <p:cNvSpPr/>
          <p:nvPr/>
        </p:nvSpPr>
        <p:spPr>
          <a:xfrm>
            <a:off x="1490568" y="1247584"/>
            <a:ext cx="1681506" cy="766756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defRPr/>
            </a:pPr>
            <a:r>
              <a:rPr lang="en-US" sz="4425" b="1">
                <a:solidFill>
                  <a:srgbClr val="FFFFFF">
                    <a:alpha val="100000"/>
                  </a:srgbClr>
                </a:solidFill>
                <a:latin typeface="黑体"/>
                <a:ea typeface="黑体"/>
                <a:cs typeface="黑体"/>
              </a:rPr>
              <a:t>目录</a:t>
            </a:r>
            <a:endParaRPr lang="en-US" sz="1100"/>
          </a:p>
        </p:txBody>
      </p:sp>
      <p:cxnSp>
        <p:nvCxnSpPr>
          <p:cNvPr id="9" name="Connector 9"/>
          <p:cNvCxnSpPr/>
          <p:nvPr/>
        </p:nvCxnSpPr>
        <p:spPr>
          <a:xfrm>
            <a:off x="4573574" y="1614170"/>
            <a:ext cx="5237390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0" name="TextBox 10"/>
          <p:cNvSpPr txBox="1"/>
          <p:nvPr/>
        </p:nvSpPr>
        <p:spPr>
          <a:xfrm>
            <a:off x="4596480" y="1789458"/>
            <a:ext cx="6562725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白喉病概述与防控重要性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白喉病防控关键措施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学校传染病概述及危害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学校传染病处置策略与实践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跨部门合作与社会参与在防控中作用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总结：构建全面有效白喉病和传染病防控体系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571585" y="1029917"/>
            <a:ext cx="8683321" cy="114947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84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052" y="2763839"/>
            <a:ext cx="8024317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白喉病概述与防控重要性</a:t>
            </a:r>
          </a:p>
        </p:txBody>
      </p:sp>
      <p:sp>
        <p:nvSpPr>
          <p:cNvPr id="4" name="Freeform 4"/>
          <p:cNvSpPr/>
          <p:nvPr/>
        </p:nvSpPr>
        <p:spPr>
          <a:xfrm>
            <a:off x="3033917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097052" y="5602490"/>
            <a:ext cx="3105564" cy="41033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3377035" y="5849950"/>
            <a:ext cx="8820012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286235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269079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1097052" y="1098977"/>
            <a:ext cx="1335306" cy="1335306"/>
            <a:chOff x="1097052" y="1098977"/>
            <a:chExt cx="1335306" cy="1335306"/>
          </a:xfrm>
        </p:grpSpPr>
        <p:sp>
          <p:nvSpPr>
            <p:cNvPr id="10" name="AutoShape 10"/>
            <p:cNvSpPr/>
            <p:nvPr/>
          </p:nvSpPr>
          <p:spPr>
            <a:xfrm>
              <a:off x="1097052" y="1098977"/>
              <a:ext cx="1335306" cy="1335306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1133886" y="1135811"/>
            <a:ext cx="1261638" cy="1261638"/>
            <a:chOff x="1133886" y="1135811"/>
            <a:chExt cx="1261638" cy="1261638"/>
          </a:xfrm>
        </p:grpSpPr>
        <p:sp>
          <p:nvSpPr>
            <p:cNvPr id="12" name="Freeform 12"/>
            <p:cNvSpPr/>
            <p:nvPr/>
          </p:nvSpPr>
          <p:spPr>
            <a:xfrm>
              <a:off x="1133886" y="1135811"/>
              <a:ext cx="1261638" cy="1261638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1133886" y="1135811"/>
              <a:ext cx="1261638" cy="1261638"/>
            </a:xfrm>
            <a:prstGeom prst="roundRect">
              <a:avLst>
                <a:gd name="adj" fmla="val 8841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1221928" y="1223852"/>
              <a:ext cx="1085633" cy="1085633"/>
            </a:xfrm>
            <a:prstGeom prst="roundRect">
              <a:avLst>
                <a:gd name="adj" fmla="val 9566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1342916" y="1576096"/>
            <a:ext cx="843579" cy="577491"/>
            <a:chOff x="1342916" y="1576096"/>
            <a:chExt cx="843579" cy="577491"/>
          </a:xfrm>
        </p:grpSpPr>
        <p:sp>
          <p:nvSpPr>
            <p:cNvPr id="16" name="Freeform 16"/>
            <p:cNvSpPr/>
            <p:nvPr/>
          </p:nvSpPr>
          <p:spPr>
            <a:xfrm>
              <a:off x="1342916" y="1576096"/>
              <a:ext cx="843579" cy="577491"/>
            </a:xfrm>
            <a:custGeom>
              <a:rect l="l" t="t" r="r" b="b"/>
              <a:pathLst>
                <a:path w="3113" h="2131">
                  <a:moveTo>
                    <a:pt x="3057" y="497"/>
                  </a:moveTo>
                  <a:cubicBezTo>
                    <a:pt x="1582" y="5"/>
                    <a:pt x="1582" y="5"/>
                    <a:pt x="1582" y="5"/>
                  </a:cubicBezTo>
                  <a:cubicBezTo>
                    <a:pt x="1565" y="0"/>
                    <a:pt x="1547" y="0"/>
                    <a:pt x="1531" y="5"/>
                  </a:cubicBezTo>
                  <a:cubicBezTo>
                    <a:pt x="56" y="497"/>
                    <a:pt x="56" y="497"/>
                    <a:pt x="56" y="497"/>
                  </a:cubicBezTo>
                  <a:cubicBezTo>
                    <a:pt x="23" y="508"/>
                    <a:pt x="0" y="539"/>
                    <a:pt x="0" y="574"/>
                  </a:cubicBezTo>
                  <a:cubicBezTo>
                    <a:pt x="0" y="610"/>
                    <a:pt x="23" y="641"/>
                    <a:pt x="56" y="652"/>
                  </a:cubicBezTo>
                  <a:cubicBezTo>
                    <a:pt x="492" y="797"/>
                    <a:pt x="492" y="797"/>
                    <a:pt x="492" y="797"/>
                  </a:cubicBezTo>
                  <a:cubicBezTo>
                    <a:pt x="492" y="1230"/>
                    <a:pt x="492" y="1230"/>
                    <a:pt x="492" y="1230"/>
                  </a:cubicBezTo>
                  <a:cubicBezTo>
                    <a:pt x="492" y="1252"/>
                    <a:pt x="500" y="1272"/>
                    <a:pt x="515" y="1288"/>
                  </a:cubicBezTo>
                  <a:cubicBezTo>
                    <a:pt x="530" y="1302"/>
                    <a:pt x="875" y="1639"/>
                    <a:pt x="1556" y="1639"/>
                  </a:cubicBezTo>
                  <a:cubicBezTo>
                    <a:pt x="1804" y="1639"/>
                    <a:pt x="2036" y="1595"/>
                    <a:pt x="2244" y="1507"/>
                  </a:cubicBezTo>
                  <a:cubicBezTo>
                    <a:pt x="2285" y="1489"/>
                    <a:pt x="2305" y="1441"/>
                    <a:pt x="2287" y="1399"/>
                  </a:cubicBezTo>
                  <a:cubicBezTo>
                    <a:pt x="2270" y="1358"/>
                    <a:pt x="2222" y="1338"/>
                    <a:pt x="2180" y="1356"/>
                  </a:cubicBezTo>
                  <a:cubicBezTo>
                    <a:pt x="1992" y="1435"/>
                    <a:pt x="1782" y="1475"/>
                    <a:pt x="1557" y="1475"/>
                  </a:cubicBezTo>
                  <a:cubicBezTo>
                    <a:pt x="1238" y="1475"/>
                    <a:pt x="1004" y="1393"/>
                    <a:pt x="863" y="1324"/>
                  </a:cubicBezTo>
                  <a:cubicBezTo>
                    <a:pt x="759" y="1272"/>
                    <a:pt x="689" y="1221"/>
                    <a:pt x="656" y="1193"/>
                  </a:cubicBezTo>
                  <a:cubicBezTo>
                    <a:pt x="656" y="852"/>
                    <a:pt x="656" y="852"/>
                    <a:pt x="656" y="852"/>
                  </a:cubicBezTo>
                  <a:cubicBezTo>
                    <a:pt x="1531" y="1144"/>
                    <a:pt x="1531" y="1144"/>
                    <a:pt x="1531" y="1144"/>
                  </a:cubicBezTo>
                  <a:cubicBezTo>
                    <a:pt x="1539" y="1146"/>
                    <a:pt x="1548" y="1148"/>
                    <a:pt x="1557" y="1148"/>
                  </a:cubicBezTo>
                  <a:cubicBezTo>
                    <a:pt x="1565" y="1148"/>
                    <a:pt x="1574" y="1146"/>
                    <a:pt x="1583" y="1144"/>
                  </a:cubicBezTo>
                  <a:cubicBezTo>
                    <a:pt x="2458" y="852"/>
                    <a:pt x="2458" y="852"/>
                    <a:pt x="2458" y="852"/>
                  </a:cubicBezTo>
                  <a:cubicBezTo>
                    <a:pt x="2458" y="998"/>
                    <a:pt x="2458" y="998"/>
                    <a:pt x="2458" y="998"/>
                  </a:cubicBezTo>
                  <a:cubicBezTo>
                    <a:pt x="2362" y="1032"/>
                    <a:pt x="2294" y="1123"/>
                    <a:pt x="2294" y="1230"/>
                  </a:cubicBezTo>
                  <a:cubicBezTo>
                    <a:pt x="2294" y="1330"/>
                    <a:pt x="2354" y="1416"/>
                    <a:pt x="2440" y="1454"/>
                  </a:cubicBezTo>
                  <a:cubicBezTo>
                    <a:pt x="2296" y="2029"/>
                    <a:pt x="2296" y="2029"/>
                    <a:pt x="2296" y="2029"/>
                  </a:cubicBezTo>
                  <a:cubicBezTo>
                    <a:pt x="2290" y="2053"/>
                    <a:pt x="2296" y="2080"/>
                    <a:pt x="2311" y="2099"/>
                  </a:cubicBezTo>
                  <a:cubicBezTo>
                    <a:pt x="2327" y="2119"/>
                    <a:pt x="2351" y="2131"/>
                    <a:pt x="2376" y="2131"/>
                  </a:cubicBezTo>
                  <a:cubicBezTo>
                    <a:pt x="2704" y="2131"/>
                    <a:pt x="2704" y="2131"/>
                    <a:pt x="2704" y="2131"/>
                  </a:cubicBezTo>
                  <a:cubicBezTo>
                    <a:pt x="2729" y="2131"/>
                    <a:pt x="2753" y="2119"/>
                    <a:pt x="2768" y="2099"/>
                  </a:cubicBezTo>
                  <a:cubicBezTo>
                    <a:pt x="2784" y="2080"/>
                    <a:pt x="2789" y="2053"/>
                    <a:pt x="2783" y="2029"/>
                  </a:cubicBezTo>
                  <a:cubicBezTo>
                    <a:pt x="2639" y="1454"/>
                    <a:pt x="2639" y="1454"/>
                    <a:pt x="2639" y="1454"/>
                  </a:cubicBezTo>
                  <a:cubicBezTo>
                    <a:pt x="2725" y="1416"/>
                    <a:pt x="2785" y="1330"/>
                    <a:pt x="2785" y="1230"/>
                  </a:cubicBezTo>
                  <a:cubicBezTo>
                    <a:pt x="2785" y="1123"/>
                    <a:pt x="2717" y="1032"/>
                    <a:pt x="2622" y="998"/>
                  </a:cubicBezTo>
                  <a:cubicBezTo>
                    <a:pt x="2622" y="797"/>
                    <a:pt x="2622" y="797"/>
                    <a:pt x="2622" y="797"/>
                  </a:cubicBezTo>
                  <a:cubicBezTo>
                    <a:pt x="3057" y="652"/>
                    <a:pt x="3057" y="652"/>
                    <a:pt x="3057" y="652"/>
                  </a:cubicBezTo>
                  <a:cubicBezTo>
                    <a:pt x="3091" y="641"/>
                    <a:pt x="3113" y="610"/>
                    <a:pt x="3113" y="574"/>
                  </a:cubicBezTo>
                  <a:cubicBezTo>
                    <a:pt x="3113" y="539"/>
                    <a:pt x="3091" y="508"/>
                    <a:pt x="3057" y="497"/>
                  </a:cubicBezTo>
                  <a:close/>
                  <a:moveTo>
                    <a:pt x="2540" y="1148"/>
                  </a:moveTo>
                  <a:cubicBezTo>
                    <a:pt x="2585" y="1148"/>
                    <a:pt x="2621" y="1184"/>
                    <a:pt x="2621" y="1230"/>
                  </a:cubicBezTo>
                  <a:cubicBezTo>
                    <a:pt x="2621" y="1275"/>
                    <a:pt x="2585" y="1312"/>
                    <a:pt x="2540" y="1312"/>
                  </a:cubicBezTo>
                  <a:cubicBezTo>
                    <a:pt x="2494" y="1312"/>
                    <a:pt x="2458" y="1275"/>
                    <a:pt x="2458" y="1230"/>
                  </a:cubicBezTo>
                  <a:cubicBezTo>
                    <a:pt x="2458" y="1184"/>
                    <a:pt x="2494" y="1148"/>
                    <a:pt x="2540" y="1148"/>
                  </a:cubicBezTo>
                  <a:close/>
                  <a:moveTo>
                    <a:pt x="2481" y="1967"/>
                  </a:moveTo>
                  <a:cubicBezTo>
                    <a:pt x="2540" y="1731"/>
                    <a:pt x="2540" y="1731"/>
                    <a:pt x="2540" y="1731"/>
                  </a:cubicBezTo>
                  <a:cubicBezTo>
                    <a:pt x="2599" y="1967"/>
                    <a:pt x="2599" y="1967"/>
                    <a:pt x="2599" y="1967"/>
                  </a:cubicBezTo>
                  <a:cubicBezTo>
                    <a:pt x="2481" y="1967"/>
                    <a:pt x="2481" y="1967"/>
                    <a:pt x="2481" y="1967"/>
                  </a:cubicBezTo>
                  <a:close/>
                  <a:moveTo>
                    <a:pt x="2533" y="654"/>
                  </a:moveTo>
                  <a:cubicBezTo>
                    <a:pt x="1570" y="493"/>
                    <a:pt x="1570" y="493"/>
                    <a:pt x="1570" y="493"/>
                  </a:cubicBezTo>
                  <a:cubicBezTo>
                    <a:pt x="1525" y="486"/>
                    <a:pt x="1483" y="516"/>
                    <a:pt x="1476" y="561"/>
                  </a:cubicBezTo>
                  <a:cubicBezTo>
                    <a:pt x="1469" y="605"/>
                    <a:pt x="1499" y="648"/>
                    <a:pt x="1543" y="655"/>
                  </a:cubicBezTo>
                  <a:cubicBezTo>
                    <a:pt x="2201" y="765"/>
                    <a:pt x="2201" y="765"/>
                    <a:pt x="2201" y="765"/>
                  </a:cubicBezTo>
                  <a:cubicBezTo>
                    <a:pt x="1557" y="979"/>
                    <a:pt x="1557" y="979"/>
                    <a:pt x="1557" y="979"/>
                  </a:cubicBezTo>
                  <a:cubicBezTo>
                    <a:pt x="341" y="574"/>
                    <a:pt x="341" y="574"/>
                    <a:pt x="341" y="574"/>
                  </a:cubicBezTo>
                  <a:cubicBezTo>
                    <a:pt x="1557" y="169"/>
                    <a:pt x="1557" y="169"/>
                    <a:pt x="1557" y="169"/>
                  </a:cubicBezTo>
                  <a:cubicBezTo>
                    <a:pt x="2772" y="574"/>
                    <a:pt x="2772" y="574"/>
                    <a:pt x="2772" y="574"/>
                  </a:cubicBezTo>
                  <a:cubicBezTo>
                    <a:pt x="2533" y="654"/>
                    <a:pt x="2533" y="654"/>
                    <a:pt x="2533" y="654"/>
                  </a:cubicBezTo>
                  <a:close/>
                  <a:moveTo>
                    <a:pt x="2533" y="654"/>
                  </a:moveTo>
                  <a:cubicBezTo>
                    <a:pt x="2533" y="654"/>
                    <a:pt x="2533" y="654"/>
                    <a:pt x="2533" y="65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068" r="2068"/>
          <a:stretch>
            <a:fillRect/>
          </a:stretch>
        </p:blipFill>
        <p:spPr>
          <a:xfrm>
            <a:off x="6511619" y="1535300"/>
            <a:ext cx="4371748" cy="4560406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623610" y="1939341"/>
            <a:ext cx="4876800" cy="1341120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白喉病是由白喉棒状杆菌引起的急性呼吸道传染病。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3610" y="3270075"/>
            <a:ext cx="4876800" cy="1341120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主要通过飞沫传播，也可通过接触污染物品间接传播。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23610" y="4650890"/>
            <a:ext cx="4876800" cy="1341120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人群普遍易感，但儿童发病率较高。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白喉病定义及传播途径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789747" y="1388509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3467252" y="1671934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防控白喉病对于保护儿童健康、减少疾病负担具有重要意义。</a:t>
            </a:r>
          </a:p>
        </p:txBody>
      </p:sp>
      <p:sp>
        <p:nvSpPr>
          <p:cNvPr id="4" name="AutoShape 4"/>
          <p:cNvSpPr/>
          <p:nvPr/>
        </p:nvSpPr>
        <p:spPr>
          <a:xfrm>
            <a:off x="1491031" y="3030193"/>
            <a:ext cx="8008040" cy="126796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643863" y="3325809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当前，全球范围内白喉病发病率已显著下降，但仍存在局部暴发和流行的风险。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t="21899" b="21899"/>
          <a:stretch>
            <a:fillRect/>
          </a:stretch>
        </p:blipFill>
        <p:spPr>
          <a:xfrm>
            <a:off x="539110" y="1388510"/>
            <a:ext cx="2256056" cy="1267968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t="21899" b="21899"/>
          <a:stretch>
            <a:fillRect/>
          </a:stretch>
        </p:blipFill>
        <p:spPr>
          <a:xfrm>
            <a:off x="9486879" y="3030193"/>
            <a:ext cx="2256056" cy="1267968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2795409" y="4664094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3472914" y="4947518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我国已将白喉病纳入计划免疫管理，通过疫苗接种等措施有效控制了疾病的传播。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1899" b="21899"/>
          <a:stretch>
            <a:fillRect/>
          </a:stretch>
        </p:blipFill>
        <p:spPr>
          <a:xfrm>
            <a:off x="544772" y="4664094"/>
            <a:ext cx="2256056" cy="1267968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防控白喉病意义与现状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4925814" y="2630423"/>
            <a:ext cx="2231507" cy="2231507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1438585" y="2630423"/>
            <a:ext cx="2231507" cy="2231507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669569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学校是人员密集场所，容易造成呼吸道传染病的传播。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13043" y="2630423"/>
            <a:ext cx="2231507" cy="2231507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4925814" y="2623346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94148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395307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5168326" y="5091454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学生之间接触频繁，且卫生习惯不良者较多，增加了白喉病的传播风险。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48852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部分学生可能存在免疫空白或免疫不全的情况，容易受到感染。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学校环境中白喉病传播风险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571585" y="1029917"/>
            <a:ext cx="8683321" cy="114947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84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052" y="2763839"/>
            <a:ext cx="8024317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白喉病防控关键措施</a:t>
            </a:r>
          </a:p>
        </p:txBody>
      </p:sp>
      <p:sp>
        <p:nvSpPr>
          <p:cNvPr id="4" name="Freeform 4"/>
          <p:cNvSpPr/>
          <p:nvPr/>
        </p:nvSpPr>
        <p:spPr>
          <a:xfrm>
            <a:off x="3033917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097052" y="5602490"/>
            <a:ext cx="3105564" cy="41033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3377035" y="5849950"/>
            <a:ext cx="8820012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286235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269079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1097052" y="1098977"/>
            <a:ext cx="1335306" cy="1335306"/>
            <a:chOff x="1097052" y="1098977"/>
            <a:chExt cx="1335306" cy="1335306"/>
          </a:xfrm>
        </p:grpSpPr>
        <p:sp>
          <p:nvSpPr>
            <p:cNvPr id="10" name="AutoShape 10"/>
            <p:cNvSpPr/>
            <p:nvPr/>
          </p:nvSpPr>
          <p:spPr>
            <a:xfrm>
              <a:off x="1097052" y="1098977"/>
              <a:ext cx="1335306" cy="1335306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1133886" y="1135811"/>
            <a:ext cx="1261638" cy="1261638"/>
            <a:chOff x="1133886" y="1135811"/>
            <a:chExt cx="1261638" cy="1261638"/>
          </a:xfrm>
        </p:grpSpPr>
        <p:sp>
          <p:nvSpPr>
            <p:cNvPr id="12" name="Freeform 12"/>
            <p:cNvSpPr/>
            <p:nvPr/>
          </p:nvSpPr>
          <p:spPr>
            <a:xfrm>
              <a:off x="1133886" y="1135811"/>
              <a:ext cx="1261638" cy="1261638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1133886" y="1135811"/>
              <a:ext cx="1261638" cy="1261638"/>
            </a:xfrm>
            <a:prstGeom prst="roundRect">
              <a:avLst>
                <a:gd name="adj" fmla="val 8841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1221928" y="1223852"/>
              <a:ext cx="1085633" cy="1085633"/>
            </a:xfrm>
            <a:prstGeom prst="roundRect">
              <a:avLst>
                <a:gd name="adj" fmla="val 9566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1342916" y="1576096"/>
            <a:ext cx="843579" cy="577491"/>
            <a:chOff x="1342916" y="1576096"/>
            <a:chExt cx="843579" cy="577491"/>
          </a:xfrm>
        </p:grpSpPr>
        <p:sp>
          <p:nvSpPr>
            <p:cNvPr id="16" name="Freeform 16"/>
            <p:cNvSpPr/>
            <p:nvPr/>
          </p:nvSpPr>
          <p:spPr>
            <a:xfrm>
              <a:off x="1342916" y="1576096"/>
              <a:ext cx="843579" cy="577491"/>
            </a:xfrm>
            <a:custGeom>
              <a:rect l="l" t="t" r="r" b="b"/>
              <a:pathLst>
                <a:path w="3113" h="2131">
                  <a:moveTo>
                    <a:pt x="3057" y="497"/>
                  </a:moveTo>
                  <a:cubicBezTo>
                    <a:pt x="1582" y="5"/>
                    <a:pt x="1582" y="5"/>
                    <a:pt x="1582" y="5"/>
                  </a:cubicBezTo>
                  <a:cubicBezTo>
                    <a:pt x="1565" y="0"/>
                    <a:pt x="1547" y="0"/>
                    <a:pt x="1531" y="5"/>
                  </a:cubicBezTo>
                  <a:cubicBezTo>
                    <a:pt x="56" y="497"/>
                    <a:pt x="56" y="497"/>
                    <a:pt x="56" y="497"/>
                  </a:cubicBezTo>
                  <a:cubicBezTo>
                    <a:pt x="23" y="508"/>
                    <a:pt x="0" y="539"/>
                    <a:pt x="0" y="574"/>
                  </a:cubicBezTo>
                  <a:cubicBezTo>
                    <a:pt x="0" y="610"/>
                    <a:pt x="23" y="641"/>
                    <a:pt x="56" y="652"/>
                  </a:cubicBezTo>
                  <a:cubicBezTo>
                    <a:pt x="492" y="797"/>
                    <a:pt x="492" y="797"/>
                    <a:pt x="492" y="797"/>
                  </a:cubicBezTo>
                  <a:cubicBezTo>
                    <a:pt x="492" y="1230"/>
                    <a:pt x="492" y="1230"/>
                    <a:pt x="492" y="1230"/>
                  </a:cubicBezTo>
                  <a:cubicBezTo>
                    <a:pt x="492" y="1252"/>
                    <a:pt x="500" y="1272"/>
                    <a:pt x="515" y="1288"/>
                  </a:cubicBezTo>
                  <a:cubicBezTo>
                    <a:pt x="530" y="1302"/>
                    <a:pt x="875" y="1639"/>
                    <a:pt x="1556" y="1639"/>
                  </a:cubicBezTo>
                  <a:cubicBezTo>
                    <a:pt x="1804" y="1639"/>
                    <a:pt x="2036" y="1595"/>
                    <a:pt x="2244" y="1507"/>
                  </a:cubicBezTo>
                  <a:cubicBezTo>
                    <a:pt x="2285" y="1489"/>
                    <a:pt x="2305" y="1441"/>
                    <a:pt x="2287" y="1399"/>
                  </a:cubicBezTo>
                  <a:cubicBezTo>
                    <a:pt x="2270" y="1358"/>
                    <a:pt x="2222" y="1338"/>
                    <a:pt x="2180" y="1356"/>
                  </a:cubicBezTo>
                  <a:cubicBezTo>
                    <a:pt x="1992" y="1435"/>
                    <a:pt x="1782" y="1475"/>
                    <a:pt x="1557" y="1475"/>
                  </a:cubicBezTo>
                  <a:cubicBezTo>
                    <a:pt x="1238" y="1475"/>
                    <a:pt x="1004" y="1393"/>
                    <a:pt x="863" y="1324"/>
                  </a:cubicBezTo>
                  <a:cubicBezTo>
                    <a:pt x="759" y="1272"/>
                    <a:pt x="689" y="1221"/>
                    <a:pt x="656" y="1193"/>
                  </a:cubicBezTo>
                  <a:cubicBezTo>
                    <a:pt x="656" y="852"/>
                    <a:pt x="656" y="852"/>
                    <a:pt x="656" y="852"/>
                  </a:cubicBezTo>
                  <a:cubicBezTo>
                    <a:pt x="1531" y="1144"/>
                    <a:pt x="1531" y="1144"/>
                    <a:pt x="1531" y="1144"/>
                  </a:cubicBezTo>
                  <a:cubicBezTo>
                    <a:pt x="1539" y="1146"/>
                    <a:pt x="1548" y="1148"/>
                    <a:pt x="1557" y="1148"/>
                  </a:cubicBezTo>
                  <a:cubicBezTo>
                    <a:pt x="1565" y="1148"/>
                    <a:pt x="1574" y="1146"/>
                    <a:pt x="1583" y="1144"/>
                  </a:cubicBezTo>
                  <a:cubicBezTo>
                    <a:pt x="2458" y="852"/>
                    <a:pt x="2458" y="852"/>
                    <a:pt x="2458" y="852"/>
                  </a:cubicBezTo>
                  <a:cubicBezTo>
                    <a:pt x="2458" y="998"/>
                    <a:pt x="2458" y="998"/>
                    <a:pt x="2458" y="998"/>
                  </a:cubicBezTo>
                  <a:cubicBezTo>
                    <a:pt x="2362" y="1032"/>
                    <a:pt x="2294" y="1123"/>
                    <a:pt x="2294" y="1230"/>
                  </a:cubicBezTo>
                  <a:cubicBezTo>
                    <a:pt x="2294" y="1330"/>
                    <a:pt x="2354" y="1416"/>
                    <a:pt x="2440" y="1454"/>
                  </a:cubicBezTo>
                  <a:cubicBezTo>
                    <a:pt x="2296" y="2029"/>
                    <a:pt x="2296" y="2029"/>
                    <a:pt x="2296" y="2029"/>
                  </a:cubicBezTo>
                  <a:cubicBezTo>
                    <a:pt x="2290" y="2053"/>
                    <a:pt x="2296" y="2080"/>
                    <a:pt x="2311" y="2099"/>
                  </a:cubicBezTo>
                  <a:cubicBezTo>
                    <a:pt x="2327" y="2119"/>
                    <a:pt x="2351" y="2131"/>
                    <a:pt x="2376" y="2131"/>
                  </a:cubicBezTo>
                  <a:cubicBezTo>
                    <a:pt x="2704" y="2131"/>
                    <a:pt x="2704" y="2131"/>
                    <a:pt x="2704" y="2131"/>
                  </a:cubicBezTo>
                  <a:cubicBezTo>
                    <a:pt x="2729" y="2131"/>
                    <a:pt x="2753" y="2119"/>
                    <a:pt x="2768" y="2099"/>
                  </a:cubicBezTo>
                  <a:cubicBezTo>
                    <a:pt x="2784" y="2080"/>
                    <a:pt x="2789" y="2053"/>
                    <a:pt x="2783" y="2029"/>
                  </a:cubicBezTo>
                  <a:cubicBezTo>
                    <a:pt x="2639" y="1454"/>
                    <a:pt x="2639" y="1454"/>
                    <a:pt x="2639" y="1454"/>
                  </a:cubicBezTo>
                  <a:cubicBezTo>
                    <a:pt x="2725" y="1416"/>
                    <a:pt x="2785" y="1330"/>
                    <a:pt x="2785" y="1230"/>
                  </a:cubicBezTo>
                  <a:cubicBezTo>
                    <a:pt x="2785" y="1123"/>
                    <a:pt x="2717" y="1032"/>
                    <a:pt x="2622" y="998"/>
                  </a:cubicBezTo>
                  <a:cubicBezTo>
                    <a:pt x="2622" y="797"/>
                    <a:pt x="2622" y="797"/>
                    <a:pt x="2622" y="797"/>
                  </a:cubicBezTo>
                  <a:cubicBezTo>
                    <a:pt x="3057" y="652"/>
                    <a:pt x="3057" y="652"/>
                    <a:pt x="3057" y="652"/>
                  </a:cubicBezTo>
                  <a:cubicBezTo>
                    <a:pt x="3091" y="641"/>
                    <a:pt x="3113" y="610"/>
                    <a:pt x="3113" y="574"/>
                  </a:cubicBezTo>
                  <a:cubicBezTo>
                    <a:pt x="3113" y="539"/>
                    <a:pt x="3091" y="508"/>
                    <a:pt x="3057" y="497"/>
                  </a:cubicBezTo>
                  <a:close/>
                  <a:moveTo>
                    <a:pt x="2540" y="1148"/>
                  </a:moveTo>
                  <a:cubicBezTo>
                    <a:pt x="2585" y="1148"/>
                    <a:pt x="2621" y="1184"/>
                    <a:pt x="2621" y="1230"/>
                  </a:cubicBezTo>
                  <a:cubicBezTo>
                    <a:pt x="2621" y="1275"/>
                    <a:pt x="2585" y="1312"/>
                    <a:pt x="2540" y="1312"/>
                  </a:cubicBezTo>
                  <a:cubicBezTo>
                    <a:pt x="2494" y="1312"/>
                    <a:pt x="2458" y="1275"/>
                    <a:pt x="2458" y="1230"/>
                  </a:cubicBezTo>
                  <a:cubicBezTo>
                    <a:pt x="2458" y="1184"/>
                    <a:pt x="2494" y="1148"/>
                    <a:pt x="2540" y="1148"/>
                  </a:cubicBezTo>
                  <a:close/>
                  <a:moveTo>
                    <a:pt x="2481" y="1967"/>
                  </a:moveTo>
                  <a:cubicBezTo>
                    <a:pt x="2540" y="1731"/>
                    <a:pt x="2540" y="1731"/>
                    <a:pt x="2540" y="1731"/>
                  </a:cubicBezTo>
                  <a:cubicBezTo>
                    <a:pt x="2599" y="1967"/>
                    <a:pt x="2599" y="1967"/>
                    <a:pt x="2599" y="1967"/>
                  </a:cubicBezTo>
                  <a:cubicBezTo>
                    <a:pt x="2481" y="1967"/>
                    <a:pt x="2481" y="1967"/>
                    <a:pt x="2481" y="1967"/>
                  </a:cubicBezTo>
                  <a:close/>
                  <a:moveTo>
                    <a:pt x="2533" y="654"/>
                  </a:moveTo>
                  <a:cubicBezTo>
                    <a:pt x="1570" y="493"/>
                    <a:pt x="1570" y="493"/>
                    <a:pt x="1570" y="493"/>
                  </a:cubicBezTo>
                  <a:cubicBezTo>
                    <a:pt x="1525" y="486"/>
                    <a:pt x="1483" y="516"/>
                    <a:pt x="1476" y="561"/>
                  </a:cubicBezTo>
                  <a:cubicBezTo>
                    <a:pt x="1469" y="605"/>
                    <a:pt x="1499" y="648"/>
                    <a:pt x="1543" y="655"/>
                  </a:cubicBezTo>
                  <a:cubicBezTo>
                    <a:pt x="2201" y="765"/>
                    <a:pt x="2201" y="765"/>
                    <a:pt x="2201" y="765"/>
                  </a:cubicBezTo>
                  <a:cubicBezTo>
                    <a:pt x="1557" y="979"/>
                    <a:pt x="1557" y="979"/>
                    <a:pt x="1557" y="979"/>
                  </a:cubicBezTo>
                  <a:cubicBezTo>
                    <a:pt x="341" y="574"/>
                    <a:pt x="341" y="574"/>
                    <a:pt x="341" y="574"/>
                  </a:cubicBezTo>
                  <a:cubicBezTo>
                    <a:pt x="1557" y="169"/>
                    <a:pt x="1557" y="169"/>
                    <a:pt x="1557" y="169"/>
                  </a:cubicBezTo>
                  <a:cubicBezTo>
                    <a:pt x="2772" y="574"/>
                    <a:pt x="2772" y="574"/>
                    <a:pt x="2772" y="574"/>
                  </a:cubicBezTo>
                  <a:cubicBezTo>
                    <a:pt x="2533" y="654"/>
                    <a:pt x="2533" y="654"/>
                    <a:pt x="2533" y="654"/>
                  </a:cubicBezTo>
                  <a:close/>
                  <a:moveTo>
                    <a:pt x="2533" y="654"/>
                  </a:moveTo>
                  <a:cubicBezTo>
                    <a:pt x="2533" y="654"/>
                    <a:pt x="2533" y="654"/>
                    <a:pt x="2533" y="65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通过宣传和教育，提高公众对疫苗接种的认识和重视程度。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普及疫苗接种知识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定期接种疫苗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加强疫苗监管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5083" r="15083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按照疫苗接种计划，确保适龄儿童及时接种白喉疫苗，提高群体免疫水平。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确保疫苗质量和安全，对疫苗生产、储存、运输和使用等环节进行严格监管。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加强疫苗接种工作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养成饭后漱口、早晚刷牙的良好习惯，减少口腔内细菌滋生。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68347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rcRect l="12500" r="12500"/>
          <a:stretch>
            <a:fillRect/>
          </a:stretch>
        </p:blipFill>
        <p:spPr>
          <a:xfrm>
            <a:off x="8871767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保持口腔清洁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避免将病菌传播给他人和污染环境。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不随地吐痰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不喝生水，不吃不洁或变质食物，减少病菌感染机会。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注重饮食卫生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提高个人卫生习惯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7901" b="7901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保持环境清洁与通风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室内环境清洁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定期打扫室内卫生，保持地面、桌面、家具等清洁无尘。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通风换气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每天定时开窗通风，保持室内空气新鲜，减少病菌滋生和传播。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公共场所卫生管理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加强对学校、幼儿园等公共场所的卫生管理，定期消毒，降低病菌传播风险。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571585" y="1029917"/>
            <a:ext cx="8683321" cy="114947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84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052" y="2763839"/>
            <a:ext cx="8024317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学校传染病概述及危害</a:t>
            </a:r>
          </a:p>
        </p:txBody>
      </p:sp>
      <p:sp>
        <p:nvSpPr>
          <p:cNvPr id="4" name="Freeform 4"/>
          <p:cNvSpPr/>
          <p:nvPr/>
        </p:nvSpPr>
        <p:spPr>
          <a:xfrm>
            <a:off x="3033917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097052" y="5602490"/>
            <a:ext cx="3105564" cy="41033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3377035" y="5849950"/>
            <a:ext cx="8820012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286235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269079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1097052" y="1098977"/>
            <a:ext cx="1335306" cy="1335306"/>
            <a:chOff x="1097052" y="1098977"/>
            <a:chExt cx="1335306" cy="1335306"/>
          </a:xfrm>
        </p:grpSpPr>
        <p:sp>
          <p:nvSpPr>
            <p:cNvPr id="10" name="AutoShape 10"/>
            <p:cNvSpPr/>
            <p:nvPr/>
          </p:nvSpPr>
          <p:spPr>
            <a:xfrm>
              <a:off x="1097052" y="1098977"/>
              <a:ext cx="1335306" cy="1335306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1133886" y="1135811"/>
            <a:ext cx="1261638" cy="1261638"/>
            <a:chOff x="1133886" y="1135811"/>
            <a:chExt cx="1261638" cy="1261638"/>
          </a:xfrm>
        </p:grpSpPr>
        <p:sp>
          <p:nvSpPr>
            <p:cNvPr id="12" name="Freeform 12"/>
            <p:cNvSpPr/>
            <p:nvPr/>
          </p:nvSpPr>
          <p:spPr>
            <a:xfrm>
              <a:off x="1133886" y="1135811"/>
              <a:ext cx="1261638" cy="1261638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1133886" y="1135811"/>
              <a:ext cx="1261638" cy="1261638"/>
            </a:xfrm>
            <a:prstGeom prst="roundRect">
              <a:avLst>
                <a:gd name="adj" fmla="val 8841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1221928" y="1223852"/>
              <a:ext cx="1085633" cy="1085633"/>
            </a:xfrm>
            <a:prstGeom prst="roundRect">
              <a:avLst>
                <a:gd name="adj" fmla="val 9566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1342916" y="1576096"/>
            <a:ext cx="843579" cy="577491"/>
            <a:chOff x="1342916" y="1576096"/>
            <a:chExt cx="843579" cy="577491"/>
          </a:xfrm>
        </p:grpSpPr>
        <p:sp>
          <p:nvSpPr>
            <p:cNvPr id="16" name="Freeform 16"/>
            <p:cNvSpPr/>
            <p:nvPr/>
          </p:nvSpPr>
          <p:spPr>
            <a:xfrm>
              <a:off x="1342916" y="1576096"/>
              <a:ext cx="843579" cy="577491"/>
            </a:xfrm>
            <a:custGeom>
              <a:rect l="l" t="t" r="r" b="b"/>
              <a:pathLst>
                <a:path w="3113" h="2131">
                  <a:moveTo>
                    <a:pt x="3057" y="497"/>
                  </a:moveTo>
                  <a:cubicBezTo>
                    <a:pt x="1582" y="5"/>
                    <a:pt x="1582" y="5"/>
                    <a:pt x="1582" y="5"/>
                  </a:cubicBezTo>
                  <a:cubicBezTo>
                    <a:pt x="1565" y="0"/>
                    <a:pt x="1547" y="0"/>
                    <a:pt x="1531" y="5"/>
                  </a:cubicBezTo>
                  <a:cubicBezTo>
                    <a:pt x="56" y="497"/>
                    <a:pt x="56" y="497"/>
                    <a:pt x="56" y="497"/>
                  </a:cubicBezTo>
                  <a:cubicBezTo>
                    <a:pt x="23" y="508"/>
                    <a:pt x="0" y="539"/>
                    <a:pt x="0" y="574"/>
                  </a:cubicBezTo>
                  <a:cubicBezTo>
                    <a:pt x="0" y="610"/>
                    <a:pt x="23" y="641"/>
                    <a:pt x="56" y="652"/>
                  </a:cubicBezTo>
                  <a:cubicBezTo>
                    <a:pt x="492" y="797"/>
                    <a:pt x="492" y="797"/>
                    <a:pt x="492" y="797"/>
                  </a:cubicBezTo>
                  <a:cubicBezTo>
                    <a:pt x="492" y="1230"/>
                    <a:pt x="492" y="1230"/>
                    <a:pt x="492" y="1230"/>
                  </a:cubicBezTo>
                  <a:cubicBezTo>
                    <a:pt x="492" y="1252"/>
                    <a:pt x="500" y="1272"/>
                    <a:pt x="515" y="1288"/>
                  </a:cubicBezTo>
                  <a:cubicBezTo>
                    <a:pt x="530" y="1302"/>
                    <a:pt x="875" y="1639"/>
                    <a:pt x="1556" y="1639"/>
                  </a:cubicBezTo>
                  <a:cubicBezTo>
                    <a:pt x="1804" y="1639"/>
                    <a:pt x="2036" y="1595"/>
                    <a:pt x="2244" y="1507"/>
                  </a:cubicBezTo>
                  <a:cubicBezTo>
                    <a:pt x="2285" y="1489"/>
                    <a:pt x="2305" y="1441"/>
                    <a:pt x="2287" y="1399"/>
                  </a:cubicBezTo>
                  <a:cubicBezTo>
                    <a:pt x="2270" y="1358"/>
                    <a:pt x="2222" y="1338"/>
                    <a:pt x="2180" y="1356"/>
                  </a:cubicBezTo>
                  <a:cubicBezTo>
                    <a:pt x="1992" y="1435"/>
                    <a:pt x="1782" y="1475"/>
                    <a:pt x="1557" y="1475"/>
                  </a:cubicBezTo>
                  <a:cubicBezTo>
                    <a:pt x="1238" y="1475"/>
                    <a:pt x="1004" y="1393"/>
                    <a:pt x="863" y="1324"/>
                  </a:cubicBezTo>
                  <a:cubicBezTo>
                    <a:pt x="759" y="1272"/>
                    <a:pt x="689" y="1221"/>
                    <a:pt x="656" y="1193"/>
                  </a:cubicBezTo>
                  <a:cubicBezTo>
                    <a:pt x="656" y="852"/>
                    <a:pt x="656" y="852"/>
                    <a:pt x="656" y="852"/>
                  </a:cubicBezTo>
                  <a:cubicBezTo>
                    <a:pt x="1531" y="1144"/>
                    <a:pt x="1531" y="1144"/>
                    <a:pt x="1531" y="1144"/>
                  </a:cubicBezTo>
                  <a:cubicBezTo>
                    <a:pt x="1539" y="1146"/>
                    <a:pt x="1548" y="1148"/>
                    <a:pt x="1557" y="1148"/>
                  </a:cubicBezTo>
                  <a:cubicBezTo>
                    <a:pt x="1565" y="1148"/>
                    <a:pt x="1574" y="1146"/>
                    <a:pt x="1583" y="1144"/>
                  </a:cubicBezTo>
                  <a:cubicBezTo>
                    <a:pt x="2458" y="852"/>
                    <a:pt x="2458" y="852"/>
                    <a:pt x="2458" y="852"/>
                  </a:cubicBezTo>
                  <a:cubicBezTo>
                    <a:pt x="2458" y="998"/>
                    <a:pt x="2458" y="998"/>
                    <a:pt x="2458" y="998"/>
                  </a:cubicBezTo>
                  <a:cubicBezTo>
                    <a:pt x="2362" y="1032"/>
                    <a:pt x="2294" y="1123"/>
                    <a:pt x="2294" y="1230"/>
                  </a:cubicBezTo>
                  <a:cubicBezTo>
                    <a:pt x="2294" y="1330"/>
                    <a:pt x="2354" y="1416"/>
                    <a:pt x="2440" y="1454"/>
                  </a:cubicBezTo>
                  <a:cubicBezTo>
                    <a:pt x="2296" y="2029"/>
                    <a:pt x="2296" y="2029"/>
                    <a:pt x="2296" y="2029"/>
                  </a:cubicBezTo>
                  <a:cubicBezTo>
                    <a:pt x="2290" y="2053"/>
                    <a:pt x="2296" y="2080"/>
                    <a:pt x="2311" y="2099"/>
                  </a:cubicBezTo>
                  <a:cubicBezTo>
                    <a:pt x="2327" y="2119"/>
                    <a:pt x="2351" y="2131"/>
                    <a:pt x="2376" y="2131"/>
                  </a:cubicBezTo>
                  <a:cubicBezTo>
                    <a:pt x="2704" y="2131"/>
                    <a:pt x="2704" y="2131"/>
                    <a:pt x="2704" y="2131"/>
                  </a:cubicBezTo>
                  <a:cubicBezTo>
                    <a:pt x="2729" y="2131"/>
                    <a:pt x="2753" y="2119"/>
                    <a:pt x="2768" y="2099"/>
                  </a:cubicBezTo>
                  <a:cubicBezTo>
                    <a:pt x="2784" y="2080"/>
                    <a:pt x="2789" y="2053"/>
                    <a:pt x="2783" y="2029"/>
                  </a:cubicBezTo>
                  <a:cubicBezTo>
                    <a:pt x="2639" y="1454"/>
                    <a:pt x="2639" y="1454"/>
                    <a:pt x="2639" y="1454"/>
                  </a:cubicBezTo>
                  <a:cubicBezTo>
                    <a:pt x="2725" y="1416"/>
                    <a:pt x="2785" y="1330"/>
                    <a:pt x="2785" y="1230"/>
                  </a:cubicBezTo>
                  <a:cubicBezTo>
                    <a:pt x="2785" y="1123"/>
                    <a:pt x="2717" y="1032"/>
                    <a:pt x="2622" y="998"/>
                  </a:cubicBezTo>
                  <a:cubicBezTo>
                    <a:pt x="2622" y="797"/>
                    <a:pt x="2622" y="797"/>
                    <a:pt x="2622" y="797"/>
                  </a:cubicBezTo>
                  <a:cubicBezTo>
                    <a:pt x="3057" y="652"/>
                    <a:pt x="3057" y="652"/>
                    <a:pt x="3057" y="652"/>
                  </a:cubicBezTo>
                  <a:cubicBezTo>
                    <a:pt x="3091" y="641"/>
                    <a:pt x="3113" y="610"/>
                    <a:pt x="3113" y="574"/>
                  </a:cubicBezTo>
                  <a:cubicBezTo>
                    <a:pt x="3113" y="539"/>
                    <a:pt x="3091" y="508"/>
                    <a:pt x="3057" y="497"/>
                  </a:cubicBezTo>
                  <a:close/>
                  <a:moveTo>
                    <a:pt x="2540" y="1148"/>
                  </a:moveTo>
                  <a:cubicBezTo>
                    <a:pt x="2585" y="1148"/>
                    <a:pt x="2621" y="1184"/>
                    <a:pt x="2621" y="1230"/>
                  </a:cubicBezTo>
                  <a:cubicBezTo>
                    <a:pt x="2621" y="1275"/>
                    <a:pt x="2585" y="1312"/>
                    <a:pt x="2540" y="1312"/>
                  </a:cubicBezTo>
                  <a:cubicBezTo>
                    <a:pt x="2494" y="1312"/>
                    <a:pt x="2458" y="1275"/>
                    <a:pt x="2458" y="1230"/>
                  </a:cubicBezTo>
                  <a:cubicBezTo>
                    <a:pt x="2458" y="1184"/>
                    <a:pt x="2494" y="1148"/>
                    <a:pt x="2540" y="1148"/>
                  </a:cubicBezTo>
                  <a:close/>
                  <a:moveTo>
                    <a:pt x="2481" y="1967"/>
                  </a:moveTo>
                  <a:cubicBezTo>
                    <a:pt x="2540" y="1731"/>
                    <a:pt x="2540" y="1731"/>
                    <a:pt x="2540" y="1731"/>
                  </a:cubicBezTo>
                  <a:cubicBezTo>
                    <a:pt x="2599" y="1967"/>
                    <a:pt x="2599" y="1967"/>
                    <a:pt x="2599" y="1967"/>
                  </a:cubicBezTo>
                  <a:cubicBezTo>
                    <a:pt x="2481" y="1967"/>
                    <a:pt x="2481" y="1967"/>
                    <a:pt x="2481" y="1967"/>
                  </a:cubicBezTo>
                  <a:close/>
                  <a:moveTo>
                    <a:pt x="2533" y="654"/>
                  </a:moveTo>
                  <a:cubicBezTo>
                    <a:pt x="1570" y="493"/>
                    <a:pt x="1570" y="493"/>
                    <a:pt x="1570" y="493"/>
                  </a:cubicBezTo>
                  <a:cubicBezTo>
                    <a:pt x="1525" y="486"/>
                    <a:pt x="1483" y="516"/>
                    <a:pt x="1476" y="561"/>
                  </a:cubicBezTo>
                  <a:cubicBezTo>
                    <a:pt x="1469" y="605"/>
                    <a:pt x="1499" y="648"/>
                    <a:pt x="1543" y="655"/>
                  </a:cubicBezTo>
                  <a:cubicBezTo>
                    <a:pt x="2201" y="765"/>
                    <a:pt x="2201" y="765"/>
                    <a:pt x="2201" y="765"/>
                  </a:cubicBezTo>
                  <a:cubicBezTo>
                    <a:pt x="1557" y="979"/>
                    <a:pt x="1557" y="979"/>
                    <a:pt x="1557" y="979"/>
                  </a:cubicBezTo>
                  <a:cubicBezTo>
                    <a:pt x="341" y="574"/>
                    <a:pt x="341" y="574"/>
                    <a:pt x="341" y="574"/>
                  </a:cubicBezTo>
                  <a:cubicBezTo>
                    <a:pt x="1557" y="169"/>
                    <a:pt x="1557" y="169"/>
                    <a:pt x="1557" y="169"/>
                  </a:cubicBezTo>
                  <a:cubicBezTo>
                    <a:pt x="2772" y="574"/>
                    <a:pt x="2772" y="574"/>
                    <a:pt x="2772" y="574"/>
                  </a:cubicBezTo>
                  <a:cubicBezTo>
                    <a:pt x="2533" y="654"/>
                    <a:pt x="2533" y="654"/>
                    <a:pt x="2533" y="654"/>
                  </a:cubicBezTo>
                  <a:close/>
                  <a:moveTo>
                    <a:pt x="2533" y="654"/>
                  </a:moveTo>
                  <a:cubicBezTo>
                    <a:pt x="2533" y="654"/>
                    <a:pt x="2533" y="654"/>
                    <a:pt x="2533" y="65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如流感、麻疹、风疹、流行性腮腺炎等，通过飞沫传播，速度快、范围广。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呼吸道传染病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如细菌性痢疾、伤寒、副伤寒、病毒性肝炎等，通过食物、水源或接触传播，易引起集体性感染。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肠道传染病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21875" r="21875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如手足口病、水痘等，通过直接接触或间接接触传播，常在儿童中流行。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接触性传染病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常见学校传染病类型及特点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学习受影响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患病学生需要请假休息，影响学习进度和成绩。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身体健康受损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传染病可导致学生身体不适、疼痛、发热等症状，严重时可危及生命。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心理压力大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传染病带来的恐慌和焦虑情绪会影响学生的心理健康。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传染病对学生健康影响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https://d.book118.com/257143033130006042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2A26"/>
      </a:lt1>
      <a:dk2>
        <a:srgbClr val="D9FFFA"/>
      </a:dk2>
      <a:lt2>
        <a:srgbClr val="000000"/>
      </a:lt2>
      <a:accent1>
        <a:srgbClr val="00BEA8"/>
      </a:accent1>
      <a:accent2>
        <a:srgbClr val="00A5B2"/>
      </a:accent2>
      <a:accent3>
        <a:srgbClr val="00657D"/>
      </a:accent3>
      <a:accent4>
        <a:srgbClr val="05DD68"/>
      </a:accent4>
      <a:accent5>
        <a:srgbClr val="5DE88C"/>
      </a:accent5>
      <a:accent6>
        <a:srgbClr val="6BAF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71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9">
      <vt:lpstr>Arial</vt:lpstr>
      <vt:lpstr>Calibri</vt:lpstr>
      <vt:lpstr>Microsoft Yahei</vt:lpstr>
      <vt:lpstr>黑体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2024-09-16T02:36:51.940</cp:lastPrinted>
  <dcterms:created xsi:type="dcterms:W3CDTF">2024-09-15T18:36:51Z</dcterms:created>
  <dcterms:modified xsi:type="dcterms:W3CDTF">2024-09-15T18:36:54Z</dcterms:modified>
</cp:coreProperties>
</file>