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08A51-8AB3-4981-B43F-A2BDECC248C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1A95F6-BFB5-4C68-A02C-82C005E62BA7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99F0D-A735-4549-88FC-F6E02F799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8E2EC-0045-4282-8A3E-88ACA948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56E3E-63E3-438E-BF8F-00FDFD39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7B857-1619-4BEA-9811-F9688A8E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1EABB-67A0-42E0-8AFF-F9B2AD0F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F7DCFE-D78D-45A1-9DAB-3C5435E3C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0744F-6025-47A6-9560-39166A1E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FBE60-A168-4FCD-A141-5473C9D3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FF2DE-1976-439C-8B88-7F8508ED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6826D-9A09-4007-9028-3D400D40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9E98-205D-4992-AF30-70F3D205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1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9141292" cy="51435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microsoft.com/office/2007/relationships/hdphoto" Target="../media/image7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microsoft.com/office/2007/relationships/hdphoto" Target="../media/image9.wdp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microsoft.com/office/2007/relationships/hdphoto" Target="../media/image7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303204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48"/>
          <p:cNvSpPr txBox="1"/>
          <p:nvPr/>
        </p:nvSpPr>
        <p:spPr>
          <a:xfrm>
            <a:off x="3779912" y="963576"/>
            <a:ext cx="3447893" cy="992579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6000" b="1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挑山</a:t>
            </a:r>
            <a:r>
              <a:rPr lang="zh-CN" altLang="en-US" sz="6000" b="1" smtClean="0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工</a:t>
            </a:r>
            <a:endParaRPr lang="zh-CN" altLang="zh-CN" sz="6000" b="1">
              <a:ln w="0"/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157952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四年级 </a:t>
            </a:r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3203848" y="740254"/>
            <a:ext cx="909613" cy="1076573"/>
          </a:xfrm>
          <a:prstGeom prst="rect">
            <a:avLst/>
          </a:prstGeom>
          <a:noFill/>
          <a:ln w="12700">
            <a:noFill/>
          </a:ln>
        </p:spPr>
        <p:txBody>
          <a:bodyPr lIns="91434" tIns="45717" rIns="91434" bIns="45717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>
                <a:solidFill>
                  <a:prstClr val="black"/>
                </a:solidFill>
                <a:latin typeface="宋体" panose="02010600030101010101" pitchFamily="2" charset="-122"/>
              </a:rPr>
              <a:t>*</a:t>
            </a:r>
            <a:endParaRPr lang="zh-CN" altLang="en-US" sz="4000" b="1"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15" name="图片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389" y="883866"/>
            <a:ext cx="1224000" cy="1152000"/>
          </a:xfrm>
          <a:prstGeom prst="rect">
            <a:avLst/>
          </a:prstGeom>
        </p:spPr>
      </p:pic>
      <p:sp>
        <p:nvSpPr>
          <p:cNvPr id="17" name="文本框 6"/>
          <p:cNvSpPr txBox="1"/>
          <p:nvPr/>
        </p:nvSpPr>
        <p:spPr>
          <a:xfrm>
            <a:off x="2555776" y="928346"/>
            <a:ext cx="883563" cy="923324"/>
          </a:xfrm>
          <a:prstGeom prst="rect">
            <a:avLst/>
          </a:prstGeom>
          <a:noFill/>
        </p:spPr>
        <p:txBody>
          <a:bodyPr wrap="none" lIns="91434" tIns="45717" rIns="91434" bIns="45717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5400" b="1" smtClean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25</a:t>
            </a:r>
            <a:endParaRPr kumimoji="1" lang="zh-CN" altLang="en-US" sz="5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05" t="3071" r="11733"/>
          <a:stretch>
            <a:fillRect/>
          </a:stretch>
        </p:blipFill>
        <p:spPr>
          <a:xfrm>
            <a:off x="3414908" y="2211710"/>
            <a:ext cx="2088950" cy="260442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11760" y="1218114"/>
            <a:ext cx="51845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</a:rPr>
              <a:t>任务：</a:t>
            </a:r>
            <a:endParaRPr lang="en-US" altLang="zh-CN" sz="4000" b="1" smtClean="0">
              <a:solidFill>
                <a:schemeClr val="bg1"/>
              </a:solidFill>
              <a:latin typeface="宋体" panose="02010600030101010101" pitchFamily="2" charset="-122"/>
            </a:endParaRPr>
          </a:p>
          <a:p>
            <a:pPr defTabSz="685800">
              <a:lnSpc>
                <a:spcPct val="120000"/>
              </a:lnSpc>
            </a:pPr>
            <a:r>
              <a:rPr lang="zh-CN" altLang="en-US" sz="4000" b="1">
                <a:solidFill>
                  <a:schemeClr val="bg1"/>
                </a:solidFill>
                <a:latin typeface="宋体" panose="02010600030101010101" pitchFamily="2" charset="-122"/>
              </a:rPr>
              <a:t>与挑山工一起登山</a:t>
            </a:r>
            <a:endParaRPr lang="zh-CN" altLang="en-US" sz="40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2771800" y="1506150"/>
            <a:ext cx="2659694" cy="1569656"/>
          </a:xfrm>
          <a:prstGeom prst="rect">
            <a:avLst/>
          </a:prstGeom>
          <a:noFill/>
        </p:spPr>
        <p:txBody>
          <a:bodyPr wrap="non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完成任务</a:t>
            </a:r>
            <a:endParaRPr lang="en-US" altLang="zh-CN" sz="4800" b="1" smtClean="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登上高山</a:t>
            </a:r>
            <a:endParaRPr lang="zh-CN" altLang="en-US" sz="48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611560" y="2139702"/>
            <a:ext cx="8352928" cy="130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32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8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24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20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泰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山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竹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杖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敞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开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拘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束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包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蕴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" name="拼音开关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1146674"/>
            <a:ext cx="1682398" cy="60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矩形 19"/>
          <p:cNvSpPr/>
          <p:nvPr/>
        </p:nvSpPr>
        <p:spPr>
          <a:xfrm>
            <a:off x="611560" y="2167719"/>
            <a:ext cx="982070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tài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411760" y="2167719"/>
            <a:ext cx="1303820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zhàng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923928" y="2167719"/>
            <a:ext cx="1512168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chǎng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790615" y="2167719"/>
            <a:ext cx="1229657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jū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668344" y="2167719"/>
            <a:ext cx="1059464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yùn</a:t>
            </a:r>
            <a:endParaRPr lang="zh-CN" altLang="en-US" sz="3000">
              <a:solidFill>
                <a:prstClr val="black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376978" y="365999"/>
            <a:ext cx="4533188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 smtClean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字词山路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250723" y="290141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253833" y="1113899"/>
            <a:ext cx="2244525" cy="60478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词语我</a:t>
            </a:r>
            <a:r>
              <a:rPr kumimoji="1" lang="zh-CN" altLang="en-US" sz="32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会认</a:t>
            </a:r>
            <a:endParaRPr kumimoji="1" lang="zh-CN" altLang="en-US" sz="32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244" b="27385" l="15027" r="36968">
                        <a14:foregroundMark x1="19149" y1="19170" x2="19149" y2="19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06" t="6310" r="60113" b="71776"/>
          <a:stretch>
            <a:fillRect/>
          </a:stretch>
        </p:blipFill>
        <p:spPr>
          <a:xfrm>
            <a:off x="533529" y="290141"/>
            <a:ext cx="859398" cy="103127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9552" y="627534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朗读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课文，注意读准字音。读完后和小组内同学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交流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“挑山工”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是一个什么样的职业？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547664" y="2643758"/>
            <a:ext cx="636424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他们是靠肩挑运送货物上山的人。</a:t>
            </a:r>
            <a:endParaRPr lang="zh-CN" altLang="zh-CN" sz="32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5536" y="699542"/>
            <a:ext cx="839204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思考：作者是如何一步步了解这个职业的呢？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772422" y="1705737"/>
            <a:ext cx="2160240" cy="525895"/>
            <a:chOff x="971600" y="1848995"/>
            <a:chExt cx="2160240" cy="525895"/>
          </a:xfrm>
        </p:grpSpPr>
        <p:sp>
          <p:nvSpPr>
            <p:cNvPr id="4" name="圆角矩形 3"/>
            <p:cNvSpPr/>
            <p:nvPr/>
          </p:nvSpPr>
          <p:spPr>
            <a:xfrm>
              <a:off x="1043608" y="1848995"/>
              <a:ext cx="2088232" cy="525895"/>
            </a:xfrm>
            <a:prstGeom prst="roundRect">
              <a:avLst/>
            </a:prstGeom>
            <a:solidFill>
              <a:srgbClr val="75B6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971600" y="1851670"/>
              <a:ext cx="21602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第</a:t>
              </a:r>
              <a:r>
                <a:rPr lang="en-US" altLang="zh-CN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1-2</a:t>
              </a:r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</a:t>
              </a:r>
              <a:endPara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772422" y="3868652"/>
            <a:ext cx="2304256" cy="525895"/>
            <a:chOff x="1043608" y="1848995"/>
            <a:chExt cx="2304256" cy="525895"/>
          </a:xfrm>
        </p:grpSpPr>
        <p:sp>
          <p:nvSpPr>
            <p:cNvPr id="7" name="圆角矩形 6"/>
            <p:cNvSpPr/>
            <p:nvPr/>
          </p:nvSpPr>
          <p:spPr>
            <a:xfrm>
              <a:off x="1043608" y="1848995"/>
              <a:ext cx="2088232" cy="525895"/>
            </a:xfrm>
            <a:prstGeom prst="roundRect">
              <a:avLst/>
            </a:prstGeom>
            <a:solidFill>
              <a:srgbClr val="75B6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187624" y="1851670"/>
              <a:ext cx="21602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第</a:t>
              </a:r>
              <a:r>
                <a:rPr lang="en-US" altLang="zh-CN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7</a:t>
              </a:r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</a:t>
              </a:r>
              <a:endPara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772422" y="2788532"/>
            <a:ext cx="2160240" cy="525895"/>
            <a:chOff x="971600" y="1848995"/>
            <a:chExt cx="2160240" cy="525895"/>
          </a:xfrm>
        </p:grpSpPr>
        <p:sp>
          <p:nvSpPr>
            <p:cNvPr id="10" name="圆角矩形 9"/>
            <p:cNvSpPr/>
            <p:nvPr/>
          </p:nvSpPr>
          <p:spPr>
            <a:xfrm>
              <a:off x="1043608" y="1848995"/>
              <a:ext cx="2088232" cy="525895"/>
            </a:xfrm>
            <a:prstGeom prst="roundRect">
              <a:avLst/>
            </a:prstGeom>
            <a:solidFill>
              <a:srgbClr val="75B6A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971600" y="1851670"/>
              <a:ext cx="21602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第</a:t>
              </a:r>
              <a:r>
                <a:rPr lang="en-US" altLang="zh-CN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3-6</a:t>
              </a:r>
              <a:r>
                <a:rPr lang="zh-CN" altLang="en-US" sz="2800" b="1" smtClean="0">
                  <a:solidFill>
                    <a:schemeClr val="bg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自然段</a:t>
              </a:r>
              <a:endParaRPr lang="zh-CN" altLang="en-US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3381240" y="1491630"/>
            <a:ext cx="5552525" cy="955445"/>
            <a:chOff x="3381240" y="1634887"/>
            <a:chExt cx="5552525" cy="955445"/>
          </a:xfrm>
        </p:grpSpPr>
        <p:sp>
          <p:nvSpPr>
            <p:cNvPr id="12" name="矩形 11"/>
            <p:cNvSpPr/>
            <p:nvPr/>
          </p:nvSpPr>
          <p:spPr>
            <a:xfrm>
              <a:off x="3491880" y="1636225"/>
              <a:ext cx="544188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    </a:t>
              </a:r>
              <a:r>
                <a:rPr lang="zh-CN" altLang="zh-CN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登山</a:t>
              </a:r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过程中遇到挑山</a:t>
              </a:r>
              <a:r>
                <a:rPr lang="zh-CN" altLang="zh-CN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工</a:t>
              </a:r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，</a:t>
              </a:r>
              <a:r>
                <a:rPr lang="zh-CN" altLang="zh-CN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对</a:t>
              </a:r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这个职业心生</a:t>
              </a:r>
              <a:r>
                <a:rPr lang="zh-CN" altLang="zh-CN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疑惑</a:t>
              </a:r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>
              <a:off x="3381240" y="1634887"/>
              <a:ext cx="5441885" cy="954107"/>
            </a:xfrm>
            <a:prstGeom prst="roundRect">
              <a:avLst/>
            </a:prstGeom>
            <a:noFill/>
            <a:ln>
              <a:solidFill>
                <a:srgbClr val="717E6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3361467" y="2732928"/>
            <a:ext cx="5860330" cy="581499"/>
            <a:chOff x="3381240" y="1634887"/>
            <a:chExt cx="5860330" cy="581499"/>
          </a:xfrm>
        </p:grpSpPr>
        <p:sp>
          <p:nvSpPr>
            <p:cNvPr id="16" name="矩形 15"/>
            <p:cNvSpPr/>
            <p:nvPr/>
          </p:nvSpPr>
          <p:spPr>
            <a:xfrm>
              <a:off x="3799685" y="1650242"/>
              <a:ext cx="544188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  与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挑山工聊天解开</a:t>
              </a:r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疑惑。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7" name="圆角矩形 16"/>
            <p:cNvSpPr/>
            <p:nvPr/>
          </p:nvSpPr>
          <p:spPr>
            <a:xfrm>
              <a:off x="3381240" y="1634887"/>
              <a:ext cx="5441885" cy="581499"/>
            </a:xfrm>
            <a:prstGeom prst="roundRect">
              <a:avLst/>
            </a:prstGeom>
            <a:noFill/>
            <a:ln>
              <a:solidFill>
                <a:srgbClr val="717E6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3361467" y="3797377"/>
            <a:ext cx="5860330" cy="581499"/>
            <a:chOff x="3381240" y="1634887"/>
            <a:chExt cx="5860330" cy="581499"/>
          </a:xfrm>
        </p:grpSpPr>
        <p:sp>
          <p:nvSpPr>
            <p:cNvPr id="19" name="矩形 18"/>
            <p:cNvSpPr/>
            <p:nvPr/>
          </p:nvSpPr>
          <p:spPr>
            <a:xfrm>
              <a:off x="3799685" y="1650242"/>
              <a:ext cx="5441885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  作画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自我</a:t>
              </a:r>
              <a:r>
                <a:rPr lang="zh-CN" altLang="en-US" sz="28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激励。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0" name="圆角矩形 19"/>
            <p:cNvSpPr/>
            <p:nvPr/>
          </p:nvSpPr>
          <p:spPr>
            <a:xfrm>
              <a:off x="3381240" y="1634887"/>
              <a:ext cx="5441885" cy="581499"/>
            </a:xfrm>
            <a:prstGeom prst="roundRect">
              <a:avLst/>
            </a:prstGeom>
            <a:noFill/>
            <a:ln>
              <a:solidFill>
                <a:srgbClr val="717E6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2" name="直接连接符 21"/>
          <p:cNvCxnSpPr>
            <a:stCxn id="4" idx="3"/>
            <a:endCxn id="13" idx="1"/>
          </p:cNvCxnSpPr>
          <p:nvPr/>
        </p:nvCxnSpPr>
        <p:spPr>
          <a:xfrm flipV="1">
            <a:off x="2932662" y="1968684"/>
            <a:ext cx="448578" cy="1"/>
          </a:xfrm>
          <a:prstGeom prst="line">
            <a:avLst/>
          </a:prstGeom>
          <a:ln w="28575">
            <a:solidFill>
              <a:srgbClr val="75B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V="1">
            <a:off x="2915816" y="3052817"/>
            <a:ext cx="448578" cy="1"/>
          </a:xfrm>
          <a:prstGeom prst="line">
            <a:avLst/>
          </a:prstGeom>
          <a:ln w="28575">
            <a:solidFill>
              <a:srgbClr val="75B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2860654" y="4133514"/>
            <a:ext cx="500813" cy="6893"/>
          </a:xfrm>
          <a:prstGeom prst="line">
            <a:avLst/>
          </a:prstGeom>
          <a:ln w="28575">
            <a:solidFill>
              <a:srgbClr val="75B6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 flipH="1">
            <a:off x="3156951" y="1747197"/>
            <a:ext cx="0" cy="2594964"/>
          </a:xfrm>
          <a:prstGeom prst="straightConnector1">
            <a:avLst/>
          </a:prstGeom>
          <a:ln w="28575">
            <a:solidFill>
              <a:srgbClr val="D2AFA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539552" y="558428"/>
            <a:ext cx="8208912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请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你默读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课文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，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勾画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文中描写挑山工登山过程的语句，说一说挑山工是如何登山的。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05710" y="1851670"/>
            <a:ext cx="7515978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肩挑沉甸甸的货物，甩动胳膊保持身体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平衡</a:t>
            </a:r>
            <a:r>
              <a:rPr lang="zh-CN" altLang="en-US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05710" y="2823778"/>
            <a:ext cx="808677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走“折尺形路线”</a:t>
            </a:r>
            <a:r>
              <a:rPr lang="zh-CN" altLang="en-US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不能</a:t>
            </a: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随便走，步步踩</a:t>
            </a:r>
            <a:r>
              <a:rPr lang="zh-CN" altLang="zh-CN" sz="2800" b="1" smtClean="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实</a:t>
            </a:r>
            <a:r>
              <a:rPr lang="zh-CN" altLang="en-US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05709" y="3795886"/>
            <a:ext cx="3672475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>
              <a:buFont typeface="Wingdings" panose="05000000000000000000" pitchFamily="2" charset="2"/>
              <a:buChar char="l"/>
            </a:pPr>
            <a:r>
              <a:rPr lang="zh-CN" altLang="zh-CN" sz="28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一个劲儿往前走。</a:t>
            </a:r>
            <a:endParaRPr lang="zh-CN" altLang="zh-CN" sz="28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827584" y="627534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走“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折尺形路线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” ：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4" name="直接连接符 3"/>
          <p:cNvCxnSpPr/>
          <p:nvPr/>
        </p:nvCxnSpPr>
        <p:spPr>
          <a:xfrm flipV="1">
            <a:off x="2723059" y="4371950"/>
            <a:ext cx="4585245" cy="415711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/>
        </p:nvCxnSpPr>
        <p:spPr>
          <a:xfrm flipH="1" flipV="1">
            <a:off x="2850379" y="3651870"/>
            <a:ext cx="4435051" cy="712010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 flipV="1">
            <a:off x="2850379" y="3075806"/>
            <a:ext cx="2945757" cy="576064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 flipV="1">
            <a:off x="2987824" y="2499742"/>
            <a:ext cx="2808312" cy="576064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V="1">
            <a:off x="2987824" y="1995686"/>
            <a:ext cx="1656184" cy="504056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3635896" y="1707654"/>
            <a:ext cx="1008112" cy="284321"/>
          </a:xfrm>
          <a:prstGeom prst="line">
            <a:avLst/>
          </a:prstGeom>
          <a:ln w="28575">
            <a:solidFill>
              <a:srgbClr val="5E697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2411" l="9928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59" t="8515" r="9366" b="8321"/>
          <a:stretch>
            <a:fillRect/>
          </a:stretch>
        </p:blipFill>
        <p:spPr>
          <a:xfrm>
            <a:off x="1904909" y="3011966"/>
            <a:ext cx="1459146" cy="12798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5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229 0.11331 L 0.50642 0.04106 L 0.02361 -0.09818 L 0.34548 -0.20778 L 0.03941 -0.31862 L 0.22066 -0.41618 L 0.11007 -0.47515" pathEditMode="relative" ptsTypes="AAAAAAA">
                                      <p:cBhvr>
                                        <p:cTn id="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67544" y="1578154"/>
            <a:ext cx="8352928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从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挑山工的动作和语言中，你认为挑山工是一位怎样的人？在课文中勾画相关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语句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并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做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批注。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文本框 15"/>
          <p:cNvSpPr txBox="1"/>
          <p:nvPr/>
        </p:nvSpPr>
        <p:spPr>
          <a:xfrm>
            <a:off x="1376978" y="365999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任务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与挑山</a:t>
            </a:r>
            <a:r>
              <a:rPr kumimoji="1" lang="zh-CN" altLang="en-US" sz="3200" b="1" smtClean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工同行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244" b="27385" l="15027" r="36968">
                        <a14:foregroundMark x1="19149" y1="19170" x2="19149" y2="191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06" t="6310" r="60113" b="71776"/>
          <a:stretch>
            <a:fillRect/>
          </a:stretch>
        </p:blipFill>
        <p:spPr>
          <a:xfrm>
            <a:off x="533529" y="290141"/>
            <a:ext cx="859398" cy="1031278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2250723" y="290141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050" y="147638"/>
            <a:ext cx="8342313" cy="484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https://d.book118.com/257153032044006035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黑体</vt:lpstr>
      <vt:lpstr>楷体</vt:lpstr>
      <vt:lpstr>TeamViewer15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2024-09-09T15:47:00.499</cp:lastPrinted>
  <dcterms:created xsi:type="dcterms:W3CDTF">2024-09-09T07:47:00Z</dcterms:created>
  <dcterms:modified xsi:type="dcterms:W3CDTF">2024-09-09T07:47:02Z</dcterms:modified>
</cp:coreProperties>
</file>