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FILCTW+MS-UIGothic"/>
      <p:regular r:id="rId18"/>
    </p:embeddedFont>
    <p:embeddedFont>
      <p:font typeface="QJNNOC+OIWFBK+MicrosoftYaHei"/>
      <p:regular r:id="rId19"/>
    </p:embeddedFont>
    <p:embeddedFont>
      <p:font typeface="QKDCST+UCEDCJ+ArialMT"/>
      <p:regular r:id="rId20"/>
    </p:embeddedFont>
    <p:embeddedFont>
      <p:font typeface="BCHQVN+ATTNCS+MicrosoftYaHei-Bold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D69D18-D637-487D-98D2-07E2586D6A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ED2CF7-59E5-4A3D-9DAE-98CF4BA74A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9DF92C-1B4E-4092-B920-3CCB448006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959D4E-FDDC-4B4D-8B60-E1FDFBE7B3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AD9C01-3392-445D-BFEF-B3518539B7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E9658B-4232-4DBA-B73B-2085F4992C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AB6912-AAB3-4B2F-A98E-696C61755D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2B0D16-2BFE-46A7-AED0-3F2921DE9C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D65380-F659-43B7-9B0A-0BE797B9AC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E4056B-FAAD-4098-9902-FDD725F4DF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779DB2-CF60-46B7-B1F2-9A9A7D9F59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7154123110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51509" y="2390025"/>
            <a:ext cx="6600825" cy="2326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4E1B04"/>
                </a:solidFill>
                <a:latin typeface="SimSun"/>
                <a:cs typeface="SimSun"/>
              </a:rPr>
              <a:t>带</a:t>
            </a:r>
            <a:r>
              <a:rPr sz="4950">
                <a:solidFill>
                  <a:srgbClr val="4E1B04"/>
                </a:solidFill>
                <a:latin typeface="FILCTW+MS-UIGothic"/>
                <a:cs typeface="FILCTW+MS-UIGothic"/>
              </a:rPr>
              <a:t>状疱疹</a:t>
            </a:r>
            <a:r>
              <a:rPr sz="4950">
                <a:solidFill>
                  <a:srgbClr val="4E1B04"/>
                </a:solidFill>
                <a:latin typeface="SimSun"/>
                <a:cs typeface="SimSun"/>
              </a:rPr>
              <a:t>诊疗</a:t>
            </a:r>
            <a:r>
              <a:rPr sz="4950">
                <a:solidFill>
                  <a:srgbClr val="4E1B04"/>
                </a:solidFill>
                <a:latin typeface="FILCTW+MS-UIGothic"/>
                <a:cs typeface="FILCTW+MS-UIGothic"/>
              </a:rPr>
              <a:t>要点</a:t>
            </a:r>
            <a:r>
              <a:rPr sz="4950">
                <a:solidFill>
                  <a:srgbClr val="4E1B04"/>
                </a:solidFill>
                <a:latin typeface="SimSun"/>
                <a:cs typeface="SimSun"/>
              </a:rPr>
              <a:t>护</a:t>
            </a:r>
          </a:p>
          <a:p>
            <a:pPr marL="0" marR="0">
              <a:lnSpc>
                <a:spcPts val="4950"/>
              </a:lnSpc>
              <a:spcBef>
                <a:spcPts val="989"/>
              </a:spcBef>
              <a:spcAft>
                <a:spcPct val="0"/>
              </a:spcAft>
            </a:pPr>
            <a:r>
              <a:rPr sz="4950">
                <a:solidFill>
                  <a:srgbClr val="4E1B04"/>
                </a:solidFill>
                <a:latin typeface="FILCTW+MS-UIGothic"/>
                <a:cs typeface="FILCTW+MS-UIGothic"/>
              </a:rPr>
              <a:t>理</a:t>
            </a:r>
            <a:r>
              <a:rPr sz="4950">
                <a:solidFill>
                  <a:srgbClr val="4E1B04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4E1B04"/>
                </a:solidFill>
                <a:latin typeface="FILCTW+MS-UIGothic"/>
                <a:cs typeface="FILCTW+MS-UIGothic"/>
              </a:rPr>
              <a:t>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4099132"/>
            <a:ext cx="3725887" cy="40354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02"/>
              </a:lnSpc>
              <a:spcBef>
                <a:spcPct val="0"/>
              </a:spcBef>
              <a:spcAft>
                <a:spcPct val="0"/>
              </a:spcAft>
            </a:pPr>
            <a:r>
              <a:rPr sz="1250" spc="15">
                <a:solidFill>
                  <a:srgbClr val="4E1B04"/>
                </a:solidFill>
                <a:latin typeface="QJNNOC+OIWFBK+MicrosoftYaHei"/>
                <a:cs typeface="QJNNOC+OIWFBK+MicrosoftYaHei"/>
              </a:rPr>
              <a:t>THE</a:t>
            </a:r>
            <a:r>
              <a:rPr sz="1250">
                <a:solidFill>
                  <a:srgbClr val="4E1B04"/>
                </a:solidFill>
                <a:latin typeface="QJNNOC+OIWFBK+MicrosoftYaHei"/>
                <a:cs typeface="QJNNOC+OIWFBK+MicrosoftYaHei"/>
              </a:rPr>
              <a:t> </a:t>
            </a:r>
            <a:r>
              <a:rPr sz="1250" spc="10">
                <a:solidFill>
                  <a:srgbClr val="4E1B04"/>
                </a:solidFill>
                <a:latin typeface="QJNNOC+OIWFBK+MicrosoftYaHei"/>
                <a:cs typeface="QJNNOC+OIWFBK+MicrosoftYaHei"/>
              </a:rPr>
              <a:t>FIRST </a:t>
            </a:r>
            <a:r>
              <a:rPr sz="1250" spc="15">
                <a:solidFill>
                  <a:srgbClr val="4E1B04"/>
                </a:solidFill>
                <a:latin typeface="QJNNOC+OIWFBK+MicrosoftYaHei"/>
                <a:cs typeface="QJNNOC+OIWFBK+MicrosoftYaHei"/>
              </a:rPr>
              <a:t>LESSON</a:t>
            </a:r>
            <a:r>
              <a:rPr sz="1250" spc="10">
                <a:solidFill>
                  <a:srgbClr val="4E1B04"/>
                </a:solidFill>
                <a:latin typeface="QJNNOC+OIWFBK+MicrosoftYaHei"/>
                <a:cs typeface="QJNNOC+OIWFBK+MicrosoftYaHei"/>
              </a:rPr>
              <a:t> </a:t>
            </a:r>
            <a:r>
              <a:rPr sz="1250" spc="20">
                <a:solidFill>
                  <a:srgbClr val="4E1B04"/>
                </a:solidFill>
                <a:latin typeface="QJNNOC+OIWFBK+MicrosoftYaHei"/>
                <a:cs typeface="QJNNOC+OIWFBK+MicrosoftYaHei"/>
              </a:rPr>
              <a:t>OF</a:t>
            </a:r>
            <a:r>
              <a:rPr sz="1250">
                <a:solidFill>
                  <a:srgbClr val="4E1B04"/>
                </a:solidFill>
                <a:latin typeface="QJNNOC+OIWFBK+MicrosoftYaHei"/>
                <a:cs typeface="QJNNOC+OIWFBK+MicrosoftYaHei"/>
              </a:rPr>
              <a:t> </a:t>
            </a:r>
            <a:r>
              <a:rPr sz="1250" spc="15">
                <a:solidFill>
                  <a:srgbClr val="4E1B04"/>
                </a:solidFill>
                <a:latin typeface="QJNNOC+OIWFBK+MicrosoftYaHei"/>
                <a:cs typeface="QJNNOC+OIWFBK+MicrosoftYaHei"/>
              </a:rPr>
              <a:t>THE</a:t>
            </a:r>
            <a:r>
              <a:rPr sz="1250">
                <a:solidFill>
                  <a:srgbClr val="4E1B04"/>
                </a:solidFill>
                <a:latin typeface="QJNNOC+OIWFBK+MicrosoftYaHei"/>
                <a:cs typeface="QJNNOC+OIWFBK+MicrosoftYaHei"/>
              </a:rPr>
              <a:t> </a:t>
            </a:r>
            <a:r>
              <a:rPr sz="1250" spc="15">
                <a:solidFill>
                  <a:srgbClr val="4E1B04"/>
                </a:solidFill>
                <a:latin typeface="QJNNOC+OIWFBK+MicrosoftYaHei"/>
                <a:cs typeface="QJNNOC+OIWFBK+MicrosoftYaHei"/>
              </a:rPr>
              <a:t>SCHOOL</a:t>
            </a:r>
            <a:r>
              <a:rPr sz="1250">
                <a:solidFill>
                  <a:srgbClr val="4E1B04"/>
                </a:solidFill>
                <a:latin typeface="QJNNOC+OIWFBK+MicrosoftYaHei"/>
                <a:cs typeface="QJNNOC+OIWFBK+MicrosoftYaHei"/>
              </a:rPr>
              <a:t> </a:t>
            </a:r>
            <a:r>
              <a:rPr sz="1250" spc="15">
                <a:solidFill>
                  <a:srgbClr val="4E1B04"/>
                </a:solidFill>
                <a:latin typeface="QJNNOC+OIWFBK+MicrosoftYaHei"/>
                <a:cs typeface="QJNNOC+OIWFBK+MicrosoftYaHei"/>
              </a:rPr>
              <a:t>YEAR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550659" y="3465385"/>
            <a:ext cx="4439861" cy="129585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4E1B04"/>
                </a:solidFill>
                <a:latin typeface="QKDCST+UCEDCJ+ArialMT"/>
                <a:cs typeface="QKDCST+UCEDCJ+ArialMT"/>
              </a:rPr>
              <a:t>•</a:t>
            </a:r>
            <a:r>
              <a:rPr sz="2450" spc="128">
                <a:solidFill>
                  <a:srgbClr val="4E1B04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E1B04"/>
                </a:solidFill>
                <a:latin typeface="SimSun"/>
                <a:cs typeface="SimSun"/>
              </a:rPr>
              <a:t>带</a:t>
            </a:r>
            <a:r>
              <a:rPr sz="2400">
                <a:solidFill>
                  <a:srgbClr val="4E1B04"/>
                </a:solidFill>
                <a:latin typeface="FILCTW+MS-UIGothic"/>
                <a:cs typeface="FILCTW+MS-UIGothic"/>
              </a:rPr>
              <a:t>状疱疹的并</a:t>
            </a:r>
            <a:r>
              <a:rPr sz="2400">
                <a:solidFill>
                  <a:srgbClr val="4E1B04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4E1B04"/>
                </a:solidFill>
                <a:latin typeface="FILCTW+MS-UIGothic"/>
                <a:cs typeface="FILCTW+MS-UIGothic"/>
              </a:rPr>
              <a:t>症及</a:t>
            </a:r>
            <a:r>
              <a:rPr sz="2400">
                <a:solidFill>
                  <a:srgbClr val="4E1B04"/>
                </a:solidFill>
                <a:latin typeface="SimSun"/>
                <a:cs typeface="SimSun"/>
              </a:rPr>
              <a:t>处</a:t>
            </a:r>
            <a:r>
              <a:rPr sz="2400">
                <a:solidFill>
                  <a:srgbClr val="4E1B04"/>
                </a:solidFill>
                <a:latin typeface="FILCTW+MS-UIGothic"/>
                <a:cs typeface="FILCTW+MS-UIGothic"/>
              </a:rPr>
              <a:t>理</a:t>
            </a:r>
          </a:p>
          <a:p>
            <a:pPr marL="0" marR="0">
              <a:lnSpc>
                <a:spcPts val="2552"/>
              </a:lnSpc>
              <a:spcBef>
                <a:spcPts val="1432"/>
              </a:spcBef>
              <a:spcAft>
                <a:spcPct val="0"/>
              </a:spcAft>
            </a:pPr>
            <a:r>
              <a:rPr sz="2450">
                <a:solidFill>
                  <a:srgbClr val="4E1B04"/>
                </a:solidFill>
                <a:latin typeface="QKDCST+UCEDCJ+ArialMT"/>
                <a:cs typeface="QKDCST+UCEDCJ+ArialMT"/>
              </a:rPr>
              <a:t>•</a:t>
            </a:r>
            <a:r>
              <a:rPr sz="2450" spc="128">
                <a:solidFill>
                  <a:srgbClr val="4E1B04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E1B04"/>
                </a:solidFill>
                <a:latin typeface="SimSun"/>
                <a:cs typeface="SimSun"/>
              </a:rPr>
              <a:t>带</a:t>
            </a:r>
            <a:r>
              <a:rPr sz="2400">
                <a:solidFill>
                  <a:srgbClr val="4E1B04"/>
                </a:solidFill>
                <a:latin typeface="FILCTW+MS-UIGothic"/>
                <a:cs typeface="FILCTW+MS-UIGothic"/>
              </a:rPr>
              <a:t>状疱疹的</a:t>
            </a:r>
            <a:r>
              <a:rPr sz="2400">
                <a:solidFill>
                  <a:srgbClr val="4E1B04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4E1B04"/>
                </a:solidFill>
                <a:latin typeface="FILCTW+MS-UIGothic"/>
                <a:cs typeface="FILCTW+MS-UIGothic"/>
              </a:rPr>
              <a:t>防与健康教育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489835" y="1831330"/>
            <a:ext cx="2291134" cy="21306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877"/>
              </a:lnSpc>
              <a:spcBef>
                <a:spcPct val="0"/>
              </a:spcBef>
              <a:spcAft>
                <a:spcPct val="0"/>
              </a:spcAft>
            </a:pPr>
            <a:r>
              <a:rPr sz="6600">
                <a:solidFill>
                  <a:srgbClr val="D27536"/>
                </a:solidFill>
                <a:latin typeface="BCHQVN+ATTNCS+MicrosoftYaHei-Bold"/>
                <a:cs typeface="BCHQVN+ATTNCS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92225" y="2978761"/>
            <a:ext cx="4286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4E1B04"/>
                </a:solidFill>
                <a:latin typeface="SimSun"/>
                <a:cs typeface="SimSun"/>
              </a:rPr>
              <a:t>带</a:t>
            </a:r>
            <a:r>
              <a:rPr sz="4500">
                <a:solidFill>
                  <a:srgbClr val="4E1B04"/>
                </a:solidFill>
                <a:latin typeface="FILCTW+MS-UIGothic"/>
                <a:cs typeface="FILCTW+MS-UIGothic"/>
              </a:rPr>
              <a:t>状疱疹概述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E1B04"/>
                </a:solidFill>
                <a:latin typeface="FILCTW+MS-UIGothic"/>
                <a:cs typeface="FILCTW+MS-UIGothic"/>
              </a:rPr>
              <a:t>定</a:t>
            </a: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4E1B04"/>
                </a:solidFill>
                <a:latin typeface="FILCTW+MS-UIGothic"/>
                <a:cs typeface="FILCTW+MS-UIGothic"/>
              </a:rPr>
              <a:t>与症状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E1B04"/>
                </a:solidFill>
                <a:latin typeface="FILCTW+MS-UIGothic"/>
                <a:cs typeface="FILCTW+MS-UIGothic"/>
              </a:rPr>
              <a:t>定</a:t>
            </a:r>
            <a:r>
              <a:rPr sz="1550">
                <a:solidFill>
                  <a:srgbClr val="4E1B04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845718" cy="4395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带</a:t>
            </a:r>
            <a:r>
              <a:rPr sz="1350">
                <a:solidFill>
                  <a:srgbClr val="000000"/>
                </a:solidFill>
                <a:latin typeface="FILCTW+MS-UIGothic"/>
                <a:cs typeface="FILCTW+MS-UIGothic"/>
              </a:rPr>
              <a:t>状疱疹是由水痘</a:t>
            </a:r>
            <a:r>
              <a:rPr sz="1350">
                <a:solidFill>
                  <a:srgbClr val="000000"/>
                </a:solidFill>
                <a:latin typeface="QJNNOC+OIWFBK+MicrosoftYaHei"/>
                <a:cs typeface="QJNNOC+OIWFBK+MicrosoftYaHei"/>
              </a:rPr>
              <a:t>-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带</a:t>
            </a:r>
            <a:r>
              <a:rPr sz="1350">
                <a:solidFill>
                  <a:srgbClr val="000000"/>
                </a:solidFill>
                <a:latin typeface="FILCTW+MS-UIGothic"/>
                <a:cs typeface="FILCTW+MS-UIGothic"/>
              </a:rPr>
              <a:t>状疱疹病毒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97569" y="2866878"/>
            <a:ext cx="2299773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ILCTW+MS-UIGothic"/>
                <a:cs typeface="FILCTW+MS-UIGothic"/>
              </a:rPr>
              <a:t>引起的急性感染性皮肤病。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E1B04"/>
                </a:solidFill>
                <a:latin typeface="FILCTW+MS-UIGothic"/>
                <a:cs typeface="FILCTW+MS-UIGothic"/>
              </a:rPr>
              <a:t>症状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497569" y="4661388"/>
            <a:ext cx="2694109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ILCTW+MS-UIGothic"/>
                <a:cs typeface="FILCTW+MS-UIGothic"/>
              </a:rPr>
              <a:t>皮肤出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FILCTW+MS-UIGothic"/>
                <a:cs typeface="FILCTW+MS-UIGothic"/>
              </a:rPr>
              <a:t>成簇的水疱，呈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带</a:t>
            </a:r>
            <a:r>
              <a:rPr sz="1350">
                <a:solidFill>
                  <a:srgbClr val="000000"/>
                </a:solidFill>
                <a:latin typeface="FILCTW+MS-UIGothic"/>
                <a:cs typeface="FILCTW+MS-UIGothic"/>
              </a:rPr>
              <a:t>状分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ILCTW+MS-UIGothic"/>
                <a:cs typeface="FILCTW+MS-UIGothic"/>
              </a:rPr>
              <a:t>布，伴有明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显</a:t>
            </a:r>
            <a:r>
              <a:rPr sz="1350">
                <a:solidFill>
                  <a:srgbClr val="000000"/>
                </a:solidFill>
                <a:latin typeface="FILCTW+MS-UIGothic"/>
                <a:cs typeface="FILCTW+MS-UIGothic"/>
              </a:rPr>
              <a:t>的神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</a:t>
            </a:r>
            <a:r>
              <a:rPr sz="1350">
                <a:solidFill>
                  <a:srgbClr val="000000"/>
                </a:solidFill>
                <a:latin typeface="FILCTW+MS-UIGothic"/>
                <a:cs typeface="FILCTW+MS-UIGothic"/>
              </a:rPr>
              <a:t>痛。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E1B04"/>
                </a:solidFill>
                <a:latin typeface="FILCTW+MS-UIGothic"/>
                <a:cs typeface="FILCTW+MS-UIGothic"/>
              </a:rPr>
              <a:t>病因与</a:t>
            </a: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4E1B04"/>
                </a:solidFill>
                <a:latin typeface="FILCTW+MS-UIGothic"/>
                <a:cs typeface="FILCTW+MS-UIGothic"/>
              </a:rPr>
              <a:t>病机制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E1B04"/>
                </a:solidFill>
                <a:latin typeface="FILCTW+MS-UIGothic"/>
                <a:cs typeface="FILCTW+MS-UIGothic"/>
              </a:rPr>
              <a:t>病因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2650163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ILCTW+MS-UIGothic"/>
                <a:cs typeface="FILCTW+MS-UIGothic"/>
              </a:rPr>
              <a:t>水痘</a:t>
            </a:r>
            <a:r>
              <a:rPr sz="1500">
                <a:solidFill>
                  <a:srgbClr val="000000"/>
                </a:solidFill>
                <a:latin typeface="QJNNOC+OIWFBK+MicrosoftYaHei"/>
                <a:cs typeface="QJNNOC+OIWFBK+MicrosoftYaHei"/>
              </a:rPr>
              <a:t>-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带</a:t>
            </a:r>
            <a:r>
              <a:rPr sz="1500">
                <a:solidFill>
                  <a:srgbClr val="000000"/>
                </a:solidFill>
                <a:latin typeface="FILCTW+MS-UIGothic"/>
                <a:cs typeface="FILCTW+MS-UIGothic"/>
              </a:rPr>
              <a:t>状疱疹病毒的感染。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E1B04"/>
                </a:solidFill>
                <a:latin typeface="SimSun"/>
                <a:cs typeface="SimSun"/>
              </a:rPr>
              <a:t>发</a:t>
            </a:r>
            <a:r>
              <a:rPr sz="2300" spc="25">
                <a:solidFill>
                  <a:srgbClr val="4E1B04"/>
                </a:solidFill>
                <a:latin typeface="FILCTW+MS-UIGothic"/>
                <a:cs typeface="FILCTW+MS-UIGothic"/>
              </a:rPr>
              <a:t>病机制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22776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ILCTW+MS-UIGothic"/>
                <a:cs typeface="FILCTW+MS-UIGothic"/>
              </a:rPr>
              <a:t>病毒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000000"/>
                </a:solidFill>
                <a:latin typeface="FILCTW+MS-UIGothic"/>
                <a:cs typeface="FILCTW+MS-UIGothic"/>
              </a:rPr>
              <a:t>呼吸道或破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损</a:t>
            </a:r>
            <a:r>
              <a:rPr sz="1500">
                <a:solidFill>
                  <a:srgbClr val="000000"/>
                </a:solidFill>
                <a:latin typeface="FILCTW+MS-UIGothic"/>
                <a:cs typeface="FILCTW+MS-UIGothic"/>
              </a:rPr>
              <a:t>皮肤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FILCTW+MS-UIGothic"/>
                <a:cs typeface="FILCTW+MS-UIGothic"/>
              </a:rPr>
              <a:t>入人体，潜伏在神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经节</a:t>
            </a:r>
            <a:r>
              <a:rPr sz="1500">
                <a:solidFill>
                  <a:srgbClr val="000000"/>
                </a:solidFill>
                <a:latin typeface="FILCTW+MS-UIGothic"/>
                <a:cs typeface="FILCTW+MS-UIGothic"/>
              </a:rPr>
              <a:t>内，在某些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诱</a:t>
            </a:r>
            <a:r>
              <a:rPr sz="1500">
                <a:solidFill>
                  <a:srgbClr val="000000"/>
                </a:solidFill>
                <a:latin typeface="FILCTW+MS-UIGothic"/>
                <a:cs typeface="FILCTW+MS-UIGothic"/>
              </a:rPr>
              <a:t>因如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劳</a:t>
            </a:r>
            <a:r>
              <a:rPr sz="1500">
                <a:solidFill>
                  <a:srgbClr val="000000"/>
                </a:solidFill>
                <a:latin typeface="FILCTW+MS-UIGothic"/>
                <a:cs typeface="FILCTW+MS-UIGothic"/>
              </a:rPr>
              <a:t>累、感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ILCTW+MS-UIGothic"/>
                <a:cs typeface="FILCTW+MS-UIGothic"/>
              </a:rPr>
              <a:t>染等作用下，病毒激活并侵犯神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经节</a:t>
            </a:r>
            <a:r>
              <a:rPr sz="1500">
                <a:solidFill>
                  <a:srgbClr val="000000"/>
                </a:solidFill>
                <a:latin typeface="FILCTW+MS-UIGothic"/>
                <a:cs typeface="FILCTW+MS-UIGothic"/>
              </a:rPr>
              <a:t>和皮肤，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FILCTW+MS-UIGothic"/>
                <a:cs typeface="FILCTW+MS-UIGothic"/>
              </a:rPr>
              <a:t>致炎症和疼痛。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诊</a:t>
            </a:r>
            <a:r>
              <a:rPr sz="3000">
                <a:solidFill>
                  <a:srgbClr val="4E1B04"/>
                </a:solidFill>
                <a:latin typeface="FILCTW+MS-UIGothic"/>
                <a:cs typeface="FILCTW+MS-UIGothic"/>
              </a:rPr>
              <a:t>断与</a:t>
            </a: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鉴别诊</a:t>
            </a:r>
            <a:r>
              <a:rPr sz="3000">
                <a:solidFill>
                  <a:srgbClr val="4E1B04"/>
                </a:solidFill>
                <a:latin typeface="FILCTW+MS-UIGothic"/>
                <a:cs typeface="FILCTW+MS-UIGothic"/>
              </a:rPr>
              <a:t>断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E1B04"/>
                </a:solidFill>
                <a:latin typeface="SimSun"/>
                <a:cs typeface="SimSun"/>
              </a:rPr>
              <a:t>诊</a:t>
            </a:r>
            <a:r>
              <a:rPr sz="1550">
                <a:solidFill>
                  <a:srgbClr val="4E1B04"/>
                </a:solidFill>
                <a:latin typeface="FILCTW+MS-UIGothic"/>
                <a:cs typeface="FILCTW+MS-UIGothic"/>
              </a:rPr>
              <a:t>断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219375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ILCTW+MS-UIGothic"/>
                <a:cs typeface="FILCTW+MS-UIGothic"/>
              </a:rPr>
              <a:t>根据典型的症状和体征，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FILCTW+MS-UIGothic"/>
                <a:cs typeface="FILCTW+MS-UIGothic"/>
              </a:rPr>
              <a:t>合病毒分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ILCTW+MS-UIGothic"/>
                <a:cs typeface="FILCTW+MS-UIGothic"/>
              </a:rPr>
              <a:t>离、抗原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检测</a:t>
            </a:r>
            <a:r>
              <a:rPr sz="1350">
                <a:solidFill>
                  <a:srgbClr val="000000"/>
                </a:solidFill>
                <a:latin typeface="FILCTW+MS-UIGothic"/>
                <a:cs typeface="FILCTW+MS-UIGothic"/>
              </a:rPr>
              <a:t>或抗体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检测结</a:t>
            </a:r>
            <a:r>
              <a:rPr sz="1350">
                <a:solidFill>
                  <a:srgbClr val="000000"/>
                </a:solidFill>
                <a:latin typeface="FILCTW+MS-UIGothic"/>
                <a:cs typeface="FILCTW+MS-UIGothic"/>
              </a:rPr>
              <a:t>果可确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诊</a:t>
            </a:r>
            <a:r>
              <a:rPr sz="1350">
                <a:solidFill>
                  <a:srgbClr val="000000"/>
                </a:solidFill>
                <a:latin typeface="FILCTW+MS-UIGothic"/>
                <a:cs typeface="FILCTW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鉴别诊</a:t>
            </a:r>
            <a:r>
              <a:rPr sz="1550">
                <a:solidFill>
                  <a:srgbClr val="FFFFFF"/>
                </a:solidFill>
                <a:latin typeface="FILCTW+MS-UIGothic"/>
                <a:cs typeface="FILCTW+MS-UIGothic"/>
              </a:rPr>
              <a:t> 断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154679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FILCTW+MS-UIGothic"/>
                <a:cs typeface="FILCTW+MS-UIGothic"/>
              </a:rPr>
              <a:t>需与其他引起神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</a:t>
            </a:r>
            <a:r>
              <a:rPr sz="1350">
                <a:solidFill>
                  <a:srgbClr val="FFFFFF"/>
                </a:solidFill>
                <a:latin typeface="FILCTW+MS-UIGothic"/>
                <a:cs typeface="FILCTW+MS-UIGothic"/>
              </a:rPr>
              <a:t>痛的皮肤病如神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FILCTW+MS-UIGothic"/>
                <a:cs typeface="FILCTW+MS-UIGothic"/>
              </a:rPr>
              <a:t>性皮炎、三叉神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</a:t>
            </a:r>
            <a:r>
              <a:rPr sz="1350">
                <a:solidFill>
                  <a:srgbClr val="FFFFFF"/>
                </a:solidFill>
                <a:latin typeface="FILCTW+MS-UIGothic"/>
                <a:cs typeface="FILCTW+MS-UIGothic"/>
              </a:rPr>
              <a:t>痛等相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鉴别</a:t>
            </a:r>
            <a:r>
              <a:rPr sz="1350">
                <a:solidFill>
                  <a:srgbClr val="FFFFFF"/>
                </a:solidFill>
                <a:latin typeface="FILCTW+MS-UIGothic"/>
                <a:cs typeface="FILCTW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489835" y="1831330"/>
            <a:ext cx="2291134" cy="21306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877"/>
              </a:lnSpc>
              <a:spcBef>
                <a:spcPct val="0"/>
              </a:spcBef>
              <a:spcAft>
                <a:spcPct val="0"/>
              </a:spcAft>
            </a:pPr>
            <a:r>
              <a:rPr sz="6600">
                <a:solidFill>
                  <a:srgbClr val="D27536"/>
                </a:solidFill>
                <a:latin typeface="BCHQVN+ATTNCS+MicrosoftYaHei-Bold"/>
                <a:cs typeface="BCHQVN+ATTNCS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06475" y="2978761"/>
            <a:ext cx="4857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4E1B04"/>
                </a:solidFill>
                <a:latin typeface="SimSun"/>
                <a:cs typeface="SimSun"/>
              </a:rPr>
              <a:t>带</a:t>
            </a:r>
            <a:r>
              <a:rPr sz="4500">
                <a:solidFill>
                  <a:srgbClr val="4E1B04"/>
                </a:solidFill>
                <a:latin typeface="FILCTW+MS-UIGothic"/>
                <a:cs typeface="FILCTW+MS-UIGothic"/>
              </a:rPr>
              <a:t>状疱疹的治</a:t>
            </a:r>
            <a:r>
              <a:rPr sz="4500">
                <a:solidFill>
                  <a:srgbClr val="4E1B04"/>
                </a:solidFill>
                <a:latin typeface="SimSun"/>
                <a:cs typeface="SimSun"/>
              </a:rPr>
              <a:t> 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药</a:t>
            </a:r>
            <a:r>
              <a:rPr sz="3000">
                <a:solidFill>
                  <a:srgbClr val="4E1B04"/>
                </a:solidFill>
                <a:latin typeface="FILCTW+MS-UIGothic"/>
                <a:cs typeface="FILCTW+MS-UIGothic"/>
              </a:rPr>
              <a:t>物治</a:t>
            </a: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疗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43625" y="2056545"/>
            <a:ext cx="5453872" cy="6973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>
                <a:solidFill>
                  <a:srgbClr val="000000"/>
                </a:solidFill>
                <a:latin typeface="QKDCST+UCEDCJ+ArialMT"/>
                <a:cs typeface="QKDCST+UCEDCJ+ArialMT"/>
              </a:rPr>
              <a:t>•</a:t>
            </a:r>
            <a:r>
              <a:rPr sz="1550" spc="669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00000"/>
                </a:solidFill>
                <a:latin typeface="FILCTW+MS-UIGothic"/>
                <a:cs typeface="FILCTW+MS-UIGothic"/>
              </a:rPr>
              <a:t>抗病毒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000000"/>
                </a:solidFill>
                <a:latin typeface="FILCTW+MS-UIGothic"/>
                <a:cs typeface="FILCTW+MS-UIGothic"/>
              </a:rPr>
              <a:t>物：如阿昔洛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韦</a:t>
            </a:r>
            <a:r>
              <a:rPr sz="1500">
                <a:solidFill>
                  <a:srgbClr val="000000"/>
                </a:solidFill>
                <a:latin typeface="FILCTW+MS-UIGothic"/>
                <a:cs typeface="FILCTW+MS-UIGothic"/>
              </a:rPr>
              <a:t>、泛昔洛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韦</a:t>
            </a:r>
            <a:r>
              <a:rPr sz="1500">
                <a:solidFill>
                  <a:srgbClr val="000000"/>
                </a:solidFill>
                <a:latin typeface="FILCTW+MS-UIGothic"/>
                <a:cs typeface="FILCTW+MS-UIGothic"/>
              </a:rPr>
              <a:t>等，用于抑制病毒复</a:t>
            </a:r>
          </a:p>
          <a:p>
            <a:pPr marL="20320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ILCTW+MS-UIGothic"/>
                <a:cs typeface="FILCTW+MS-UIGothic"/>
              </a:rPr>
              <a:t>制，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缩</a:t>
            </a:r>
            <a:r>
              <a:rPr sz="1500">
                <a:solidFill>
                  <a:srgbClr val="000000"/>
                </a:solidFill>
                <a:latin typeface="FILCTW+MS-UIGothic"/>
                <a:cs typeface="FILCTW+MS-UIGothic"/>
              </a:rPr>
              <a:t>短病程。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药</a:t>
            </a:r>
            <a:r>
              <a:rPr sz="3000">
                <a:solidFill>
                  <a:srgbClr val="4E1B04"/>
                </a:solidFill>
                <a:latin typeface="FILCTW+MS-UIGothic"/>
                <a:cs typeface="FILCTW+MS-UIGothic"/>
              </a:rPr>
              <a:t>物治</a:t>
            </a: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疗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1428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ILCTW+MS-UIGothic"/>
                <a:cs typeface="FILCTW+MS-UIGothic"/>
              </a:rPr>
              <a:t>抑制病毒复制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7834341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带</a:t>
            </a:r>
            <a:r>
              <a:rPr sz="1500">
                <a:solidFill>
                  <a:srgbClr val="FFFFFF"/>
                </a:solidFill>
                <a:latin typeface="FILCTW+MS-UIGothic"/>
                <a:cs typeface="FILCTW+MS-UIGothic"/>
              </a:rPr>
              <a:t>状疱疹是由水痘</a:t>
            </a:r>
            <a:r>
              <a:rPr sz="1500">
                <a:solidFill>
                  <a:srgbClr val="FFFFFF"/>
                </a:solidFill>
                <a:latin typeface="QJNNOC+OIWFBK+MicrosoftYaHei"/>
                <a:cs typeface="QJNNOC+OIWFBK+MicrosoftYaHei"/>
              </a:rPr>
              <a:t>-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带</a:t>
            </a:r>
            <a:r>
              <a:rPr sz="1500">
                <a:solidFill>
                  <a:srgbClr val="FFFFFF"/>
                </a:solidFill>
                <a:latin typeface="FILCTW+MS-UIGothic"/>
                <a:cs typeface="FILCTW+MS-UIGothic"/>
              </a:rPr>
              <a:t>状疱疹病毒引起，抗病毒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FFF"/>
                </a:solidFill>
                <a:latin typeface="FILCTW+MS-UIGothic"/>
                <a:cs typeface="FILCTW+MS-UIGothic"/>
              </a:rPr>
              <a:t>物可以有效抑制病毒复制，从而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缩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ILCTW+MS-UIGothic"/>
                <a:cs typeface="FILCTW+MS-UIGothic"/>
              </a:rPr>
              <a:t>短病程，减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轻</a:t>
            </a:r>
            <a:r>
              <a:rPr sz="1500">
                <a:solidFill>
                  <a:srgbClr val="FFFFFF"/>
                </a:solidFill>
                <a:latin typeface="FILCTW+MS-UIGothic"/>
                <a:cs typeface="FILCTW+MS-UIGothic"/>
              </a:rPr>
              <a:t>症状。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56243"/>
            <a:ext cx="492747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ILCTW+MS-UIGothic"/>
                <a:cs typeface="FILCTW+MS-UIGothic"/>
              </a:rPr>
              <a:t>止痛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FFF"/>
                </a:solidFill>
                <a:latin typeface="FILCTW+MS-UIGothic"/>
                <a:cs typeface="FILCTW+MS-UIGothic"/>
              </a:rPr>
              <a:t>：如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FILCTW+MS-UIGothic"/>
                <a:cs typeface="FILCTW+MS-UIGothic"/>
              </a:rPr>
              <a:t>乙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酰</a:t>
            </a:r>
            <a:r>
              <a:rPr sz="1500">
                <a:solidFill>
                  <a:srgbClr val="FFFFFF"/>
                </a:solidFill>
                <a:latin typeface="FILCTW+MS-UIGothic"/>
                <a:cs typeface="FILCTW+MS-UIGothic"/>
              </a:rPr>
              <a:t>氨基酚、曲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马</a:t>
            </a:r>
            <a:r>
              <a:rPr sz="1500">
                <a:solidFill>
                  <a:srgbClr val="FFFFFF"/>
                </a:solidFill>
                <a:latin typeface="FILCTW+MS-UIGothic"/>
                <a:cs typeface="FILCTW+MS-UIGothic"/>
              </a:rPr>
              <a:t>多等，用于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缓</a:t>
            </a:r>
            <a:r>
              <a:rPr sz="1500">
                <a:solidFill>
                  <a:srgbClr val="FFFFFF"/>
                </a:solidFill>
                <a:latin typeface="FILCTW+MS-UIGothic"/>
                <a:cs typeface="FILCTW+MS-UIGothic"/>
              </a:rPr>
              <a:t>解疼痛。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药</a:t>
            </a:r>
            <a:r>
              <a:rPr sz="3000">
                <a:solidFill>
                  <a:srgbClr val="4E1B04"/>
                </a:solidFill>
                <a:latin typeface="FILCTW+MS-UIGothic"/>
                <a:cs typeface="FILCTW+MS-UIGothic"/>
              </a:rPr>
              <a:t>物治</a:t>
            </a: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疗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140075" y="1577078"/>
            <a:ext cx="1047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缓</a:t>
            </a:r>
            <a:r>
              <a:rPr sz="1500">
                <a:solidFill>
                  <a:srgbClr val="FFFFFF"/>
                </a:solidFill>
                <a:latin typeface="FILCTW+MS-UIGothic"/>
                <a:cs typeface="FILCTW+MS-UIGothic"/>
              </a:rPr>
              <a:t>解疼痛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040379" y="3358252"/>
            <a:ext cx="66441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带</a:t>
            </a:r>
            <a:r>
              <a:rPr sz="1500">
                <a:solidFill>
                  <a:srgbClr val="FFFFFF"/>
                </a:solidFill>
                <a:latin typeface="FILCTW+MS-UIGothic"/>
                <a:cs typeface="FILCTW+MS-UIGothic"/>
              </a:rPr>
              <a:t>状疱疹引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FILCTW+MS-UIGothic"/>
                <a:cs typeface="FILCTW+MS-UIGothic"/>
              </a:rPr>
              <a:t>的疼痛非常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剧</a:t>
            </a:r>
            <a:r>
              <a:rPr sz="1500">
                <a:solidFill>
                  <a:srgbClr val="FFFFFF"/>
                </a:solidFill>
                <a:latin typeface="FILCTW+MS-UIGothic"/>
                <a:cs typeface="FILCTW+MS-UIGothic"/>
              </a:rPr>
              <a:t>烈，止痛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FFF"/>
                </a:solidFill>
                <a:latin typeface="FILCTW+MS-UIGothic"/>
                <a:cs typeface="FILCTW+MS-UIGothic"/>
              </a:rPr>
              <a:t>可以帮助患者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缓</a:t>
            </a:r>
            <a:r>
              <a:rPr sz="1500">
                <a:solidFill>
                  <a:srgbClr val="FFFFFF"/>
                </a:solidFill>
                <a:latin typeface="FILCTW+MS-UIGothic"/>
                <a:cs typeface="FILCTW+MS-UIGothic"/>
              </a:rPr>
              <a:t>解疼痛，提高生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374379" y="3632573"/>
            <a:ext cx="983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ILCTW+MS-UIGothic"/>
                <a:cs typeface="FILCTW+MS-UIGothic"/>
              </a:rPr>
              <a:t>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FILCTW+MS-UIGothic"/>
                <a:cs typeface="FILCTW+MS-UIGothic"/>
              </a:rPr>
              <a:t>量。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140075" y="5140063"/>
            <a:ext cx="6025953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FFFFFF"/>
                </a:solidFill>
                <a:latin typeface="FILCTW+MS-UIGothic"/>
                <a:cs typeface="FILCTW+MS-UIGothic"/>
              </a:rPr>
              <a:t>养神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经药</a:t>
            </a:r>
            <a:r>
              <a:rPr sz="1500">
                <a:solidFill>
                  <a:srgbClr val="FFFFFF"/>
                </a:solidFill>
                <a:latin typeface="FILCTW+MS-UIGothic"/>
                <a:cs typeface="FILCTW+MS-UIGothic"/>
              </a:rPr>
              <a:t>物：如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FFFFFF"/>
                </a:solidFill>
                <a:latin typeface="FILCTW+MS-UIGothic"/>
                <a:cs typeface="FILCTW+MS-UIGothic"/>
              </a:rPr>
              <a:t>生素</a:t>
            </a:r>
            <a:r>
              <a:rPr sz="1500">
                <a:solidFill>
                  <a:srgbClr val="FFFFFF"/>
                </a:solidFill>
                <a:latin typeface="QJNNOC+OIWFBK+MicrosoftYaHei"/>
                <a:cs typeface="QJNNOC+OIWFBK+MicrosoftYaHei"/>
              </a:rPr>
              <a:t>B1</a:t>
            </a:r>
            <a:r>
              <a:rPr sz="1500">
                <a:solidFill>
                  <a:srgbClr val="FFFFFF"/>
                </a:solidFill>
                <a:latin typeface="FILCTW+MS-UIGothic"/>
                <a:cs typeface="FILCTW+MS-UIGothic"/>
              </a:rPr>
              <a:t>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FFFFFF"/>
                </a:solidFill>
                <a:latin typeface="FILCTW+MS-UIGothic"/>
                <a:cs typeface="FILCTW+MS-UIGothic"/>
              </a:rPr>
              <a:t>生素</a:t>
            </a:r>
            <a:r>
              <a:rPr sz="1500">
                <a:solidFill>
                  <a:srgbClr val="FFFFFF"/>
                </a:solidFill>
                <a:latin typeface="QJNNOC+OIWFBK+MicrosoftYaHei"/>
                <a:cs typeface="QJNNOC+OIWFBK+MicrosoftYaHei"/>
              </a:rPr>
              <a:t>B12</a:t>
            </a:r>
            <a:r>
              <a:rPr sz="1500">
                <a:solidFill>
                  <a:srgbClr val="FFFFFF"/>
                </a:solidFill>
                <a:latin typeface="FILCTW+MS-UIGothic"/>
                <a:cs typeface="FILCTW+MS-UIGothic"/>
              </a:rPr>
              <a:t>等，用于促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FILCTW+MS-UIGothic"/>
                <a:cs typeface="FILCTW+MS-UIGothic"/>
              </a:rPr>
              <a:t>神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FFFFFF"/>
                </a:solidFill>
                <a:latin typeface="FILCTW+MS-UIGothic"/>
                <a:cs typeface="FILCTW+MS-UIGothic"/>
              </a:rPr>
              <a:t>修复。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药</a:t>
            </a:r>
            <a:r>
              <a:rPr sz="3000">
                <a:solidFill>
                  <a:srgbClr val="4E1B04"/>
                </a:solidFill>
                <a:latin typeface="FILCTW+MS-UIGothic"/>
                <a:cs typeface="FILCTW+MS-UIGothic"/>
              </a:rPr>
              <a:t>物治</a:t>
            </a: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疗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2354433"/>
            <a:ext cx="128587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FILCTW+MS-UIGothic"/>
                <a:cs typeface="FILCTW+MS-UIGothic"/>
              </a:rPr>
              <a:t>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FILCTW+MS-UIGothic"/>
                <a:cs typeface="FILCTW+MS-UIGothic"/>
              </a:rPr>
              <a:t>神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</a:t>
            </a:r>
            <a:r>
              <a:rPr sz="1350">
                <a:solidFill>
                  <a:srgbClr val="FFFFFF"/>
                </a:solidFill>
                <a:latin typeface="FILCTW+MS-UIGothic"/>
                <a:cs typeface="FILCTW+MS-UIGothic"/>
              </a:rPr>
              <a:t>修复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4338173"/>
            <a:ext cx="6834626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带</a:t>
            </a:r>
            <a:r>
              <a:rPr sz="1350">
                <a:solidFill>
                  <a:srgbClr val="FFFFFF"/>
                </a:solidFill>
                <a:latin typeface="FILCTW+MS-UIGothic"/>
                <a:cs typeface="FILCTW+MS-UIGothic"/>
              </a:rPr>
              <a:t>状疱疹病毒会影响神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</a:t>
            </a:r>
            <a:r>
              <a:rPr sz="1350">
                <a:solidFill>
                  <a:srgbClr val="FFFFFF"/>
                </a:solidFill>
                <a:latin typeface="FILCTW+MS-UIGothic"/>
                <a:cs typeface="FILCTW+MS-UIGothic"/>
              </a:rPr>
              <a:t>的正常功能，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营</a:t>
            </a:r>
            <a:r>
              <a:rPr sz="1350">
                <a:solidFill>
                  <a:srgbClr val="FFFFFF"/>
                </a:solidFill>
                <a:latin typeface="FILCTW+MS-UIGothic"/>
                <a:cs typeface="FILCTW+MS-UIGothic"/>
              </a:rPr>
              <a:t>养神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经药</a:t>
            </a:r>
            <a:r>
              <a:rPr sz="1350">
                <a:solidFill>
                  <a:srgbClr val="FFFFFF"/>
                </a:solidFill>
                <a:latin typeface="FILCTW+MS-UIGothic"/>
                <a:cs typeface="FILCTW+MS-UIGothic"/>
              </a:rPr>
              <a:t>物可以帮助受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损</a:t>
            </a:r>
            <a:r>
              <a:rPr sz="1350">
                <a:solidFill>
                  <a:srgbClr val="FFFFFF"/>
                </a:solidFill>
                <a:latin typeface="FILCTW+MS-UIGothic"/>
                <a:cs typeface="FILCTW+MS-UIGothic"/>
              </a:rPr>
              <a:t>的神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</a:t>
            </a:r>
            <a:r>
              <a:rPr sz="1350">
                <a:solidFill>
                  <a:srgbClr val="FFFFFF"/>
                </a:solidFill>
                <a:latin typeface="FILCTW+MS-UIGothic"/>
                <a:cs typeface="FILCTW+MS-UIGothic"/>
              </a:rPr>
              <a:t>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渐</a:t>
            </a:r>
            <a:r>
              <a:rPr sz="1350">
                <a:solidFill>
                  <a:srgbClr val="FFFFFF"/>
                </a:solidFill>
                <a:latin typeface="FILCTW+MS-UIGothic"/>
                <a:cs typeface="FILCTW+MS-UIGothic"/>
              </a:rPr>
              <a:t>恢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646783"/>
            <a:ext cx="8853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FILCTW+MS-UIGothic"/>
                <a:cs typeface="FILCTW+MS-UIGothic"/>
              </a:rPr>
              <a:t>复功能。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E1B04"/>
                </a:solidFill>
                <a:latin typeface="FILCTW+MS-UIGothic"/>
                <a:cs typeface="FILCTW+MS-UIGothic"/>
              </a:rPr>
              <a:t>物理治</a:t>
            </a: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 疗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5934" y="2005067"/>
            <a:ext cx="357707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ILCTW+MS-UIGothic"/>
                <a:cs typeface="FILCTW+MS-UIGothic"/>
              </a:rPr>
              <a:t>紫外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线疗</a:t>
            </a:r>
            <a:r>
              <a:rPr sz="1500">
                <a:solidFill>
                  <a:srgbClr val="000000"/>
                </a:solidFill>
                <a:latin typeface="FILCTW+MS-UIGothic"/>
                <a:cs typeface="FILCTW+MS-UIGothic"/>
              </a:rPr>
              <a:t>法：通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FILCTW+MS-UIGothic"/>
                <a:cs typeface="FILCTW+MS-UIGothic"/>
              </a:rPr>
              <a:t>紫外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0000"/>
                </a:solidFill>
                <a:latin typeface="FILCTW+MS-UIGothic"/>
                <a:cs typeface="FILCTW+MS-UIGothic"/>
              </a:rPr>
              <a:t>照射，刺激</a:t>
            </a:r>
          </a:p>
          <a:p>
            <a:pPr marL="761999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ILCTW+MS-UIGothic"/>
                <a:cs typeface="FILCTW+MS-UIGothic"/>
              </a:rPr>
              <a:t>机体免疫系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FILCTW+MS-UIGothic"/>
                <a:cs typeface="FILCTW+MS-UIGothic"/>
              </a:rPr>
              <a:t>，增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FILCTW+MS-UIGothic"/>
                <a:cs typeface="FILCTW+MS-UIGothic"/>
              </a:rPr>
              <a:t>抵抗力。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648065" y="2005067"/>
            <a:ext cx="3322066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ILCTW+MS-UIGothic"/>
                <a:cs typeface="FILCTW+MS-UIGothic"/>
              </a:rPr>
              <a:t>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频电疗</a:t>
            </a:r>
            <a:r>
              <a:rPr sz="1500">
                <a:solidFill>
                  <a:srgbClr val="000000"/>
                </a:solidFill>
                <a:latin typeface="FILCTW+MS-UIGothic"/>
                <a:cs typeface="FILCTW+MS-UIGothic"/>
              </a:rPr>
              <a:t>法：通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过电</a:t>
            </a:r>
            <a:r>
              <a:rPr sz="1500">
                <a:solidFill>
                  <a:srgbClr val="000000"/>
                </a:solidFill>
                <a:latin typeface="FILCTW+MS-UIGothic"/>
                <a:cs typeface="FILCTW+MS-UIGothic"/>
              </a:rPr>
              <a:t>刺激，促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FILCTW+MS-UIGothic"/>
                <a:cs typeface="FILCTW+MS-UIGothic"/>
              </a:rPr>
              <a:t>局部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ILCTW+MS-UIGothic"/>
                <a:cs typeface="FILCTW+MS-UIGothic"/>
              </a:rPr>
              <a:t>血液循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FILCTW+MS-UIGothic"/>
                <a:cs typeface="FILCTW+MS-UIGothic"/>
              </a:rPr>
              <a:t>，加速炎症消退。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258695" y="3588122"/>
            <a:ext cx="1428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ILCTW+MS-UIGothic"/>
                <a:cs typeface="FILCTW+MS-UIGothic"/>
              </a:rPr>
              <a:t>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FILCTW+MS-UIGothic"/>
                <a:cs typeface="FILCTW+MS-UIGothic"/>
              </a:rPr>
              <a:t>机体免疫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790305" y="3588122"/>
            <a:ext cx="1809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ILCTW+MS-UIGothic"/>
                <a:cs typeface="FILCTW+MS-UIGothic"/>
              </a:rPr>
              <a:t>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FILCTW+MS-UIGothic"/>
                <a:cs typeface="FILCTW+MS-UIGothic"/>
              </a:rPr>
              <a:t>局部血液循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11505" y="5100058"/>
            <a:ext cx="357708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ILCTW+MS-UIGothic"/>
                <a:cs typeface="FILCTW+MS-UIGothic"/>
              </a:rPr>
              <a:t>紫外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线疗</a:t>
            </a:r>
            <a:r>
              <a:rPr sz="1500">
                <a:solidFill>
                  <a:srgbClr val="000000"/>
                </a:solidFill>
                <a:latin typeface="FILCTW+MS-UIGothic"/>
                <a:cs typeface="FILCTW+MS-UIGothic"/>
              </a:rPr>
              <a:t>法可以刺激机体免疫系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FILCTW+MS-UIGothic"/>
                <a:cs typeface="FILCTW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ILCTW+MS-UIGothic"/>
                <a:cs typeface="FILCTW+MS-UIGothic"/>
              </a:rPr>
              <a:t>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FILCTW+MS-UIGothic"/>
                <a:cs typeface="FILCTW+MS-UIGothic"/>
              </a:rPr>
              <a:t>抵抗力，有助于抵抗病毒的侵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袭</a:t>
            </a:r>
            <a:r>
              <a:rPr sz="1500">
                <a:solidFill>
                  <a:srgbClr val="000000"/>
                </a:solidFill>
                <a:latin typeface="FILCTW+MS-UIGothic"/>
                <a:cs typeface="FILCTW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234680" y="5100058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ILCTW+MS-UIGothic"/>
                <a:cs typeface="FILCTW+MS-UIGothic"/>
              </a:rPr>
              <a:t>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频电疗</a:t>
            </a:r>
            <a:r>
              <a:rPr sz="1500">
                <a:solidFill>
                  <a:srgbClr val="000000"/>
                </a:solidFill>
                <a:latin typeface="FILCTW+MS-UIGothic"/>
                <a:cs typeface="FILCTW+MS-UIGothic"/>
              </a:rPr>
              <a:t>法可以促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FILCTW+MS-UIGothic"/>
                <a:cs typeface="FILCTW+MS-UIGothic"/>
              </a:rPr>
              <a:t>局部血液循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FILCTW+MS-UIGothic"/>
                <a:cs typeface="FILCTW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ILCTW+MS-UIGothic"/>
                <a:cs typeface="FILCTW+MS-UIGothic"/>
              </a:rPr>
              <a:t>加速炎症消退和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000000"/>
                </a:solidFill>
                <a:latin typeface="FILCTW+MS-UIGothic"/>
                <a:cs typeface="FILCTW+MS-UIGothic"/>
              </a:rPr>
              <a:t>修复，有助于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缓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ILCTW+MS-UIGothic"/>
                <a:cs typeface="FILCTW+MS-UIGothic"/>
              </a:rPr>
              <a:t>解疼痛和促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FILCTW+MS-UIGothic"/>
                <a:cs typeface="FILCTW+MS-UIGothic"/>
              </a:rPr>
              <a:t>愈合。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E1B04"/>
                </a:solidFill>
                <a:latin typeface="FILCTW+MS-UIGothic"/>
                <a:cs typeface="FILCTW+MS-UIGothic"/>
              </a:rPr>
              <a:t>手</a:t>
            </a: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术</a:t>
            </a:r>
            <a:r>
              <a:rPr sz="3000">
                <a:solidFill>
                  <a:srgbClr val="4E1B04"/>
                </a:solidFill>
                <a:latin typeface="FILCTW+MS-UIGothic"/>
                <a:cs typeface="FILCTW+MS-UIGothic"/>
              </a:rPr>
              <a:t>治</a:t>
            </a: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疗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68959" y="1645022"/>
            <a:ext cx="668007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ILCTW+MS-UIGothic"/>
                <a:cs typeface="FILCTW+MS-UIGothic"/>
              </a:rPr>
              <a:t>神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FFFFFF"/>
                </a:solidFill>
                <a:latin typeface="FILCTW+MS-UIGothic"/>
                <a:cs typeface="FILCTW+MS-UIGothic"/>
              </a:rPr>
              <a:t>阻滞：通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FILCTW+MS-UIGothic"/>
                <a:cs typeface="FILCTW+MS-UIGothic"/>
              </a:rPr>
              <a:t>注射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FFF"/>
                </a:solidFill>
                <a:latin typeface="FILCTW+MS-UIGothic"/>
                <a:cs typeface="FILCTW+MS-UIGothic"/>
              </a:rPr>
              <a:t>物或物理方法，阻断疼痛的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传导</a:t>
            </a:r>
            <a:r>
              <a:rPr sz="1500">
                <a:solidFill>
                  <a:srgbClr val="FFFFFF"/>
                </a:solidFill>
                <a:latin typeface="FILCTW+MS-UIGothic"/>
                <a:cs typeface="FILCTW+MS-UIGothic"/>
              </a:rPr>
              <a:t>，达到治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FFF"/>
                </a:solidFill>
                <a:latin typeface="FILCTW+MS-UIGothic"/>
                <a:cs typeface="FILCTW+MS-UIGothic"/>
              </a:rPr>
              <a:t>目的。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912870" y="3377302"/>
            <a:ext cx="1428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ILCTW+MS-UIGothic"/>
                <a:cs typeface="FILCTW+MS-UIGothic"/>
              </a:rPr>
              <a:t>阻断疼痛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传导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89609" y="5109583"/>
            <a:ext cx="8542213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ILCTW+MS-UIGothic"/>
                <a:cs typeface="FILCTW+MS-UIGothic"/>
              </a:rPr>
              <a:t>神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FFFFFF"/>
                </a:solidFill>
                <a:latin typeface="FILCTW+MS-UIGothic"/>
                <a:cs typeface="FILCTW+MS-UIGothic"/>
              </a:rPr>
              <a:t>阻滞是一种有效的手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FFF"/>
                </a:solidFill>
                <a:latin typeface="FILCTW+MS-UIGothic"/>
                <a:cs typeface="FILCTW+MS-UIGothic"/>
              </a:rPr>
              <a:t>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FFF"/>
                </a:solidFill>
                <a:latin typeface="FILCTW+MS-UIGothic"/>
                <a:cs typeface="FILCTW+MS-UIGothic"/>
              </a:rPr>
              <a:t>方法，通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FILCTW+MS-UIGothic"/>
                <a:cs typeface="FILCTW+MS-UIGothic"/>
              </a:rPr>
              <a:t>注射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FFF"/>
                </a:solidFill>
                <a:latin typeface="FILCTW+MS-UIGothic"/>
                <a:cs typeface="FILCTW+MS-UIGothic"/>
              </a:rPr>
              <a:t>物或物理方法，可以阻断疼痛的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传导</a:t>
            </a:r>
            <a:r>
              <a:rPr sz="1500">
                <a:solidFill>
                  <a:srgbClr val="FFFFFF"/>
                </a:solidFill>
                <a:latin typeface="FILCTW+MS-UIGothic"/>
                <a:cs typeface="FILCTW+MS-UIGothic"/>
              </a:rPr>
              <a:t>，快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ILCTW+MS-UIGothic"/>
                <a:cs typeface="FILCTW+MS-UIGothic"/>
              </a:rPr>
              <a:t>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缓</a:t>
            </a:r>
            <a:r>
              <a:rPr sz="1500">
                <a:solidFill>
                  <a:srgbClr val="FFFFFF"/>
                </a:solidFill>
                <a:latin typeface="FILCTW+MS-UIGothic"/>
                <a:cs typeface="FILCTW+MS-UIGothic"/>
              </a:rPr>
              <a:t>解患者的疼痛症状。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https://d.book118.com/257154123110006046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SimSun</vt:lpstr>
      <vt:lpstr>FILCTW+MS-UIGothic</vt:lpstr>
      <vt:lpstr>QJNNOC+OIWFBK+MicrosoftYaHei</vt:lpstr>
      <vt:lpstr>QKDCST+UCEDCJ+ArialMT</vt:lpstr>
      <vt:lpstr>Times New Roman</vt:lpstr>
      <vt:lpstr>BCHQVN+ATTNCS+MicrosoftYaHei-Bold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2024-09-21T16:42:38.258</cp:lastPrinted>
  <dcterms:created xsi:type="dcterms:W3CDTF">2024-09-21T08:42:38Z</dcterms:created>
  <dcterms:modified xsi:type="dcterms:W3CDTF">2024-09-21T08:42:39Z</dcterms:modified>
</cp:coreProperties>
</file>