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547A86B-A4A3-4DD9-BB65-B230B536795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02EABCF-C5B4-4E2A-B4C0-E3945F65FF8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B8AFD1F-F785-46DD-9048-CB3BD8DD445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4149EA6-5BBB-4E64-8C50-FC27724C44C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86B7CE5-678D-4E95-AF78-1CEA57B2CD5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D96D3FD-8FDE-4BB3-8F86-4C1CE60144E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1B4DD5C-D2E4-43F5-A450-783C769FB87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D760759-85AE-4A26-9EAE-7627599CCBC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9BF84C5-DEA6-44E3-96B0-054A4BD5C6C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B613829-F31C-443A-9BA1-1137D0308E9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DF7B88D-4564-40B9-909C-4CEF1AF9F3D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57160052011006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89475" y="1934330"/>
            <a:ext cx="594360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solidFill>
                <a:latin typeface="Microsoft Yahei"/>
                <a:ea typeface="Microsoft Yahei"/>
                <a:cs typeface="Microsoft Yahei"/>
              </a:rPr>
              <a:t>保险营销渠道的发展现状</a:t>
            </a:r>
          </a:p>
        </p:txBody>
      </p:sp>
      <p:sp>
        <p:nvSpPr>
          <p:cNvPr id="3" name="TextBox 3"/>
          <p:cNvSpPr txBox="1"/>
          <p:nvPr/>
        </p:nvSpPr>
        <p:spPr>
          <a:xfrm>
            <a:off x="795421" y="4206240"/>
            <a:ext cx="2400300" cy="5048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FFFFFF"/>
                </a:solidFill>
                <a:latin typeface="Microsoft Yahei"/>
                <a:ea typeface="Microsoft Yahei"/>
                <a:cs typeface="Microsoft Yahei"/>
              </a:rPr>
              <a:t>汇报人：XXX</a:t>
            </a:r>
          </a:p>
        </p:txBody>
      </p:sp>
      <p:sp>
        <p:nvSpPr>
          <p:cNvPr id="4" name="TextBox 4"/>
          <p:cNvSpPr txBox="1"/>
          <p:nvPr/>
        </p:nvSpPr>
        <p:spPr>
          <a:xfrm>
            <a:off x="3289655" y="4206240"/>
            <a:ext cx="2724150" cy="5048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chemeClr val="dk1"/>
                </a:solidFill>
                <a:latin typeface="Microsoft Yahei"/>
                <a:ea typeface="Microsoft Yahei"/>
                <a:cs typeface="Microsoft Yahei"/>
              </a:rPr>
              <a:t>2024-01-14</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878292" y="1373505"/>
            <a:ext cx="4792980"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dk2"/>
                </a:solidFill>
                <a:latin typeface="Microsoft Yahei"/>
                <a:ea typeface="Microsoft Yahei"/>
                <a:cs typeface="Microsoft Yahei"/>
              </a:rPr>
              <a:t>引言</a:t>
            </a:r>
          </a:p>
          <a:p>
            <a:pPr marL="203200" lvl="0" indent="-203200">
              <a:lnSpc>
                <a:spcPct val="140000"/>
              </a:lnSpc>
              <a:spcBef>
                <a:spcPts val="375"/>
              </a:spcBef>
              <a:buFont typeface="Arial"/>
              <a:buChar char="•"/>
            </a:pPr>
            <a:r>
              <a:rPr lang="en-US" sz="2400">
                <a:solidFill>
                  <a:schemeClr val="dk2"/>
                </a:solidFill>
                <a:latin typeface="Microsoft Yahei"/>
                <a:ea typeface="Microsoft Yahei"/>
                <a:cs typeface="Microsoft Yahei"/>
              </a:rPr>
              <a:t>保险营销渠道概述</a:t>
            </a:r>
          </a:p>
          <a:p>
            <a:pPr marL="203200" lvl="0" indent="-203200">
              <a:lnSpc>
                <a:spcPct val="140000"/>
              </a:lnSpc>
              <a:spcBef>
                <a:spcPts val="375"/>
              </a:spcBef>
              <a:buFont typeface="Arial"/>
              <a:buChar char="•"/>
            </a:pPr>
            <a:r>
              <a:rPr lang="en-US" sz="2400">
                <a:solidFill>
                  <a:schemeClr val="dk2"/>
                </a:solidFill>
                <a:latin typeface="Microsoft Yahei"/>
                <a:ea typeface="Microsoft Yahei"/>
                <a:cs typeface="Microsoft Yahei"/>
              </a:rPr>
              <a:t>保险营销渠道的现状</a:t>
            </a:r>
          </a:p>
          <a:p>
            <a:pPr marL="203200" lvl="0" indent="-203200">
              <a:lnSpc>
                <a:spcPct val="140000"/>
              </a:lnSpc>
              <a:spcBef>
                <a:spcPts val="375"/>
              </a:spcBef>
              <a:buFont typeface="Arial"/>
              <a:buChar char="•"/>
            </a:pPr>
            <a:r>
              <a:rPr lang="en-US" sz="2400">
                <a:solidFill>
                  <a:schemeClr val="dk2"/>
                </a:solidFill>
                <a:latin typeface="Microsoft Yahei"/>
                <a:ea typeface="Microsoft Yahei"/>
                <a:cs typeface="Microsoft Yahei"/>
              </a:rPr>
              <a:t>保险营销渠道的挑战与机遇</a:t>
            </a:r>
          </a:p>
          <a:p>
            <a:pPr marL="203200" lvl="0" indent="-203200">
              <a:lnSpc>
                <a:spcPct val="140000"/>
              </a:lnSpc>
              <a:spcBef>
                <a:spcPts val="375"/>
              </a:spcBef>
              <a:buFont typeface="Arial"/>
              <a:buChar char="•"/>
            </a:pPr>
            <a:r>
              <a:rPr lang="en-US" sz="2400">
                <a:solidFill>
                  <a:schemeClr val="dk2"/>
                </a:solidFill>
                <a:latin typeface="Microsoft Yahei"/>
                <a:ea typeface="Microsoft Yahei"/>
                <a:cs typeface="Microsoft Yahei"/>
              </a:rPr>
              <a:t>保险营销渠道的优化与创新</a:t>
            </a:r>
          </a:p>
          <a:p>
            <a:pPr marL="203200" lvl="0" indent="-203200">
              <a:lnSpc>
                <a:spcPct val="140000"/>
              </a:lnSpc>
              <a:spcBef>
                <a:spcPts val="375"/>
              </a:spcBef>
              <a:buFont typeface="Arial"/>
              <a:buChar char="•"/>
            </a:pPr>
            <a:r>
              <a:rPr lang="en-US" sz="2400">
                <a:solidFill>
                  <a:schemeClr val="dk2"/>
                </a:solidFill>
                <a:latin typeface="Microsoft Yahei"/>
                <a:ea typeface="Microsoft Yahei"/>
                <a:cs typeface="Microsoft Yahei"/>
              </a:rPr>
              <a:t>结论</a:t>
            </a:r>
          </a:p>
        </p:txBody>
      </p:sp>
      <p:sp>
        <p:nvSpPr>
          <p:cNvPr id="4" name="TextBox 4"/>
          <p:cNvSpPr txBox="1"/>
          <p:nvPr/>
        </p:nvSpPr>
        <p:spPr>
          <a:xfrm>
            <a:off x="2297146" y="2519470"/>
            <a:ext cx="2792730" cy="13011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7200" b="1">
                <a:solidFill>
                  <a:schemeClr val="accent1"/>
                </a:solidFill>
                <a:latin typeface="Microsoft Yahei"/>
                <a:ea typeface="Microsoft Yahei"/>
                <a:cs typeface="Microsoft Yahei"/>
              </a:rPr>
              <a:t>目录</a:t>
            </a:r>
          </a:p>
        </p:txBody>
      </p:sp>
      <p:sp>
        <p:nvSpPr>
          <p:cNvPr id="5" name="TextBox 5"/>
          <p:cNvSpPr txBox="1"/>
          <p:nvPr/>
        </p:nvSpPr>
        <p:spPr>
          <a:xfrm>
            <a:off x="2635283" y="3598652"/>
            <a:ext cx="2116455" cy="501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400" b="1">
                <a:solidFill>
                  <a:srgbClr val="000000"/>
                </a:solidFill>
                <a:latin typeface="Microsoft Yahei"/>
                <a:ea typeface="Microsoft Yahei"/>
                <a:cs typeface="Microsoft Yahei"/>
              </a:rPr>
              <a:t>CONTENTS</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248" y="1093216"/>
            <a:ext cx="7405389" cy="1138956"/>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1">
                    <a:alpha val="100000"/>
                  </a:schemeClr>
                </a:solidFill>
                <a:latin typeface="Microsoft Yahei"/>
                <a:ea typeface="Microsoft Yahei"/>
                <a:cs typeface="Microsoft Yahei"/>
              </a:rPr>
              <a:t>01</a:t>
            </a:r>
          </a:p>
        </p:txBody>
      </p:sp>
      <p:sp>
        <p:nvSpPr>
          <p:cNvPr id="3" name="TextBox 3"/>
          <p:cNvSpPr txBox="1"/>
          <p:nvPr/>
        </p:nvSpPr>
        <p:spPr>
          <a:xfrm>
            <a:off x="997301" y="2213122"/>
            <a:ext cx="5863918" cy="2148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5400" b="1">
                <a:solidFill>
                  <a:schemeClr val="dk1"/>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t="47" b="47"/>
          <a:stretch>
            <a:fillRect/>
          </a:stretch>
        </p:blipFill>
        <p:spPr>
          <a:xfrm>
            <a:off x="6822813" y="3719013"/>
            <a:ext cx="2701660" cy="2699124"/>
          </a:xfrm>
          <a:prstGeom prst="diamond">
            <a:avLst/>
          </a:prstGeom>
        </p:spPr>
      </p:pic>
      <p:pic>
        <p:nvPicPr>
          <p:cNvPr id="3" name="Picture 3"/>
          <p:cNvPicPr>
            <a:picLocks noChangeAspect="1"/>
          </p:cNvPicPr>
          <p:nvPr/>
        </p:nvPicPr>
        <p:blipFill>
          <a:blip r:embed="rId3">
            <a:alphaModFix/>
          </a:blip>
          <a:srcRect t="7194" b="7194"/>
          <a:stretch>
            <a:fillRect/>
          </a:stretch>
        </p:blipFill>
        <p:spPr>
          <a:xfrm>
            <a:off x="7719270" y="1064801"/>
            <a:ext cx="3836142" cy="3832541"/>
          </a:xfrm>
          <a:prstGeom prst="diamond">
            <a:avLst/>
          </a:prstGeom>
        </p:spPr>
      </p:pic>
      <p:sp>
        <p:nvSpPr>
          <p:cNvPr id="4" name="TextBox 4"/>
          <p:cNvSpPr txBox="1"/>
          <p:nvPr/>
        </p:nvSpPr>
        <p:spPr>
          <a:xfrm>
            <a:off x="1218874" y="1875949"/>
            <a:ext cx="5367290" cy="3901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buFont typeface="Arial"/>
              <a:buChar char="•"/>
            </a:pPr>
            <a:r>
              <a:rPr lang="en-US" sz="1500">
                <a:solidFill>
                  <a:schemeClr val="dk1"/>
                </a:solidFill>
                <a:latin typeface="Microsoft Yahei"/>
                <a:ea typeface="Microsoft Yahei"/>
                <a:cs typeface="Microsoft Yahei"/>
              </a:rPr>
              <a:t>保险营销渠道是指保险公司通过特定途径向潜在客户销售保险产品的途径。随着科技的发展和市场的变化，保险营销渠道也在不断演变。</a:t>
            </a:r>
          </a:p>
        </p:txBody>
      </p:sp>
      <p:sp>
        <p:nvSpPr>
          <p:cNvPr id="5" name="AutoShape 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主题简介</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185294" y="1548543"/>
            <a:ext cx="3728630" cy="4162004"/>
          </a:xfrm>
          <a:prstGeom prst="roundRect">
            <a:avLst>
              <a:gd name="adj" fmla="val 6064"/>
            </a:avLst>
          </a:prstGeom>
          <a:solidFill>
            <a:schemeClr val="accent1">
              <a:alpha val="2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254377" y="1410097"/>
            <a:ext cx="4438895" cy="4438895"/>
          </a:xfrm>
          <a:prstGeom prst="ellipse">
            <a:avLst/>
          </a:prstGeom>
          <a:noFill/>
          <a:ln w="76200">
            <a:solidFill>
              <a:schemeClr val="accent1">
                <a:alpha val="2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Freeform 4"/>
          <p:cNvSpPr/>
          <p:nvPr/>
        </p:nvSpPr>
        <p:spPr>
          <a:xfrm>
            <a:off x="2068173" y="2224607"/>
            <a:ext cx="2811304" cy="2809875"/>
          </a:xfrm>
          <a:custGeom>
            <a:rect l="l" t="t" r="r" b="b"/>
            <a:pathLst>
              <a:path w="21600" h="21600">
                <a:moveTo>
                  <a:pt x="0" y="10800"/>
                </a:moveTo>
                <a:cubicBezTo>
                  <a:pt x="0" y="4835"/>
                  <a:pt x="4835" y="0"/>
                  <a:pt x="10800" y="0"/>
                </a:cubicBezTo>
                <a:cubicBezTo>
                  <a:pt x="16765" y="0"/>
                  <a:pt x="21600" y="4835"/>
                  <a:pt x="21600" y="10800"/>
                </a:cubicBezTo>
                <a:cubicBezTo>
                  <a:pt x="21600" y="16765"/>
                  <a:pt x="16765" y="21600"/>
                  <a:pt x="10800" y="21600"/>
                </a:cubicBezTo>
                <a:cubicBezTo>
                  <a:pt x="4835" y="21600"/>
                  <a:pt x="0" y="16765"/>
                  <a:pt x="0" y="10800"/>
                </a:cubicBezTo>
                <a:close/>
                <a:moveTo>
                  <a:pt x="1177" y="10800"/>
                </a:moveTo>
                <a:cubicBezTo>
                  <a:pt x="1177" y="16115"/>
                  <a:pt x="5485" y="20423"/>
                  <a:pt x="10800" y="20423"/>
                </a:cubicBezTo>
                <a:cubicBezTo>
                  <a:pt x="16115" y="20423"/>
                  <a:pt x="20423" y="16115"/>
                  <a:pt x="20423" y="10800"/>
                </a:cubicBezTo>
                <a:cubicBezTo>
                  <a:pt x="20423" y="5485"/>
                  <a:pt x="16115" y="1177"/>
                  <a:pt x="10800" y="1177"/>
                </a:cubicBezTo>
                <a:cubicBezTo>
                  <a:pt x="5485" y="1177"/>
                  <a:pt x="1177" y="5485"/>
                  <a:pt x="1177" y="10800"/>
                </a:cubicBezTo>
                <a:close/>
              </a:path>
            </a:pathLst>
          </a:custGeom>
          <a:solidFill>
            <a:schemeClr val="accent1">
              <a:alpha val="5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326728" y="2547282"/>
            <a:ext cx="2294194" cy="2200553"/>
          </a:xfrm>
          <a:custGeom>
            <a:rect l="l" t="t" r="r" b="b"/>
            <a:pathLst>
              <a:path w="1905000" h="1905000">
                <a:moveTo>
                  <a:pt x="47625" y="666750"/>
                </a:moveTo>
                <a:lnTo>
                  <a:pt x="381000" y="190500"/>
                </a:lnTo>
                <a:lnTo>
                  <a:pt x="952500" y="0"/>
                </a:lnTo>
                <a:lnTo>
                  <a:pt x="1524000" y="190500"/>
                </a:lnTo>
                <a:lnTo>
                  <a:pt x="1857375" y="666750"/>
                </a:lnTo>
                <a:lnTo>
                  <a:pt x="1857375" y="1238250"/>
                </a:lnTo>
                <a:lnTo>
                  <a:pt x="1524000" y="1714500"/>
                </a:lnTo>
                <a:lnTo>
                  <a:pt x="952500" y="1905000"/>
                </a:lnTo>
                <a:lnTo>
                  <a:pt x="381000" y="1714500"/>
                </a:lnTo>
                <a:lnTo>
                  <a:pt x="47625" y="123825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011408" y="3167128"/>
            <a:ext cx="924834" cy="92483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目的和意义</a:t>
              </a:r>
            </a:p>
            <a:p>
              <a:pPr marL="203200" lvl="0" indent="-203200">
                <a:buFont typeface="Arial"/>
                <a:buChar char="•"/>
              </a:pPr>
              <a:r>
                <a:rPr lang="en-US"/>
                <a:t>随着保险市场的竞争加剧，保险营销渠道的发展对于保险公司来说至关重要。了解保险营销渠道的发展现状，可以帮助保险公司更好地制定营销策略，提高市场竞争力。同时，也有助于推动保险行业的创新和发展。</a:t>
              </a:r>
            </a:p>
          </p:txBody>
        </p:sp>
      </p:grpSp>
      <p:grpSp>
        <p:nvGrpSpPr>
          <p:cNvPr id="29" name="Group 29"/>
          <p:cNvGrpSpPr/>
          <p:nvPr/>
        </p:nvGrpSpPr>
        <p:grpSpPr>
          <a:xfrm>
            <a:off x="0" y="0"/>
            <a:ext cx="0" cy="0"/>
          </a:xfrm>
        </p:grpSpPr>
      </p:grpSp>
      <p:sp>
        <p:nvSpPr>
          <p:cNvPr id="30" name="AutoShape 30"/>
          <p:cNvSpPr/>
          <p:nvPr/>
        </p:nvSpPr>
        <p:spPr>
          <a:xfrm>
            <a:off x="1094842" y="2094623"/>
            <a:ext cx="905319" cy="9053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967542" y="2094623"/>
            <a:ext cx="905319" cy="9053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3021165" y="5414883"/>
            <a:ext cx="905319" cy="9053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1365333" y="2365115"/>
            <a:ext cx="364336" cy="364336"/>
          </a:xfrm>
          <a:custGeom>
            <a:rect l="l" t="t" r="r" b="b"/>
            <a:pathLst>
              <a:path w="304800" h="304800">
                <a:moveTo>
                  <a:pt x="152362" y="147228"/>
                </a:moveTo>
                <a:lnTo>
                  <a:pt x="304800" y="75419"/>
                </a:lnTo>
                <a:lnTo>
                  <a:pt x="304800" y="38100"/>
                </a:lnTo>
                <a:lnTo>
                  <a:pt x="0" y="38100"/>
                </a:lnTo>
                <a:lnTo>
                  <a:pt x="0" y="75305"/>
                </a:lnTo>
                <a:close/>
                <a:moveTo>
                  <a:pt x="152438" y="189347"/>
                </a:moveTo>
                <a:lnTo>
                  <a:pt x="0" y="117348"/>
                </a:lnTo>
                <a:lnTo>
                  <a:pt x="0" y="266700"/>
                </a:lnTo>
                <a:lnTo>
                  <a:pt x="304800" y="266700"/>
                </a:lnTo>
                <a:lnTo>
                  <a:pt x="304800" y="11757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5238033" y="2344636"/>
            <a:ext cx="364336" cy="348143"/>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3291657" y="5684996"/>
            <a:ext cx="364336" cy="36433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6" name="Connector 36"/>
          <p:cNvCxnSpPr/>
          <p:nvPr/>
        </p:nvCxnSpPr>
        <p:spPr>
          <a:xfrm>
            <a:off x="5858880" y="3629545"/>
            <a:ext cx="750753" cy="0"/>
          </a:xfrm>
          <a:prstGeom prst="line">
            <a:avLst/>
          </a:prstGeom>
          <a:ln w="57150">
            <a:solidFill>
              <a:schemeClr val="accent1"/>
            </a:solidFill>
            <a:prstDash val="sysDash"/>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248" y="1093216"/>
            <a:ext cx="7405389" cy="1138956"/>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1">
                    <a:alpha val="100000"/>
                  </a:schemeClr>
                </a:solidFill>
                <a:latin typeface="Microsoft Yahei"/>
                <a:ea typeface="Microsoft Yahei"/>
                <a:cs typeface="Microsoft Yahei"/>
              </a:rPr>
              <a:t>02</a:t>
            </a:r>
          </a:p>
        </p:txBody>
      </p:sp>
      <p:sp>
        <p:nvSpPr>
          <p:cNvPr id="3" name="TextBox 3"/>
          <p:cNvSpPr txBox="1"/>
          <p:nvPr/>
        </p:nvSpPr>
        <p:spPr>
          <a:xfrm>
            <a:off x="997301" y="2213122"/>
            <a:ext cx="5863918" cy="2148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5400" b="1">
                <a:solidFill>
                  <a:schemeClr val="dk1"/>
                </a:solidFill>
                <a:latin typeface="Microsoft Yahei"/>
                <a:ea typeface="Microsoft Yahei"/>
                <a:cs typeface="Microsoft Yahei"/>
              </a:rPr>
              <a:t>保险营销渠道概述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3208" r="13208"/>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电话销售</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通过电话销售的方式向潜在客户推广保险产品，是一种常见的传统营销渠道。</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保险代理人</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保险代理人是最常见的传统营销渠道，他们代表保险公司销售保险产品，与客户建立直接联系。</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保险经纪人</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保险经纪人代表客户利益，为客户提供多家保险公司的产品和服务，并从中获取佣金。</a:t>
            </a:r>
          </a:p>
        </p:txBody>
      </p:sp>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传统营销渠道</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官方网站</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保险公司通过建立官方网站展示产品和服务，提供在线咨询和投保功能。</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社交媒体营销</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利用社交媒体平台如微信、微博等推广保险产品，与客户互动，提高品牌知名度。</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电子邮件营销</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通过发送电子邮件向潜在客户发送产品信息、促销活动等，吸引客户关注和购买。</a:t>
            </a:r>
          </a:p>
        </p:txBody>
      </p: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网络营销渠道</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早期的保险营销渠道比较单一，主要依靠保险代理人和经纪人。随着互联网的发展，网络营销渠道逐渐兴起，形成了多元化的发展趋势。</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solidFill>
                <a:latin typeface="Microsoft Yahei"/>
                <a:ea typeface="Microsoft Yahei"/>
                <a:cs typeface="Microsoft Yahei"/>
              </a:rPr>
              <a:t>从单一到多元化</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随着科技的进步，保险营销渠道也不断创新，从线下到线上，从传统到数字化，渠道的效率和覆盖面不断提升。</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solidFill>
                <a:latin typeface="Microsoft Yahei"/>
                <a:ea typeface="Microsoft Yahei"/>
                <a:cs typeface="Microsoft Yahei"/>
              </a:rPr>
              <a:t>技术进步推动发展</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随着客户需求的不断变化和升级，保险营销渠道也在不断调整和优化，以满足客户的个性化需求。</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solidFill>
                <a:latin typeface="Microsoft Yahei"/>
                <a:ea typeface="Microsoft Yahei"/>
                <a:cs typeface="Microsoft Yahei"/>
              </a:rPr>
              <a:t>客户需求驱动变革</a:t>
            </a:r>
          </a:p>
        </p:txBody>
      </p:sp>
      <p:pic>
        <p:nvPicPr>
          <p:cNvPr id="9" name="Picture 9"/>
          <p:cNvPicPr>
            <a:picLocks noChangeAspect="1"/>
          </p:cNvPicPr>
          <p:nvPr/>
        </p:nvPicPr>
        <p:blipFill>
          <a:blip r:embed="rId2"/>
          <a:srcRect l="16667" r="16667"/>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保险营销渠道的发展历程</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248" y="1093216"/>
            <a:ext cx="7405389" cy="1138956"/>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1">
                    <a:alpha val="100000"/>
                  </a:schemeClr>
                </a:solidFill>
                <a:latin typeface="Microsoft Yahei"/>
                <a:ea typeface="Microsoft Yahei"/>
                <a:cs typeface="Microsoft Yahei"/>
              </a:rPr>
              <a:t>03</a:t>
            </a:r>
          </a:p>
        </p:txBody>
      </p:sp>
      <p:sp>
        <p:nvSpPr>
          <p:cNvPr id="3" name="TextBox 3"/>
          <p:cNvSpPr txBox="1"/>
          <p:nvPr/>
        </p:nvSpPr>
        <p:spPr>
          <a:xfrm>
            <a:off x="997301" y="2213122"/>
            <a:ext cx="5863918" cy="2148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5400" b="1">
                <a:solidFill>
                  <a:schemeClr val="dk1"/>
                </a:solidFill>
                <a:latin typeface="Microsoft Yahei"/>
                <a:ea typeface="Microsoft Yahei"/>
                <a:cs typeface="Microsoft Yahei"/>
              </a:rPr>
              <a:t>保险营销渠道的现状</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银行保险</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银行保险业务在保险市场中占据重要地位，但近年来受到互联网金融的冲击，市场份额有所下降。</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保险经纪人</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保险经纪人作为中介机构，为保险公司和客户之间搭建桥梁，但市场监管和规范有待加强。</a:t>
            </a:r>
          </a:p>
        </p:txBody>
      </p:sp>
      <p:cxnSp>
        <p:nvCxnSpPr>
          <p:cNvPr id="15" name="Connector 15"/>
          <p:cNvCxnSpPr/>
          <p:nvPr/>
        </p:nvCxnSpPr>
        <p:spPr>
          <a:xfrm>
            <a:off x="7345623" y="5627624"/>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保险代理人</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随着保险市场的竞争加剧，保险代理人数量增长迅速，但整体素质和服务水平有待提高。</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传统营销渠道的现状</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solidFill>
                <a:latin typeface="Microsoft Yahei"/>
                <a:ea typeface="Microsoft Yahei"/>
                <a:cs typeface="Microsoft Yahei"/>
              </a:rPr>
              <a:t>官方网站</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solidFill>
                <a:latin typeface="Microsoft Yahei"/>
                <a:ea typeface="Microsoft Yahei"/>
                <a:cs typeface="Microsoft Yahei"/>
              </a:rPr>
              <a:t>保险公司通过官方网站提供产品信息、在线咨询等服务，但网站用户体验和互动性有待提升。</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schemeClr>
                </a:solidFill>
                <a:latin typeface="Microsoft Yahei"/>
                <a:ea typeface="Microsoft Yahei"/>
                <a:cs typeface="Microsoft Yahei"/>
              </a:rPr>
              <a:t>社交媒体营销</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schemeClr>
                </a:solidFill>
                <a:latin typeface="Microsoft Yahei"/>
                <a:ea typeface="Microsoft Yahei"/>
                <a:cs typeface="Microsoft Yahei"/>
              </a:rPr>
              <a:t>保险公司利用社交媒体平台进行品牌宣传和产品推广，但需要加强与用户的互动和个性化服务。</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solidFill>
                <a:latin typeface="Microsoft Yahei"/>
                <a:ea typeface="Microsoft Yahei"/>
                <a:cs typeface="Microsoft Yahei"/>
              </a:rPr>
              <a:t>第三方平台</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solidFill>
                <a:latin typeface="Microsoft Yahei"/>
                <a:ea typeface="Microsoft Yahei"/>
                <a:cs typeface="Microsoft Yahei"/>
              </a:rPr>
              <a:t>第三方保险销售平台如保险超市、比价网站等兴起，为消费者提供更多选择和比较机会。</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网络营销渠道的现状</a:t>
            </a:r>
          </a:p>
        </p:txBody>
      </p:sp>
      <p:sp>
        <p:nvSpPr>
          <p:cNvPr id="38" name="AutoShape 38"/>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schemeClr>
                </a:solidFill>
                <a:latin typeface="Microsoft Yahei"/>
                <a:ea typeface="Microsoft Yahei"/>
                <a:cs typeface="Microsoft Yahei"/>
              </a:rPr>
              <a:t>03</a:t>
            </a:r>
          </a:p>
        </p:txBody>
      </p:sp>
      <p:sp>
        <p:nvSpPr>
          <p:cNvPr id="43" name="TextBox 43"/>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schemeClr>
                </a:solidFill>
                <a:latin typeface="Microsoft Yahei"/>
                <a:ea typeface="Microsoft Yahei"/>
                <a:cs typeface="Microsoft Yahei"/>
              </a:rPr>
              <a:t>02</a:t>
            </a:r>
          </a:p>
        </p:txBody>
      </p:sp>
      <p:sp>
        <p:nvSpPr>
          <p:cNvPr id="44" name="TextBox 44"/>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schemeClr>
                </a:solidFill>
                <a:latin typeface="Microsoft Yahei"/>
                <a:ea typeface="Microsoft Yahei"/>
                <a:cs typeface="Microsoft Yahei"/>
              </a:rPr>
              <a:t>01</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https://d.book118.com/257160052011006044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63</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2024-09-18T03:49:01.600</cp:lastPrinted>
  <dcterms:created xsi:type="dcterms:W3CDTF">2024-09-17T19:49:01Z</dcterms:created>
  <dcterms:modified xsi:type="dcterms:W3CDTF">2024-09-17T19:49:03Z</dcterms:modified>
</cp:coreProperties>
</file>