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82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F7DFE-C829-4AE4-96D8-3D5669A09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301EB-4FDE-4066-A37C-C9EA515FA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CA3CF-1DC9-4F2C-A53D-C16A39418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DA5D4-1DFA-4101-8FBE-D2F77CAE8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98FE92-61C3-46DC-97D1-282F8D0F8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8689B4-F090-470E-823E-18F46DE14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1B0F5F-DCF6-4A3C-AEAA-6FA9FA7DB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EE977-415F-4407-8078-AC5E5F82E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39302-3AE0-4FE3-A145-0D73A67F5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6D01A-D313-4A26-8221-B885F5567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6FD32-1F38-487B-96DB-FF827BA4A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819" r:id="rId2"/>
    <p:sldLayoutId id="2147488820" r:id="rId3"/>
    <p:sldLayoutId id="2147488821" r:id="rId4"/>
    <p:sldLayoutId id="2147488822" r:id="rId5"/>
    <p:sldLayoutId id="2147488823" r:id="rId6"/>
    <p:sldLayoutId id="2147488824" r:id="rId7"/>
    <p:sldLayoutId id="2147488825" r:id="rId8"/>
    <p:sldLayoutId id="2147488826" r:id="rId9"/>
    <p:sldLayoutId id="2147488827" r:id="rId10"/>
    <p:sldLayoutId id="214748882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22" Type="http://schemas.openxmlformats.org/officeDocument/2006/relationships/tags" Target="../tags/tag153.xml" /><Relationship Id="rId23" Type="http://schemas.openxmlformats.org/officeDocument/2006/relationships/tags" Target="../tags/tag154.xml" /><Relationship Id="rId24" Type="http://schemas.openxmlformats.org/officeDocument/2006/relationships/tags" Target="../tags/tag155.xml" /><Relationship Id="rId25" Type="http://schemas.openxmlformats.org/officeDocument/2006/relationships/tags" Target="../tags/tag156.xml" /><Relationship Id="rId26" Type="http://schemas.openxmlformats.org/officeDocument/2006/relationships/tags" Target="../tags/tag157.xml" /><Relationship Id="rId27" Type="http://schemas.openxmlformats.org/officeDocument/2006/relationships/tags" Target="../tags/tag158.xml" /><Relationship Id="rId28" Type="http://schemas.openxmlformats.org/officeDocument/2006/relationships/tags" Target="../tags/tag159.xml" /><Relationship Id="rId29" Type="http://schemas.openxmlformats.org/officeDocument/2006/relationships/tags" Target="../tags/tag160.xml" /><Relationship Id="rId3" Type="http://schemas.openxmlformats.org/officeDocument/2006/relationships/tags" Target="../tags/tag134.xml" /><Relationship Id="rId30" Type="http://schemas.openxmlformats.org/officeDocument/2006/relationships/tags" Target="../tags/tag161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6413600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腔隙性脑梗死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腔隙性脑梗死的定义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腔隙性脑梗死的诊断与治疗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腔隙性脑梗死与高血压、糖尿病等基础疾病的关系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effectLst/>
                <a:latin typeface="+mj-ea"/>
                <a:ea typeface="+mj-ea"/>
                <a:cs typeface="MiSans" panose="00000500000000000000" charset="-122"/>
              </a:rPr>
              <a:t>腔隙性脑梗死的预防与日常保健</a:t>
            </a:r>
            <a:endParaRPr lang="zh-CN" altLang="en-US" sz="19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腔隙性脑梗死患者的心理支持与护理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腔隙性脑梗死的定义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什么是腔隙性脑梗死</a:t>
            </a:r>
            <a:endParaRPr lang="zh-CN" altLang="en-US"/>
          </a:p>
        </p:txBody>
      </p:sp>
      <p:sp>
        <p:nvSpPr>
          <p:cNvPr id="1048930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治疗方法包括药物治疗、康复治疗等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40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症状包括头痛、头晕、记忆力减退等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主要表现为脑部小血管的阻塞和狭窄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52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腔隙性脑梗死是一种常见的脑血管疾病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腔隙性脑梗死的发病机制</a:t>
            </a:r>
            <a:endParaRPr lang="zh-CN" altLang="en-US"/>
          </a:p>
        </p:txBody>
      </p:sp>
      <p:sp>
        <p:nvSpPr>
          <p:cNvPr id="1048992" name="矩形 31"/>
          <p:cNvSpPr/>
          <p:nvPr>
            <p:custDataLst>
              <p:tags r:id="rId2"/>
            </p:custDataLst>
          </p:nvPr>
        </p:nvSpPr>
        <p:spPr>
          <a:xfrm>
            <a:off x="3371181" y="1452880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血管病变：动脉粥样硬化、血管痉挛等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4"/>
          <p:cNvSpPr/>
          <p:nvPr>
            <p:custDataLst>
              <p:tags r:id="rId3"/>
            </p:custDataLst>
          </p:nvPr>
        </p:nvSpPr>
        <p:spPr>
          <a:xfrm>
            <a:off x="3371181" y="2437117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血流动力学改变：血流缓慢、血流量减少等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5"/>
          <p:cNvSpPr/>
          <p:nvPr>
            <p:custDataLst>
              <p:tags r:id="rId4"/>
            </p:custDataLst>
          </p:nvPr>
        </p:nvSpPr>
        <p:spPr>
          <a:xfrm>
            <a:off x="3371181" y="3421355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血液成分改变：血小板聚集、凝血因子异常等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7"/>
          <p:cNvSpPr/>
          <p:nvPr>
            <p:custDataLst>
              <p:tags r:id="rId5"/>
            </p:custDataLst>
          </p:nvPr>
        </p:nvSpPr>
        <p:spPr>
          <a:xfrm>
            <a:off x="3371181" y="4405592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血管壁损伤：炎症、感染等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3"/>
          <p:cNvSpPr/>
          <p:nvPr>
            <p:custDataLst>
              <p:tags r:id="rId6"/>
            </p:custDataLst>
          </p:nvPr>
        </p:nvSpPr>
        <p:spPr>
          <a:xfrm>
            <a:off x="3371181" y="5389830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遗传因素：某些基因突变可能导致腔隙性脑梗死的发生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腔隙性脑梗死的分类</a:t>
            </a:r>
            <a:endParaRPr lang="zh-CN" altLang="en-US"/>
          </a:p>
        </p:txBody>
      </p:sp>
      <p:sp>
        <p:nvSpPr>
          <p:cNvPr id="1049036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38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40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42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44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4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5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5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5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4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2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腔隙性脑梗死分为急性期和恢复期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腔隙性脑梗死的分类还可以根据病因、病灶位置、病灶大小等因素进行细分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恢复期：发病后24小时至数周，症状逐渐减轻，但可能遗留后遗症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急性期：发病后24小时内，症状明显，如头痛、头晕、恶心、呕吐等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内容占位符 1"/>
          <p:cNvSpPr>
            <a:spLocks noGrp="1"/>
          </p:cNvSpPr>
          <p:nvPr>
            <p:ph idx="3"/>
          </p:nvPr>
        </p:nvSpPr>
        <p:spPr/>
        <p:txBody>
          <a:bodyPr>
            <a:normAutofit fontScale="36111"/>
          </a:bodyPr>
          <a:lstStyle/>
          <a:p>
            <a:r>
              <a:rPr lang="zh-CN" altLang="en-US"/>
              <a:t>头痛、头晕、眩晕</a:t>
            </a:r>
            <a:endParaRPr lang="zh-CN" altLang="en-US"/>
          </a:p>
          <a:p>
            <a:r>
              <a:rPr lang="zh-CN" altLang="en-US"/>
              <a:t>肢体无力、麻木、瘫痪</a:t>
            </a:r>
            <a:endParaRPr lang="zh-CN" altLang="en-US"/>
          </a:p>
          <a:p>
            <a:r>
              <a:rPr lang="zh-CN" altLang="en-US"/>
              <a:t>语言障碍、失语、失读、失写</a:t>
            </a:r>
            <a:endParaRPr lang="zh-CN" altLang="en-US"/>
          </a:p>
          <a:p>
            <a:r>
              <a:rPr lang="zh-CN" altLang="en-US"/>
              <a:t>认知功能障碍、记忆力减退、注意力不集中</a:t>
            </a:r>
            <a:endParaRPr lang="zh-CN" altLang="en-US"/>
          </a:p>
          <a:p>
            <a:r>
              <a:rPr lang="zh-CN" altLang="en-US"/>
              <a:t>情绪变化、抑郁、焦虑</a:t>
            </a:r>
            <a:endParaRPr lang="zh-CN" altLang="en-US"/>
          </a:p>
          <a:p>
            <a:r>
              <a:rPr lang="zh-CN" altLang="en-US"/>
              <a:t>睡眠障碍、失眠、多梦</a:t>
            </a:r>
            <a:endParaRPr lang="zh-CN" altLang="en-US"/>
          </a:p>
          <a:p>
            <a:r>
              <a:rPr lang="zh-CN" altLang="en-US"/>
              <a:t>平衡功能障碍、行走不稳、跌倒</a:t>
            </a:r>
            <a:endParaRPr lang="zh-CN" altLang="en-US"/>
          </a:p>
          <a:p>
            <a:r>
              <a:rPr lang="zh-CN" altLang="en-US"/>
              <a:t>吞咽困难、饮水呛咳</a:t>
            </a:r>
            <a:endParaRPr lang="zh-CN" altLang="en-US"/>
          </a:p>
          <a:p>
            <a:r>
              <a:rPr lang="zh-CN" altLang="en-US"/>
              <a:t>尿便失禁、便秘</a:t>
            </a:r>
            <a:endParaRPr lang="zh-CN" altLang="en-US"/>
          </a:p>
          <a:p>
            <a:r>
              <a:rPr lang="zh-CN" altLang="en-US"/>
              <a:t>视觉障碍、视野缺损</a:t>
            </a:r>
            <a:endParaRPr lang="zh-CN" altLang="en-US"/>
          </a:p>
          <a:p>
            <a:r>
              <a:rPr lang="zh-CN" altLang="en-US"/>
              <a:t>听力下降、耳鸣</a:t>
            </a:r>
            <a:endParaRPr lang="zh-CN" altLang="en-US"/>
          </a:p>
          <a:p>
            <a:r>
              <a:rPr lang="zh-CN" altLang="en-US"/>
              <a:t>味觉、嗅觉减退</a:t>
            </a:r>
            <a:endParaRPr lang="zh-CN" altLang="en-US"/>
          </a:p>
          <a:p>
            <a:r>
              <a:rPr lang="zh-CN" altLang="en-US"/>
              <a:t>皮肤感觉异常、麻木、刺痛</a:t>
            </a:r>
            <a:endParaRPr lang="zh-CN" altLang="en-US"/>
          </a:p>
          <a:p>
            <a:r>
              <a:rPr lang="zh-CN" altLang="en-US"/>
              <a:t>心慌、胸闷、气短</a:t>
            </a:r>
            <a:endParaRPr lang="zh-CN" altLang="en-US"/>
          </a:p>
          <a:p>
            <a:r>
              <a:rPr lang="zh-CN" altLang="en-US"/>
              <a:t>发热、寒战、出汗</a:t>
            </a:r>
            <a:endParaRPr lang="zh-CN" altLang="en-US"/>
          </a:p>
          <a:p>
            <a:r>
              <a:rPr lang="zh-CN" altLang="en-US"/>
              <a:t>恶心、呕吐、腹泻</a:t>
            </a:r>
            <a:endParaRPr lang="zh-CN" altLang="en-US"/>
          </a:p>
          <a:p>
            <a:r>
              <a:rPr lang="zh-CN" altLang="en-US"/>
              <a:t>血压、血糖、血脂异常</a:t>
            </a:r>
            <a:endParaRPr lang="zh-CN" altLang="en-US"/>
          </a:p>
          <a:p>
            <a:r>
              <a:rPr lang="zh-CN" altLang="en-US"/>
              <a:t>体重下降、消瘦</a:t>
            </a:r>
            <a:endParaRPr lang="zh-CN" altLang="en-US"/>
          </a:p>
          <a:p>
            <a:r>
              <a:rPr lang="zh-CN" altLang="en-US"/>
              <a:t>疲劳、乏力、虚弱</a:t>
            </a:r>
            <a:endParaRPr lang="zh-CN" altLang="en-US"/>
          </a:p>
          <a:p>
            <a:r>
              <a:rPr lang="zh-CN" altLang="en-US"/>
              <a:t>性功能障碍、阳痿、早泄</a:t>
            </a:r>
            <a:endParaRPr lang="zh-CN" altLang="en-US"/>
          </a:p>
        </p:txBody>
      </p:sp>
      <p:sp>
        <p:nvSpPr>
          <p:cNvPr id="10491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腔隙性脑梗死的症状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腔隙性脑梗死的诊断与治疗</a:t>
            </a:r>
            <a:endParaRPr lang="zh-CN" altLang="en-US"/>
          </a:p>
        </p:txBody>
      </p:sp>
      <p:sp>
        <p:nvSpPr>
          <p:cNvPr id="104915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诊断方法</a:t>
            </a:r>
            <a:endParaRPr lang="zh-CN" altLang="en-US"/>
          </a:p>
        </p:txBody>
      </p:sp>
      <p:sp>
        <p:nvSpPr>
          <p:cNvPr id="1049186" name="矩形 3"/>
          <p:cNvSpPr/>
          <p:nvPr>
            <p:custDataLst>
              <p:tags r:id="rId2"/>
            </p:custDataLst>
          </p:nvPr>
        </p:nvSpPr>
        <p:spPr>
          <a:xfrm>
            <a:off x="972637" y="1746347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13"/>
          <p:cNvSpPr/>
          <p:nvPr>
            <p:custDataLst>
              <p:tags r:id="rId3"/>
            </p:custDataLst>
          </p:nvPr>
        </p:nvSpPr>
        <p:spPr>
          <a:xfrm>
            <a:off x="608330" y="1746347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4"/>
          <p:cNvSpPr txBox="1"/>
          <p:nvPr>
            <p:custDataLst>
              <p:tags r:id="rId4"/>
            </p:custDataLst>
          </p:nvPr>
        </p:nvSpPr>
        <p:spPr>
          <a:xfrm>
            <a:off x="1160564" y="1853459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临床表现：头痛、头晕、记忆力减退等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39"/>
          <p:cNvSpPr/>
          <p:nvPr>
            <p:custDataLst>
              <p:tags r:id="rId5"/>
            </p:custDataLst>
          </p:nvPr>
        </p:nvSpPr>
        <p:spPr>
          <a:xfrm>
            <a:off x="972637" y="3220253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5"/>
          <p:cNvSpPr/>
          <p:nvPr>
            <p:custDataLst>
              <p:tags r:id="rId6"/>
            </p:custDataLst>
          </p:nvPr>
        </p:nvSpPr>
        <p:spPr>
          <a:xfrm>
            <a:off x="608330" y="3220253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32736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影像学检查：CT、MRI等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12"/>
          <p:cNvSpPr/>
          <p:nvPr>
            <p:custDataLst>
              <p:tags r:id="rId8"/>
            </p:custDataLst>
          </p:nvPr>
        </p:nvSpPr>
        <p:spPr>
          <a:xfrm>
            <a:off x="972637" y="4694159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17"/>
          <p:cNvSpPr/>
          <p:nvPr>
            <p:custDataLst>
              <p:tags r:id="rId9"/>
            </p:custDataLst>
          </p:nvPr>
        </p:nvSpPr>
        <p:spPr>
          <a:xfrm>
            <a:off x="608330" y="4694159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80127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实验室检查：血常规、生化、免疫等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9"/>
          <p:cNvSpPr/>
          <p:nvPr>
            <p:custDataLst>
              <p:tags r:id="rId11"/>
            </p:custDataLst>
          </p:nvPr>
        </p:nvSpPr>
        <p:spPr>
          <a:xfrm>
            <a:off x="6659169" y="1746347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26"/>
          <p:cNvSpPr/>
          <p:nvPr>
            <p:custDataLst>
              <p:tags r:id="rId12"/>
            </p:custDataLst>
          </p:nvPr>
        </p:nvSpPr>
        <p:spPr>
          <a:xfrm>
            <a:off x="6294862" y="1746347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853459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神经功能评估：神经功能缺损程度、认知功能等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64"/>
          <p:cNvSpPr/>
          <p:nvPr>
            <p:custDataLst>
              <p:tags r:id="rId14"/>
            </p:custDataLst>
          </p:nvPr>
        </p:nvSpPr>
        <p:spPr>
          <a:xfrm>
            <a:off x="6659169" y="3220253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65"/>
          <p:cNvSpPr/>
          <p:nvPr>
            <p:custDataLst>
              <p:tags r:id="rId15"/>
            </p:custDataLst>
          </p:nvPr>
        </p:nvSpPr>
        <p:spPr>
          <a:xfrm>
            <a:off x="6294862" y="3220253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32736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治疗方法：药物治疗、康复治疗、手术治疗等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治疗方法</a:t>
            </a:r>
            <a:endParaRPr lang="zh-CN" altLang="en-US"/>
          </a:p>
        </p:txBody>
      </p:sp>
      <p:sp>
        <p:nvSpPr>
          <p:cNvPr id="10492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2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药物治疗：使用抗血小板药物、抗凝血药物、降压药物等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手术治疗：对于严重病例，可能需要进行手术治疗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4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康复治疗：包括物理治疗、言语治疗、职业治疗等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6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生活方式调整：保持健康的生活方式，如戒烟、限酒、合理饮食、适量运动等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预防措施</a:t>
            </a:r>
            <a:endParaRPr lang="zh-CN" altLang="en-US"/>
          </a:p>
        </p:txBody>
      </p:sp>
      <p:sp>
        <p:nvSpPr>
          <p:cNvPr id="1049308" name="矩形 5"/>
          <p:cNvSpPr/>
          <p:nvPr>
            <p:custDataLst>
              <p:tags r:id="rId2"/>
            </p:custDataLst>
          </p:nvPr>
        </p:nvSpPr>
        <p:spPr>
          <a:xfrm>
            <a:off x="897027" y="1458041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矩形 10"/>
          <p:cNvSpPr/>
          <p:nvPr>
            <p:custDataLst>
              <p:tags r:id="rId3"/>
            </p:custDataLst>
          </p:nvPr>
        </p:nvSpPr>
        <p:spPr>
          <a:xfrm>
            <a:off x="1245392" y="1452880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TextBox 2"/>
          <p:cNvSpPr txBox="1"/>
          <p:nvPr>
            <p:custDataLst>
              <p:tags r:id="rId4"/>
            </p:custDataLst>
          </p:nvPr>
        </p:nvSpPr>
        <p:spPr>
          <a:xfrm>
            <a:off x="1049275" y="2214122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控制血压：保持血压稳定，避免高血压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14" name="矩形 6"/>
          <p:cNvSpPr/>
          <p:nvPr>
            <p:custDataLst>
              <p:tags r:id="rId5"/>
            </p:custDataLst>
          </p:nvPr>
        </p:nvSpPr>
        <p:spPr>
          <a:xfrm>
            <a:off x="4481315" y="1458041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矩形 11"/>
          <p:cNvSpPr/>
          <p:nvPr>
            <p:custDataLst>
              <p:tags r:id="rId6"/>
            </p:custDataLst>
          </p:nvPr>
        </p:nvSpPr>
        <p:spPr>
          <a:xfrm>
            <a:off x="4849033" y="1452880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TextBox 2"/>
          <p:cNvSpPr txBox="1"/>
          <p:nvPr>
            <p:custDataLst>
              <p:tags r:id="rId7"/>
            </p:custDataLst>
          </p:nvPr>
        </p:nvSpPr>
        <p:spPr>
          <a:xfrm>
            <a:off x="4633563" y="2214122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控制血糖：保持血糖稳定，避免糖尿病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20" name="矩形 7"/>
          <p:cNvSpPr/>
          <p:nvPr>
            <p:custDataLst>
              <p:tags r:id="rId8"/>
            </p:custDataLst>
          </p:nvPr>
        </p:nvSpPr>
        <p:spPr>
          <a:xfrm>
            <a:off x="8064958" y="1458041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矩形 12"/>
          <p:cNvSpPr/>
          <p:nvPr>
            <p:custDataLst>
              <p:tags r:id="rId9"/>
            </p:custDataLst>
          </p:nvPr>
        </p:nvSpPr>
        <p:spPr>
          <a:xfrm>
            <a:off x="8452030" y="1452880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TextBox 2"/>
          <p:cNvSpPr txBox="1"/>
          <p:nvPr>
            <p:custDataLst>
              <p:tags r:id="rId10"/>
            </p:custDataLst>
          </p:nvPr>
        </p:nvSpPr>
        <p:spPr>
          <a:xfrm>
            <a:off x="8217206" y="2214122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戒烟限酒：戒烟有助于降低脑梗死的风险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26" name="矩形 33"/>
          <p:cNvSpPr/>
          <p:nvPr>
            <p:custDataLst>
              <p:tags r:id="rId11"/>
            </p:custDataLst>
          </p:nvPr>
        </p:nvSpPr>
        <p:spPr>
          <a:xfrm>
            <a:off x="896382" y="4016588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矩形 37"/>
          <p:cNvSpPr/>
          <p:nvPr>
            <p:custDataLst>
              <p:tags r:id="rId12"/>
            </p:custDataLst>
          </p:nvPr>
        </p:nvSpPr>
        <p:spPr>
          <a:xfrm>
            <a:off x="1244747" y="4011427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TextBox 2"/>
          <p:cNvSpPr txBox="1"/>
          <p:nvPr>
            <p:custDataLst>
              <p:tags r:id="rId13"/>
            </p:custDataLst>
          </p:nvPr>
        </p:nvSpPr>
        <p:spPr>
          <a:xfrm>
            <a:off x="1048630" y="4772669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健康饮食：多吃蔬菜水果，少吃高脂肪、高胆固醇食物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32" name="矩形 34"/>
          <p:cNvSpPr/>
          <p:nvPr>
            <p:custDataLst>
              <p:tags r:id="rId14"/>
            </p:custDataLst>
          </p:nvPr>
        </p:nvSpPr>
        <p:spPr>
          <a:xfrm>
            <a:off x="4480670" y="4016588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矩形 38"/>
          <p:cNvSpPr/>
          <p:nvPr>
            <p:custDataLst>
              <p:tags r:id="rId15"/>
            </p:custDataLst>
          </p:nvPr>
        </p:nvSpPr>
        <p:spPr>
          <a:xfrm>
            <a:off x="4848388" y="4011427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TextBox 2"/>
          <p:cNvSpPr txBox="1"/>
          <p:nvPr>
            <p:custDataLst>
              <p:tags r:id="rId16"/>
            </p:custDataLst>
          </p:nvPr>
        </p:nvSpPr>
        <p:spPr>
          <a:xfrm>
            <a:off x="4632918" y="4772669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适量运动：保持适当的运动量，增强体质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38" name="矩形 35"/>
          <p:cNvSpPr/>
          <p:nvPr>
            <p:custDataLst>
              <p:tags r:id="rId17"/>
            </p:custDataLst>
          </p:nvPr>
        </p:nvSpPr>
        <p:spPr>
          <a:xfrm>
            <a:off x="8064312" y="4016588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矩形 39"/>
          <p:cNvSpPr/>
          <p:nvPr>
            <p:custDataLst>
              <p:tags r:id="rId18"/>
            </p:custDataLst>
          </p:nvPr>
        </p:nvSpPr>
        <p:spPr>
          <a:xfrm>
            <a:off x="8451385" y="4011427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TextBox 2"/>
          <p:cNvSpPr txBox="1"/>
          <p:nvPr>
            <p:custDataLst>
              <p:tags r:id="rId19"/>
            </p:custDataLst>
          </p:nvPr>
        </p:nvSpPr>
        <p:spPr>
          <a:xfrm>
            <a:off x="8216561" y="4772669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定期体检：定期进行体检，及时发现并治疗疾病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康复训练</a:t>
            </a:r>
            <a:endParaRPr lang="zh-CN" altLang="en-US"/>
          </a:p>
        </p:txBody>
      </p:sp>
      <p:sp>
        <p:nvSpPr>
          <p:cNvPr id="1049378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2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康复目标：恢复肢体功能，提高生活质量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84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8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康复方法：物理治疗、作业治疗、言语治疗等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90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康复周期：根据病情和康复效果而定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96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注意事项：遵循医嘱，保持良好的生活习惯，避免过度劳累和情绪波动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腔隙性脑梗死与高血压、糖尿病等基础疾病的关系</a:t>
            </a:r>
            <a:endParaRPr lang="zh-CN" altLang="en-US"/>
          </a:p>
        </p:txBody>
      </p:sp>
      <p:sp>
        <p:nvSpPr>
          <p:cNvPr id="104943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https://d.book118.com/257164136001006044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腔隙性脑梗死</vt:lpstr>
      <vt:lpstr>目录</vt:lpstr>
      <vt:lpstr>添加章节标题</vt:lpstr>
      <vt:lpstr>腔隙性脑梗死的定义</vt:lpstr>
      <vt:lpstr>什么是腔隙性脑梗死</vt:lpstr>
      <vt:lpstr>腔隙性脑梗死的发病机制</vt:lpstr>
      <vt:lpstr>腔隙性脑梗死的分类</vt:lpstr>
      <vt:lpstr>腔隙性脑梗死的症状</vt:lpstr>
      <vt:lpstr>腔隙性脑梗死的诊断与治疗</vt:lpstr>
      <vt:lpstr>诊断方法</vt:lpstr>
      <vt:lpstr>治疗方法</vt:lpstr>
      <vt:lpstr>预防措施</vt:lpstr>
      <vt:lpstr>康复训练</vt:lpstr>
      <vt:lpstr>腔隙性脑梗死与高血压、糖尿病等基础疾病的关系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2024-09-18T02:03:03.279</cp:lastPrinted>
  <dcterms:created xsi:type="dcterms:W3CDTF">2024-09-17T18:03:03Z</dcterms:created>
  <dcterms:modified xsi:type="dcterms:W3CDTF">2024-09-17T18:03:05Z</dcterms:modified>
</cp:coreProperties>
</file>