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E3E3A-AE54-46DA-BC3C-B92757C76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F1DB9-18FA-42F8-9D12-E50ABC2D0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26165-4E0C-47BC-8EEF-E303A06E4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104BF-3F91-40C1-BF5E-23DA83BFC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124746-9664-4291-AA77-4F8C5F907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140C54-F2CB-40FB-A391-A54B820F1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F79D41-3A89-4940-A19E-D5A9075EF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12CF7-9F47-445D-A2FF-70A0195B9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E52EB-21E7-469F-B791-E52752E50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D4248-AA30-4033-BF5A-25C4B2518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2DD89-E65D-49F8-B16B-2F57F73E7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93140" y="1644332"/>
            <a:ext cx="7423150" cy="30981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993140" y="4795711"/>
            <a:ext cx="7423150" cy="8851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6499" y="515620"/>
            <a:ext cx="67310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12850" y="1746250"/>
            <a:ext cx="7023100" cy="2590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35939" y="6290176"/>
            <a:ext cx="915035" cy="2241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59492" y="6290176"/>
            <a:ext cx="287020" cy="2241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6416603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33437" y="1519237"/>
            <a:ext cx="7172325" cy="3667125"/>
            <a:chOff x="833437" y="1519237"/>
            <a:chExt cx="7172325" cy="36671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8199" y="1523999"/>
              <a:ext cx="7162799" cy="36575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38199" y="1524000"/>
              <a:ext cx="7162800" cy="3657600"/>
            </a:xfrm>
            <a:custGeom>
              <a:rect l="l" t="t" r="r" b="b"/>
              <a:pathLst>
                <a:path w="7162800" h="3657600">
                  <a:moveTo>
                    <a:pt x="0" y="685800"/>
                  </a:moveTo>
                  <a:lnTo>
                    <a:pt x="4644" y="639729"/>
                  </a:lnTo>
                  <a:lnTo>
                    <a:pt x="17964" y="596818"/>
                  </a:lnTo>
                  <a:lnTo>
                    <a:pt x="39041" y="557987"/>
                  </a:lnTo>
                  <a:lnTo>
                    <a:pt x="66955" y="524155"/>
                  </a:lnTo>
                  <a:lnTo>
                    <a:pt x="100787" y="496241"/>
                  </a:lnTo>
                  <a:lnTo>
                    <a:pt x="139618" y="475164"/>
                  </a:lnTo>
                  <a:lnTo>
                    <a:pt x="182528" y="461844"/>
                  </a:lnTo>
                  <a:lnTo>
                    <a:pt x="228599" y="457199"/>
                  </a:lnTo>
                  <a:lnTo>
                    <a:pt x="6705600" y="457200"/>
                  </a:lnTo>
                  <a:lnTo>
                    <a:pt x="6705600" y="228600"/>
                  </a:lnTo>
                  <a:lnTo>
                    <a:pt x="6710243" y="182529"/>
                  </a:lnTo>
                  <a:lnTo>
                    <a:pt x="6723563" y="139618"/>
                  </a:lnTo>
                  <a:lnTo>
                    <a:pt x="6744640" y="100787"/>
                  </a:lnTo>
                  <a:lnTo>
                    <a:pt x="6772554" y="66955"/>
                  </a:lnTo>
                  <a:lnTo>
                    <a:pt x="6806387" y="39041"/>
                  </a:lnTo>
                  <a:lnTo>
                    <a:pt x="6845218" y="17964"/>
                  </a:lnTo>
                  <a:lnTo>
                    <a:pt x="6888128" y="4644"/>
                  </a:lnTo>
                  <a:lnTo>
                    <a:pt x="6934199" y="0"/>
                  </a:lnTo>
                  <a:lnTo>
                    <a:pt x="6980270" y="4644"/>
                  </a:lnTo>
                  <a:lnTo>
                    <a:pt x="7023180" y="17964"/>
                  </a:lnTo>
                  <a:lnTo>
                    <a:pt x="7062011" y="39041"/>
                  </a:lnTo>
                  <a:lnTo>
                    <a:pt x="7095843" y="66955"/>
                  </a:lnTo>
                  <a:lnTo>
                    <a:pt x="7123757" y="100787"/>
                  </a:lnTo>
                  <a:lnTo>
                    <a:pt x="7144834" y="139618"/>
                  </a:lnTo>
                  <a:lnTo>
                    <a:pt x="7158154" y="182528"/>
                  </a:lnTo>
                  <a:lnTo>
                    <a:pt x="7162799" y="228599"/>
                  </a:lnTo>
                  <a:lnTo>
                    <a:pt x="7162800" y="2971800"/>
                  </a:lnTo>
                  <a:lnTo>
                    <a:pt x="7158155" y="3017870"/>
                  </a:lnTo>
                  <a:lnTo>
                    <a:pt x="7144834" y="3060781"/>
                  </a:lnTo>
                  <a:lnTo>
                    <a:pt x="7123758" y="3099612"/>
                  </a:lnTo>
                  <a:lnTo>
                    <a:pt x="7095844" y="3133444"/>
                  </a:lnTo>
                  <a:lnTo>
                    <a:pt x="7062012" y="3161358"/>
                  </a:lnTo>
                  <a:lnTo>
                    <a:pt x="7023181" y="3182435"/>
                  </a:lnTo>
                  <a:lnTo>
                    <a:pt x="6980270" y="3195755"/>
                  </a:lnTo>
                  <a:lnTo>
                    <a:pt x="6934200" y="3200399"/>
                  </a:lnTo>
                  <a:lnTo>
                    <a:pt x="457200" y="3200400"/>
                  </a:lnTo>
                  <a:lnTo>
                    <a:pt x="457200" y="3429000"/>
                  </a:lnTo>
                  <a:lnTo>
                    <a:pt x="452555" y="3475070"/>
                  </a:lnTo>
                  <a:lnTo>
                    <a:pt x="439235" y="3517981"/>
                  </a:lnTo>
                  <a:lnTo>
                    <a:pt x="418158" y="3556812"/>
                  </a:lnTo>
                  <a:lnTo>
                    <a:pt x="390244" y="3590644"/>
                  </a:lnTo>
                  <a:lnTo>
                    <a:pt x="356412" y="3618558"/>
                  </a:lnTo>
                  <a:lnTo>
                    <a:pt x="317581" y="3639635"/>
                  </a:lnTo>
                  <a:lnTo>
                    <a:pt x="274671" y="3652955"/>
                  </a:lnTo>
                  <a:lnTo>
                    <a:pt x="228600" y="3657599"/>
                  </a:lnTo>
                  <a:lnTo>
                    <a:pt x="182529" y="3652955"/>
                  </a:lnTo>
                  <a:lnTo>
                    <a:pt x="139618" y="3639635"/>
                  </a:lnTo>
                  <a:lnTo>
                    <a:pt x="100787" y="3618558"/>
                  </a:lnTo>
                  <a:lnTo>
                    <a:pt x="66955" y="3590644"/>
                  </a:lnTo>
                  <a:lnTo>
                    <a:pt x="39041" y="3556812"/>
                  </a:lnTo>
                  <a:lnTo>
                    <a:pt x="17964" y="3517981"/>
                  </a:lnTo>
                  <a:lnTo>
                    <a:pt x="4644" y="3475070"/>
                  </a:lnTo>
                  <a:lnTo>
                    <a:pt x="0" y="3429000"/>
                  </a:lnTo>
                  <a:lnTo>
                    <a:pt x="0" y="685800"/>
                  </a:lnTo>
                  <a:close/>
                </a:path>
                <a:path w="7162800" h="3657600">
                  <a:moveTo>
                    <a:pt x="6705600" y="457200"/>
                  </a:moveTo>
                  <a:lnTo>
                    <a:pt x="6934200" y="457200"/>
                  </a:lnTo>
                  <a:lnTo>
                    <a:pt x="6980270" y="452555"/>
                  </a:lnTo>
                  <a:lnTo>
                    <a:pt x="7023181" y="439235"/>
                  </a:lnTo>
                  <a:lnTo>
                    <a:pt x="7062012" y="418158"/>
                  </a:lnTo>
                  <a:lnTo>
                    <a:pt x="7095844" y="390244"/>
                  </a:lnTo>
                  <a:lnTo>
                    <a:pt x="7123758" y="356412"/>
                  </a:lnTo>
                  <a:lnTo>
                    <a:pt x="7144834" y="317581"/>
                  </a:lnTo>
                  <a:lnTo>
                    <a:pt x="7158155" y="274670"/>
                  </a:lnTo>
                  <a:lnTo>
                    <a:pt x="7162799" y="228599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539037" y="1747837"/>
              <a:ext cx="238125" cy="238125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838199" y="2095500"/>
              <a:ext cx="457200" cy="2628900"/>
            </a:xfrm>
            <a:custGeom>
              <a:rect l="l" t="t" r="r" b="b"/>
              <a:pathLst>
                <a:path w="457200" h="2628900">
                  <a:moveTo>
                    <a:pt x="228600" y="342900"/>
                  </a:moveTo>
                  <a:lnTo>
                    <a:pt x="228600" y="114300"/>
                  </a:lnTo>
                  <a:lnTo>
                    <a:pt x="237582" y="69809"/>
                  </a:lnTo>
                  <a:lnTo>
                    <a:pt x="262077" y="33477"/>
                  </a:lnTo>
                  <a:lnTo>
                    <a:pt x="298409" y="8982"/>
                  </a:lnTo>
                  <a:lnTo>
                    <a:pt x="342899" y="0"/>
                  </a:lnTo>
                  <a:lnTo>
                    <a:pt x="387390" y="8982"/>
                  </a:lnTo>
                  <a:lnTo>
                    <a:pt x="423722" y="33477"/>
                  </a:lnTo>
                  <a:lnTo>
                    <a:pt x="448217" y="69809"/>
                  </a:lnTo>
                  <a:lnTo>
                    <a:pt x="457200" y="114299"/>
                  </a:lnTo>
                  <a:lnTo>
                    <a:pt x="452555" y="160370"/>
                  </a:lnTo>
                  <a:lnTo>
                    <a:pt x="439235" y="203281"/>
                  </a:lnTo>
                  <a:lnTo>
                    <a:pt x="418158" y="242112"/>
                  </a:lnTo>
                  <a:lnTo>
                    <a:pt x="390244" y="275944"/>
                  </a:lnTo>
                  <a:lnTo>
                    <a:pt x="356412" y="303858"/>
                  </a:lnTo>
                  <a:lnTo>
                    <a:pt x="317581" y="324935"/>
                  </a:lnTo>
                  <a:lnTo>
                    <a:pt x="274670" y="338255"/>
                  </a:lnTo>
                  <a:lnTo>
                    <a:pt x="228600" y="342899"/>
                  </a:lnTo>
                  <a:lnTo>
                    <a:pt x="182529" y="338255"/>
                  </a:lnTo>
                  <a:lnTo>
                    <a:pt x="139618" y="324935"/>
                  </a:lnTo>
                  <a:lnTo>
                    <a:pt x="100787" y="303858"/>
                  </a:lnTo>
                  <a:lnTo>
                    <a:pt x="66955" y="275944"/>
                  </a:lnTo>
                  <a:lnTo>
                    <a:pt x="39041" y="242112"/>
                  </a:lnTo>
                  <a:lnTo>
                    <a:pt x="17964" y="203281"/>
                  </a:lnTo>
                  <a:lnTo>
                    <a:pt x="4644" y="160370"/>
                  </a:lnTo>
                  <a:lnTo>
                    <a:pt x="0" y="114300"/>
                  </a:lnTo>
                </a:path>
                <a:path w="457200" h="2628900">
                  <a:moveTo>
                    <a:pt x="457200" y="114300"/>
                  </a:moveTo>
                  <a:lnTo>
                    <a:pt x="457200" y="262890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730500" y="250189"/>
            <a:ext cx="3683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">
                <a:latin typeface="黑体"/>
                <a:cs typeface="黑体"/>
              </a:rPr>
              <a:t>电子商务物流</a:t>
            </a:r>
            <a:endParaRPr sz="4800">
              <a:latin typeface="黑体"/>
              <a:cs typeface="黑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50339" y="1840402"/>
            <a:ext cx="6188075" cy="2400935"/>
          </a:xfrm>
          <a:prstGeom prst="rect">
            <a:avLst/>
          </a:prstGeom>
        </p:spPr>
        <p:txBody>
          <a:bodyPr vert="horz" wrap="square" lIns="0" tIns="2965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335"/>
              </a:spcBef>
            </a:pPr>
            <a:r>
              <a:rPr sz="4800" spc="-15">
                <a:latin typeface="宋体"/>
                <a:cs typeface="宋体"/>
              </a:rPr>
              <a:t>主要内容</a:t>
            </a:r>
            <a:endParaRPr sz="4800">
              <a:latin typeface="宋体"/>
              <a:cs typeface="宋体"/>
            </a:endParaRPr>
          </a:p>
          <a:p>
            <a:pPr marL="349885">
              <a:lnSpc>
                <a:spcPct val="100000"/>
              </a:lnSpc>
              <a:spcBef>
                <a:spcPts val="1490"/>
              </a:spcBef>
            </a:pPr>
            <a:r>
              <a:rPr sz="3200">
                <a:latin typeface="Arial"/>
                <a:cs typeface="Arial"/>
              </a:rPr>
              <a:t>☻ </a:t>
            </a:r>
            <a:r>
              <a:rPr sz="3200" b="1" spc="-10">
                <a:latin typeface="Microsoft JhengHei"/>
                <a:cs typeface="Microsoft JhengHei"/>
              </a:rPr>
              <a:t>物流与电子商务</a:t>
            </a:r>
            <a:endParaRPr sz="3200">
              <a:latin typeface="Microsoft JhengHei"/>
              <a:cs typeface="Microsoft JhengHei"/>
            </a:endParaRPr>
          </a:p>
          <a:p>
            <a:pPr marL="349885">
              <a:lnSpc>
                <a:spcPct val="100000"/>
              </a:lnSpc>
              <a:spcBef>
                <a:spcPts val="1540"/>
              </a:spcBef>
            </a:pPr>
            <a:r>
              <a:rPr sz="3200">
                <a:latin typeface="Arial"/>
                <a:cs typeface="Arial"/>
              </a:rPr>
              <a:t>☻ </a:t>
            </a:r>
            <a:r>
              <a:rPr sz="3200" b="1" spc="-5">
                <a:latin typeface="Microsoft JhengHei"/>
                <a:cs typeface="Microsoft JhengHei"/>
              </a:rPr>
              <a:t>电子商务下物流的内容和过程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7200900" y="5359400"/>
            <a:ext cx="1943100" cy="1498600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</a:t>
            </a:fld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45540" y="556615"/>
            <a:ext cx="524700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FF6600"/>
                </a:solidFill>
                <a:latin typeface="Microsoft JhengHei"/>
                <a:cs typeface="Microsoft JhengHei"/>
              </a:rPr>
              <a:t>第一节</a:t>
            </a:r>
            <a:r>
              <a:rPr sz="4000" b="1" spc="110">
                <a:solidFill>
                  <a:srgbClr val="FF6600"/>
                </a:solidFill>
                <a:latin typeface="Microsoft JhengHei"/>
                <a:cs typeface="Microsoft JhengHei"/>
              </a:rPr>
              <a:t> </a:t>
            </a:r>
            <a:r>
              <a:rPr sz="4000" b="1" spc="-10">
                <a:solidFill>
                  <a:srgbClr val="FF6600"/>
                </a:solidFill>
                <a:latin typeface="Microsoft JhengHei"/>
                <a:cs typeface="Microsoft JhengHei"/>
              </a:rPr>
              <a:t>物流与电子商务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59940" y="1533839"/>
            <a:ext cx="5923280" cy="31483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26745" indent="-614680">
              <a:lnSpc>
                <a:spcPct val="100000"/>
              </a:lnSpc>
              <a:spcBef>
                <a:spcPts val="100"/>
              </a:spcBef>
              <a:buClr>
                <a:srgbClr val="FF3300"/>
              </a:buClr>
              <a:buSzPct val="101562"/>
              <a:buFont typeface="Wingdings"/>
              <a:buChar char=""/>
              <a:tabLst>
                <a:tab pos="626745"/>
                <a:tab pos="627380"/>
              </a:tabLst>
            </a:pPr>
            <a:r>
              <a:rPr sz="3200" spc="-5">
                <a:latin typeface="宋体"/>
                <a:cs typeface="宋体"/>
              </a:rPr>
              <a:t>电子商务的概念、特征</a:t>
            </a:r>
            <a:endParaRPr sz="3200">
              <a:latin typeface="宋体"/>
              <a:cs typeface="宋体"/>
            </a:endParaRPr>
          </a:p>
          <a:p>
            <a:pPr marL="626745" indent="-614680">
              <a:lnSpc>
                <a:spcPct val="100000"/>
              </a:lnSpc>
              <a:spcBef>
                <a:spcPts val="3070"/>
              </a:spcBef>
              <a:buClr>
                <a:srgbClr val="FF3300"/>
              </a:buClr>
              <a:buSzPct val="101562"/>
              <a:buFont typeface="Wingdings"/>
              <a:buChar char=""/>
              <a:tabLst>
                <a:tab pos="626745"/>
                <a:tab pos="627380"/>
              </a:tabLst>
            </a:pPr>
            <a:r>
              <a:rPr sz="3200" spc="-5">
                <a:latin typeface="宋体"/>
                <a:cs typeface="宋体"/>
              </a:rPr>
              <a:t>电子商务对物流活动的影响</a:t>
            </a:r>
            <a:endParaRPr sz="3200">
              <a:latin typeface="宋体"/>
              <a:cs typeface="宋体"/>
            </a:endParaRPr>
          </a:p>
          <a:p>
            <a:pPr marL="626745" indent="-614680">
              <a:lnSpc>
                <a:spcPct val="100000"/>
              </a:lnSpc>
              <a:spcBef>
                <a:spcPts val="3070"/>
              </a:spcBef>
              <a:buClr>
                <a:srgbClr val="FF3300"/>
              </a:buClr>
              <a:buSzPct val="101562"/>
              <a:buFont typeface="Wingdings"/>
              <a:buChar char=""/>
              <a:tabLst>
                <a:tab pos="626745"/>
                <a:tab pos="627380"/>
              </a:tabLst>
            </a:pPr>
            <a:r>
              <a:rPr sz="3200" spc="-5">
                <a:latin typeface="宋体"/>
                <a:cs typeface="宋体"/>
              </a:rPr>
              <a:t>物流对电子商务的影响</a:t>
            </a:r>
            <a:endParaRPr sz="3200">
              <a:latin typeface="宋体"/>
              <a:cs typeface="宋体"/>
            </a:endParaRPr>
          </a:p>
          <a:p>
            <a:pPr marL="626745" indent="-614680">
              <a:lnSpc>
                <a:spcPct val="100000"/>
              </a:lnSpc>
              <a:spcBef>
                <a:spcPts val="3075"/>
              </a:spcBef>
              <a:buClr>
                <a:srgbClr val="FF3300"/>
              </a:buClr>
              <a:buSzPct val="101562"/>
              <a:buFont typeface="Wingdings"/>
              <a:buChar char=""/>
              <a:tabLst>
                <a:tab pos="626745"/>
                <a:tab pos="627380"/>
              </a:tabLst>
            </a:pPr>
            <a:r>
              <a:rPr sz="3200" spc="-5">
                <a:latin typeface="宋体"/>
                <a:cs typeface="宋体"/>
              </a:rPr>
              <a:t>电子商务中物流业的发展策略</a:t>
            </a:r>
            <a:endParaRPr sz="32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853361" y="4191000"/>
            <a:ext cx="1290638" cy="26670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97865" y="519916"/>
            <a:ext cx="8591550" cy="447548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58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你认为电子商务是什么？有哪些具体形式？</a:t>
            </a:r>
            <a:endParaRPr sz="3200">
              <a:latin typeface="Microsoft JhengHei"/>
              <a:cs typeface="Microsoft JhengHei"/>
            </a:endParaRPr>
          </a:p>
          <a:p>
            <a:pPr marL="469900">
              <a:lnSpc>
                <a:spcPct val="100000"/>
              </a:lnSpc>
              <a:spcBef>
                <a:spcPts val="425"/>
              </a:spcBef>
            </a:pPr>
            <a:r>
              <a:rPr sz="2850">
                <a:latin typeface="黑体"/>
                <a:cs typeface="黑体"/>
              </a:rPr>
              <a:t>–</a:t>
            </a:r>
            <a:r>
              <a:rPr sz="2800" spc="-10">
                <a:latin typeface="黑体"/>
                <a:cs typeface="黑体"/>
              </a:rPr>
              <a:t>具体表现形式：</a:t>
            </a:r>
            <a:endParaRPr sz="2800">
              <a:latin typeface="黑体"/>
              <a:cs typeface="黑体"/>
            </a:endParaRPr>
          </a:p>
          <a:p>
            <a:pPr marL="469900">
              <a:lnSpc>
                <a:spcPct val="100000"/>
              </a:lnSpc>
              <a:spcBef>
                <a:spcPts val="615"/>
              </a:spcBef>
            </a:pPr>
            <a:r>
              <a:rPr sz="2850">
                <a:latin typeface="黑体"/>
                <a:cs typeface="黑体"/>
              </a:rPr>
              <a:t>–</a:t>
            </a:r>
            <a:r>
              <a:rPr sz="2800">
                <a:latin typeface="黑体"/>
                <a:cs typeface="黑体"/>
              </a:rPr>
              <a:t>网上购物（淘宝网、易趣网</a:t>
            </a:r>
            <a:r>
              <a:rPr sz="2800" spc="-50">
                <a:latin typeface="黑体"/>
                <a:cs typeface="黑体"/>
              </a:rPr>
              <a:t>）</a:t>
            </a:r>
            <a:endParaRPr sz="2800">
              <a:latin typeface="黑体"/>
              <a:cs typeface="黑体"/>
            </a:endParaRPr>
          </a:p>
          <a:p>
            <a:pPr marL="469900">
              <a:lnSpc>
                <a:spcPct val="100000"/>
              </a:lnSpc>
              <a:spcBef>
                <a:spcPts val="610"/>
              </a:spcBef>
            </a:pPr>
            <a:r>
              <a:rPr sz="2850">
                <a:latin typeface="黑体"/>
                <a:cs typeface="黑体"/>
              </a:rPr>
              <a:t>–</a:t>
            </a:r>
            <a:r>
              <a:rPr sz="2800">
                <a:latin typeface="黑体"/>
                <a:cs typeface="黑体"/>
              </a:rPr>
              <a:t>网上银行（建行、招商银行</a:t>
            </a:r>
            <a:r>
              <a:rPr sz="2800" spc="-50">
                <a:latin typeface="黑体"/>
                <a:cs typeface="黑体"/>
              </a:rPr>
              <a:t>）</a:t>
            </a:r>
            <a:endParaRPr sz="2800">
              <a:latin typeface="黑体"/>
              <a:cs typeface="黑体"/>
            </a:endParaRPr>
          </a:p>
          <a:p>
            <a:pPr marL="469900">
              <a:lnSpc>
                <a:spcPct val="100000"/>
              </a:lnSpc>
              <a:spcBef>
                <a:spcPts val="610"/>
              </a:spcBef>
            </a:pPr>
            <a:r>
              <a:rPr sz="2850">
                <a:latin typeface="黑体"/>
                <a:cs typeface="黑体"/>
              </a:rPr>
              <a:t>–</a:t>
            </a:r>
            <a:r>
              <a:rPr sz="2800">
                <a:latin typeface="黑体"/>
                <a:cs typeface="黑体"/>
              </a:rPr>
              <a:t>企业解决方案或管理软件（ERP、</a:t>
            </a:r>
            <a:r>
              <a:rPr sz="2800" spc="-20">
                <a:latin typeface="黑体"/>
                <a:cs typeface="黑体"/>
              </a:rPr>
              <a:t>CRM）</a:t>
            </a:r>
            <a:endParaRPr sz="2800">
              <a:latin typeface="黑体"/>
              <a:cs typeface="黑体"/>
            </a:endParaRPr>
          </a:p>
          <a:p>
            <a:pPr marL="469900">
              <a:lnSpc>
                <a:spcPct val="100000"/>
              </a:lnSpc>
              <a:spcBef>
                <a:spcPts val="615"/>
              </a:spcBef>
            </a:pPr>
            <a:r>
              <a:rPr sz="2850">
                <a:latin typeface="黑体"/>
                <a:cs typeface="黑体"/>
              </a:rPr>
              <a:t>–</a:t>
            </a:r>
            <a:r>
              <a:rPr sz="2800">
                <a:latin typeface="黑体"/>
                <a:cs typeface="黑体"/>
              </a:rPr>
              <a:t>电子支付（支付宝</a:t>
            </a:r>
            <a:r>
              <a:rPr sz="2800" spc="-50">
                <a:latin typeface="黑体"/>
                <a:cs typeface="黑体"/>
              </a:rPr>
              <a:t>）</a:t>
            </a:r>
            <a:endParaRPr sz="2800">
              <a:latin typeface="黑体"/>
              <a:cs typeface="黑体"/>
            </a:endParaRPr>
          </a:p>
          <a:p>
            <a:pPr marL="755650" marR="5080" indent="-285750">
              <a:lnSpc>
                <a:spcPct val="100000"/>
              </a:lnSpc>
              <a:spcBef>
                <a:spcPts val="610"/>
              </a:spcBef>
            </a:pPr>
            <a:r>
              <a:rPr sz="2850">
                <a:latin typeface="黑体"/>
                <a:cs typeface="黑体"/>
              </a:rPr>
              <a:t>–</a:t>
            </a:r>
            <a:r>
              <a:rPr sz="2800">
                <a:latin typeface="黑体"/>
                <a:cs typeface="黑体"/>
              </a:rPr>
              <a:t>其他后台支持体系：硬件（</a:t>
            </a:r>
            <a:r>
              <a:rPr sz="2800" spc="-10">
                <a:latin typeface="黑体"/>
                <a:cs typeface="黑体"/>
              </a:rPr>
              <a:t>服务器、计算机、网</a:t>
            </a:r>
            <a:r>
              <a:rPr sz="2800">
                <a:latin typeface="黑体"/>
                <a:cs typeface="黑体"/>
              </a:rPr>
              <a:t>络设施），软件（开发工具，开发语言），</a:t>
            </a:r>
            <a:r>
              <a:rPr sz="2800" spc="-20">
                <a:latin typeface="黑体"/>
                <a:cs typeface="黑体"/>
              </a:rPr>
              <a:t>人才，</a:t>
            </a:r>
            <a:r>
              <a:rPr sz="2800" spc="-10">
                <a:latin typeface="黑体"/>
                <a:cs typeface="黑体"/>
              </a:rPr>
              <a:t>安全体系等等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477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7056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4008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6294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304800"/>
            <a:ext cx="9144000" cy="631031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632063"/>
            <a:ext cx="8197850" cy="5522595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415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b="1">
                <a:latin typeface="Microsoft JhengHei"/>
                <a:cs typeface="Microsoft JhengHei"/>
              </a:rPr>
              <a:t>《</a:t>
            </a:r>
            <a:r>
              <a:rPr sz="3200" b="1" spc="-10">
                <a:latin typeface="Arial"/>
                <a:cs typeface="Arial"/>
              </a:rPr>
              <a:t>2005</a:t>
            </a:r>
            <a:r>
              <a:rPr sz="3200" b="1" spc="-5">
                <a:latin typeface="Microsoft JhengHei"/>
                <a:cs typeface="Microsoft JhengHei"/>
              </a:rPr>
              <a:t>年中国电子商务市场调查报告》</a:t>
            </a:r>
            <a:endParaRPr sz="3200">
              <a:latin typeface="Microsoft JhengHei"/>
              <a:cs typeface="Microsoft JhengHei"/>
            </a:endParaRPr>
          </a:p>
          <a:p>
            <a:pPr marL="755650" marR="241935" lvl="1" indent="-285750">
              <a:lnSpc>
                <a:spcPts val="3020"/>
              </a:lnSpc>
              <a:spcBef>
                <a:spcPts val="720"/>
              </a:spcBef>
              <a:buSzPct val="101785"/>
              <a:buChar char="–"/>
              <a:tabLst>
                <a:tab pos="755650"/>
              </a:tabLst>
            </a:pPr>
            <a:r>
              <a:rPr sz="2800" spc="-10">
                <a:latin typeface="Arial"/>
                <a:cs typeface="Arial"/>
              </a:rPr>
              <a:t>2005</a:t>
            </a:r>
            <a:r>
              <a:rPr sz="2800" spc="-5">
                <a:latin typeface="宋体"/>
                <a:cs typeface="宋体"/>
              </a:rPr>
              <a:t>年中国电子商务市场整体增长迅猛，网上</a:t>
            </a:r>
            <a:r>
              <a:rPr sz="2800">
                <a:latin typeface="宋体"/>
                <a:cs typeface="宋体"/>
              </a:rPr>
              <a:t>成交额由</a:t>
            </a:r>
            <a:r>
              <a:rPr sz="2800" spc="-10">
                <a:latin typeface="Arial"/>
                <a:cs typeface="Arial"/>
              </a:rPr>
              <a:t>2004</a:t>
            </a:r>
            <a:r>
              <a:rPr sz="2800">
                <a:latin typeface="宋体"/>
                <a:cs typeface="宋体"/>
              </a:rPr>
              <a:t>年的</a:t>
            </a:r>
            <a:r>
              <a:rPr sz="2800" spc="-10">
                <a:latin typeface="Arial"/>
                <a:cs typeface="Arial"/>
              </a:rPr>
              <a:t>3500</a:t>
            </a:r>
            <a:r>
              <a:rPr sz="2800">
                <a:latin typeface="宋体"/>
                <a:cs typeface="宋体"/>
              </a:rPr>
              <a:t>亿元升至</a:t>
            </a:r>
            <a:r>
              <a:rPr sz="2800" spc="-10">
                <a:latin typeface="Arial"/>
                <a:cs typeface="Arial"/>
              </a:rPr>
              <a:t>2005</a:t>
            </a:r>
            <a:r>
              <a:rPr sz="2800" spc="-25">
                <a:latin typeface="宋体"/>
                <a:cs typeface="宋体"/>
              </a:rPr>
              <a:t>年的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10">
                <a:latin typeface="Arial"/>
                <a:cs typeface="Arial"/>
              </a:rPr>
              <a:t>5531</a:t>
            </a:r>
            <a:r>
              <a:rPr sz="2800">
                <a:latin typeface="宋体"/>
                <a:cs typeface="宋体"/>
              </a:rPr>
              <a:t>亿元，增长</a:t>
            </a:r>
            <a:r>
              <a:rPr sz="2800" spc="-10">
                <a:latin typeface="Arial"/>
                <a:cs typeface="Arial"/>
              </a:rPr>
              <a:t>158%</a:t>
            </a:r>
            <a:r>
              <a:rPr sz="2800" spc="-50"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755650" marR="5080" lvl="1" indent="-285750">
              <a:lnSpc>
                <a:spcPct val="92100"/>
              </a:lnSpc>
              <a:spcBef>
                <a:spcPts val="520"/>
              </a:spcBef>
              <a:buSzPct val="101785"/>
              <a:buChar char="–"/>
              <a:tabLst>
                <a:tab pos="755650"/>
              </a:tabLst>
            </a:pPr>
            <a:r>
              <a:rPr sz="2800" spc="-10">
                <a:latin typeface="Arial"/>
                <a:cs typeface="Arial"/>
              </a:rPr>
              <a:t>B2B</a:t>
            </a:r>
            <a:r>
              <a:rPr sz="2800">
                <a:latin typeface="宋体"/>
                <a:cs typeface="宋体"/>
              </a:rPr>
              <a:t>市场占到了整个电子商务市场份额近</a:t>
            </a:r>
            <a:r>
              <a:rPr sz="2800" spc="-20">
                <a:latin typeface="Arial"/>
                <a:cs typeface="Arial"/>
              </a:rPr>
              <a:t>98%</a:t>
            </a:r>
            <a:r>
              <a:rPr sz="2800" spc="-20">
                <a:latin typeface="宋体"/>
                <a:cs typeface="宋体"/>
              </a:rPr>
              <a:t>，</a:t>
            </a:r>
            <a:r>
              <a:rPr sz="2800">
                <a:latin typeface="宋体"/>
                <a:cs typeface="宋体"/>
              </a:rPr>
              <a:t>阿里巴巴公司以</a:t>
            </a:r>
            <a:r>
              <a:rPr sz="2800" spc="-10">
                <a:latin typeface="Arial"/>
                <a:cs typeface="Arial"/>
              </a:rPr>
              <a:t>87.2%</a:t>
            </a:r>
            <a:r>
              <a:rPr sz="2800" spc="-5">
                <a:latin typeface="宋体"/>
                <a:cs typeface="宋体"/>
              </a:rPr>
              <a:t>的悬殊优势占踞这一领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10">
                <a:latin typeface="宋体"/>
                <a:cs typeface="宋体"/>
              </a:rPr>
              <a:t>域的第一名。</a:t>
            </a:r>
            <a:endParaRPr sz="2800">
              <a:latin typeface="宋体"/>
              <a:cs typeface="宋体"/>
            </a:endParaRPr>
          </a:p>
          <a:p>
            <a:pPr marL="755650" marR="378460" lvl="1" indent="-285750">
              <a:lnSpc>
                <a:spcPts val="3020"/>
              </a:lnSpc>
              <a:spcBef>
                <a:spcPts val="570"/>
              </a:spcBef>
              <a:buSzPct val="101785"/>
              <a:buChar char="–"/>
              <a:tabLst>
                <a:tab pos="755650"/>
              </a:tabLst>
            </a:pPr>
            <a:r>
              <a:rPr sz="2800" spc="-10">
                <a:latin typeface="Arial"/>
                <a:cs typeface="Arial"/>
              </a:rPr>
              <a:t>B2C</a:t>
            </a:r>
            <a:r>
              <a:rPr sz="2800">
                <a:latin typeface="宋体"/>
                <a:cs typeface="宋体"/>
              </a:rPr>
              <a:t>和</a:t>
            </a:r>
            <a:r>
              <a:rPr sz="2800" spc="-10">
                <a:latin typeface="Arial"/>
                <a:cs typeface="Arial"/>
              </a:rPr>
              <a:t>C2C</a:t>
            </a:r>
            <a:r>
              <a:rPr sz="2800">
                <a:latin typeface="宋体"/>
                <a:cs typeface="宋体"/>
              </a:rPr>
              <a:t>合计不到</a:t>
            </a:r>
            <a:r>
              <a:rPr sz="2800" spc="-10">
                <a:latin typeface="Arial"/>
                <a:cs typeface="Arial"/>
              </a:rPr>
              <a:t>2%</a:t>
            </a:r>
            <a:r>
              <a:rPr sz="2800" spc="-5">
                <a:latin typeface="宋体"/>
                <a:cs typeface="宋体"/>
              </a:rPr>
              <a:t>，其中</a:t>
            </a:r>
            <a:r>
              <a:rPr sz="2800" spc="-10">
                <a:latin typeface="Arial"/>
                <a:cs typeface="Arial"/>
              </a:rPr>
              <a:t>C2C</a:t>
            </a:r>
            <a:r>
              <a:rPr sz="2800" spc="-15">
                <a:latin typeface="宋体"/>
                <a:cs typeface="宋体"/>
              </a:rPr>
              <a:t>成交额高</a:t>
            </a:r>
            <a:r>
              <a:rPr sz="2800">
                <a:latin typeface="宋体"/>
                <a:cs typeface="宋体"/>
              </a:rPr>
              <a:t>达</a:t>
            </a:r>
            <a:r>
              <a:rPr sz="2800" spc="-10">
                <a:latin typeface="Arial"/>
                <a:cs typeface="Arial"/>
              </a:rPr>
              <a:t>135.05</a:t>
            </a:r>
            <a:r>
              <a:rPr sz="2800">
                <a:latin typeface="宋体"/>
                <a:cs typeface="宋体"/>
              </a:rPr>
              <a:t>亿元，比</a:t>
            </a:r>
            <a:r>
              <a:rPr sz="2800" spc="-10">
                <a:latin typeface="Arial"/>
                <a:cs typeface="Arial"/>
              </a:rPr>
              <a:t>2004</a:t>
            </a:r>
            <a:r>
              <a:rPr sz="2800">
                <a:latin typeface="宋体"/>
                <a:cs typeface="宋体"/>
              </a:rPr>
              <a:t>年增长</a:t>
            </a:r>
            <a:r>
              <a:rPr sz="2800" spc="-10">
                <a:latin typeface="Arial"/>
                <a:cs typeface="Arial"/>
              </a:rPr>
              <a:t>280%</a:t>
            </a:r>
            <a:r>
              <a:rPr sz="2800" spc="-15">
                <a:latin typeface="宋体"/>
                <a:cs typeface="宋体"/>
              </a:rPr>
              <a:t>。淘宝网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10">
                <a:latin typeface="Arial"/>
                <a:cs typeface="Arial"/>
              </a:rPr>
              <a:t>72.2%</a:t>
            </a:r>
            <a:r>
              <a:rPr sz="2800">
                <a:latin typeface="宋体"/>
                <a:cs typeface="宋体"/>
              </a:rPr>
              <a:t>的悬殊优势占踞</a:t>
            </a:r>
            <a:r>
              <a:rPr sz="2800" spc="-10">
                <a:latin typeface="Arial"/>
                <a:cs typeface="Arial"/>
              </a:rPr>
              <a:t>C2C</a:t>
            </a:r>
            <a:r>
              <a:rPr sz="2800" spc="-10">
                <a:latin typeface="宋体"/>
                <a:cs typeface="宋体"/>
              </a:rPr>
              <a:t>市场第一名</a:t>
            </a:r>
            <a:endParaRPr sz="2800">
              <a:latin typeface="宋体"/>
              <a:cs typeface="宋体"/>
            </a:endParaRPr>
          </a:p>
          <a:p>
            <a:pPr marL="755650" marR="241935" lvl="1" indent="-285750" algn="just">
              <a:lnSpc>
                <a:spcPct val="92100"/>
              </a:lnSpc>
              <a:spcBef>
                <a:spcPts val="520"/>
              </a:spcBef>
              <a:buSzPct val="101785"/>
              <a:buFont typeface="Arial"/>
              <a:buChar char="–"/>
              <a:tabLst>
                <a:tab pos="755650"/>
              </a:tabLst>
            </a:pPr>
            <a:r>
              <a:rPr sz="2800">
                <a:latin typeface="宋体"/>
                <a:cs typeface="宋体"/>
              </a:rPr>
              <a:t>中国有</a:t>
            </a:r>
            <a:r>
              <a:rPr sz="2800" spc="-10">
                <a:latin typeface="Arial"/>
                <a:cs typeface="Arial"/>
              </a:rPr>
              <a:t>2200</a:t>
            </a:r>
            <a:r>
              <a:rPr sz="2800" spc="-5">
                <a:latin typeface="宋体"/>
                <a:cs typeface="宋体"/>
              </a:rPr>
              <a:t>万人网民进行网上购物，网民网上</a:t>
            </a:r>
            <a:r>
              <a:rPr sz="2800">
                <a:latin typeface="宋体"/>
                <a:cs typeface="宋体"/>
              </a:rPr>
              <a:t>购物比例达到</a:t>
            </a:r>
            <a:r>
              <a:rPr sz="2800" spc="-10">
                <a:latin typeface="Arial"/>
                <a:cs typeface="Arial"/>
              </a:rPr>
              <a:t>71%</a:t>
            </a:r>
            <a:r>
              <a:rPr sz="2800" spc="-5">
                <a:latin typeface="宋体"/>
                <a:cs typeface="宋体"/>
              </a:rPr>
              <a:t>，首次超过亚太地区</a:t>
            </a:r>
            <a:r>
              <a:rPr sz="2800" spc="-10">
                <a:latin typeface="Arial"/>
                <a:cs typeface="Arial"/>
              </a:rPr>
              <a:t>70%</a:t>
            </a:r>
            <a:r>
              <a:rPr sz="2800" spc="-50">
                <a:latin typeface="宋体"/>
                <a:cs typeface="宋体"/>
              </a:rPr>
              <a:t>的</a:t>
            </a:r>
            <a:r>
              <a:rPr sz="2800" spc="-10">
                <a:latin typeface="宋体"/>
                <a:cs typeface="宋体"/>
              </a:rPr>
              <a:t>平均水平。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298450" marR="5080" indent="-285750" algn="just">
              <a:lnSpc>
                <a:spcPct val="99900"/>
              </a:lnSpc>
              <a:spcBef>
                <a:spcPts val="50"/>
              </a:spcBef>
              <a:buSzPct val="101785"/>
              <a:buFont typeface="Arial"/>
              <a:buChar char="–"/>
              <a:tabLst>
                <a:tab pos="298450"/>
              </a:tabLst>
            </a:pPr>
            <a:r>
              <a:rPr sz="2800" spc="-5"/>
              <a:t>未来几年中国电子商务市场的运营主体将不再</a:t>
            </a:r>
            <a:r>
              <a:rPr sz="2800"/>
              <a:t>由</a:t>
            </a:r>
            <a:r>
              <a:rPr sz="2800" spc="-10">
                <a:latin typeface="Arial"/>
                <a:cs typeface="Arial"/>
              </a:rPr>
              <a:t>IT</a:t>
            </a:r>
            <a:r>
              <a:rPr sz="2800" spc="-5"/>
              <a:t>网络公司垄断，大量传统企业涌入将使电子商务市场迅速成长，如沃尔玛等超市推出电子订单配送，奥迪、海尔等制造业提供客户订制服务，柯达提供洗印及鲜花配送服务等</a:t>
            </a:r>
            <a:endParaRPr sz="2800">
              <a:latin typeface="Arial"/>
              <a:cs typeface="Arial"/>
            </a:endParaRPr>
          </a:p>
          <a:p>
            <a:pPr marL="298450" marR="5080" indent="-285750">
              <a:lnSpc>
                <a:spcPct val="100000"/>
              </a:lnSpc>
              <a:spcBef>
                <a:spcPts val="625"/>
              </a:spcBef>
              <a:buSzPct val="101785"/>
              <a:buFont typeface="Arial"/>
              <a:buChar char="–"/>
              <a:tabLst>
                <a:tab pos="298450"/>
              </a:tabLst>
            </a:pPr>
            <a:r>
              <a:rPr sz="2800" spc="-5"/>
              <a:t>中国电子商务贸易将在未来五年内迎来的新一</a:t>
            </a:r>
            <a:r>
              <a:rPr sz="2800" spc="-20"/>
              <a:t>轮高潮</a:t>
            </a:r>
            <a:endParaRPr sz="280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5080" indent="-285750">
              <a:lnSpc>
                <a:spcPct val="100000"/>
              </a:lnSpc>
              <a:spcBef>
                <a:spcPts val="100"/>
              </a:spcBef>
            </a:pPr>
            <a:r>
              <a:rPr sz="2850" spc="-100">
                <a:latin typeface="Arial"/>
                <a:cs typeface="Arial"/>
              </a:rPr>
              <a:t>– </a:t>
            </a:r>
            <a:r>
              <a:rPr sz="2800" spc="-5">
                <a:latin typeface="宋体"/>
                <a:cs typeface="宋体"/>
              </a:rPr>
              <a:t>网上交易诸如安全、诚信等问题应引起高度重</a:t>
            </a:r>
            <a:r>
              <a:rPr sz="2800" spc="-50">
                <a:latin typeface="宋体"/>
                <a:cs typeface="宋体"/>
              </a:rPr>
              <a:t>视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一、电子商务的概念、特征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535940" y="1212321"/>
            <a:ext cx="8496300" cy="4777740"/>
          </a:xfrm>
          <a:prstGeom prst="rect">
            <a:avLst/>
          </a:prstGeom>
        </p:spPr>
        <p:txBody>
          <a:bodyPr vert="horz" wrap="square" lIns="0" tIns="116205" rIns="0" bIns="0" rtlCol="0">
            <a:spAutoFit/>
          </a:bodyPr>
          <a:lstStyle/>
          <a:p>
            <a:pPr marL="355600" indent="-342900" algn="just">
              <a:lnSpc>
                <a:spcPct val="100000"/>
              </a:lnSpc>
              <a:spcBef>
                <a:spcPts val="915"/>
              </a:spcBef>
              <a:buSzPct val="101388"/>
              <a:buChar char="•"/>
              <a:tabLst>
                <a:tab pos="355600"/>
              </a:tabLst>
            </a:pPr>
            <a:r>
              <a:rPr sz="3600">
                <a:latin typeface="Arial"/>
                <a:cs typeface="Arial"/>
              </a:rPr>
              <a:t>1</a:t>
            </a:r>
            <a:r>
              <a:rPr sz="3600" spc="-10">
                <a:latin typeface="宋体"/>
                <a:cs typeface="宋体"/>
              </a:rPr>
              <a:t>、电子商务概念</a:t>
            </a:r>
            <a:endParaRPr sz="36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20000"/>
              </a:lnSpc>
              <a:spcBef>
                <a:spcPts val="15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>
                <a:latin typeface="Microsoft JhengHei"/>
                <a:cs typeface="Microsoft JhengHei"/>
              </a:rPr>
              <a:t>广义：</a:t>
            </a:r>
            <a:r>
              <a:rPr sz="3200" b="1">
                <a:solidFill>
                  <a:srgbClr val="FF3300"/>
                </a:solidFill>
                <a:latin typeface="Microsoft JhengHei"/>
                <a:cs typeface="Microsoft JhengHei"/>
              </a:rPr>
              <a:t>交易当事人或参与人</a:t>
            </a:r>
            <a:r>
              <a:rPr sz="3200" b="1">
                <a:latin typeface="Microsoft JhengHei"/>
                <a:cs typeface="Microsoft JhengHei"/>
              </a:rPr>
              <a:t>利用</a:t>
            </a:r>
            <a:r>
              <a:rPr sz="3200" b="1" spc="-10">
                <a:solidFill>
                  <a:srgbClr val="FF3300"/>
                </a:solidFill>
                <a:latin typeface="Microsoft JhengHei"/>
                <a:cs typeface="Microsoft JhengHei"/>
              </a:rPr>
              <a:t>计算机技术和</a:t>
            </a:r>
            <a:r>
              <a:rPr sz="3200" b="1">
                <a:solidFill>
                  <a:srgbClr val="FF3300"/>
                </a:solidFill>
                <a:latin typeface="Microsoft JhengHei"/>
                <a:cs typeface="Microsoft JhengHei"/>
              </a:rPr>
              <a:t>网络技术</a:t>
            </a:r>
            <a:r>
              <a:rPr sz="3200" b="1" spc="-5">
                <a:latin typeface="Microsoft JhengHei"/>
                <a:cs typeface="Microsoft JhengHei"/>
              </a:rPr>
              <a:t>等现代信息技术所进行的各类商务活</a:t>
            </a:r>
            <a:r>
              <a:rPr sz="3200" b="1">
                <a:latin typeface="Microsoft JhengHei"/>
                <a:cs typeface="Microsoft JhengHei"/>
              </a:rPr>
              <a:t>动，包括</a:t>
            </a:r>
            <a:r>
              <a:rPr sz="3200" b="1" spc="-5">
                <a:solidFill>
                  <a:srgbClr val="FF3300"/>
                </a:solidFill>
                <a:latin typeface="Microsoft JhengHei"/>
                <a:cs typeface="Microsoft JhengHei"/>
              </a:rPr>
              <a:t>货物贸易、服务贸易和知识产权贸易</a:t>
            </a:r>
            <a:endParaRPr sz="3200">
              <a:latin typeface="Microsoft JhengHei"/>
              <a:cs typeface="Microsoft JhengHei"/>
            </a:endParaRPr>
          </a:p>
          <a:p>
            <a:pPr marL="355600" marR="5080" algn="just">
              <a:lnSpc>
                <a:spcPct val="120000"/>
              </a:lnSpc>
            </a:pPr>
            <a:r>
              <a:rPr sz="3200" b="1">
                <a:latin typeface="Microsoft JhengHei"/>
                <a:cs typeface="Microsoft JhengHei"/>
              </a:rPr>
              <a:t>（主要是</a:t>
            </a:r>
            <a:r>
              <a:rPr sz="3200" b="1" spc="-260">
                <a:latin typeface="Microsoft JhengHei"/>
                <a:cs typeface="Microsoft JhengHei"/>
              </a:rPr>
              <a:t>BtoB</a:t>
            </a:r>
            <a:r>
              <a:rPr sz="3200" b="1">
                <a:latin typeface="Microsoft JhengHei"/>
                <a:cs typeface="Microsoft JhengHei"/>
              </a:rPr>
              <a:t>、</a:t>
            </a:r>
            <a:r>
              <a:rPr sz="3200" b="1" spc="-229">
                <a:latin typeface="Microsoft JhengHei"/>
                <a:cs typeface="Microsoft JhengHei"/>
              </a:rPr>
              <a:t>BtoC）</a:t>
            </a:r>
            <a:r>
              <a:rPr sz="3200" b="1" spc="-5">
                <a:latin typeface="Microsoft JhengHei"/>
                <a:cs typeface="Microsoft JhengHei"/>
              </a:rPr>
              <a:t>之间利用现代信息技术</a:t>
            </a:r>
            <a:r>
              <a:rPr sz="3200" b="1">
                <a:latin typeface="Microsoft JhengHei"/>
                <a:cs typeface="Microsoft JhengHei"/>
              </a:rPr>
              <a:t>和计算机网络</a:t>
            </a:r>
            <a:r>
              <a:rPr sz="3200" b="1">
                <a:solidFill>
                  <a:srgbClr val="FF3300"/>
                </a:solidFill>
                <a:latin typeface="Microsoft JhengHei"/>
                <a:cs typeface="Microsoft JhengHei"/>
              </a:rPr>
              <a:t>按照一定的标准</a:t>
            </a:r>
            <a:r>
              <a:rPr sz="3200" b="1" spc="-10">
                <a:latin typeface="Microsoft JhengHei"/>
                <a:cs typeface="Microsoft JhengHei"/>
              </a:rPr>
              <a:t>所进行的各种商</a:t>
            </a:r>
            <a:r>
              <a:rPr sz="3200" b="1" spc="-15">
                <a:latin typeface="Microsoft JhengHei"/>
                <a:cs typeface="Microsoft JhengHei"/>
              </a:rPr>
              <a:t>务活动。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 algn="just">
              <a:lnSpc>
                <a:spcPct val="100000"/>
              </a:lnSpc>
              <a:spcBef>
                <a:spcPts val="770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狭义：通过因特网进行的电子商务活动。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2623" y="489865"/>
            <a:ext cx="75088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Internet</a:t>
            </a:r>
            <a:r>
              <a:rPr spc="-5"/>
              <a:t>下完整的电子商务环境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416299" y="2947987"/>
            <a:ext cx="2908300" cy="1530350"/>
            <a:chOff x="3416299" y="2947987"/>
            <a:chExt cx="2908300" cy="1530350"/>
          </a:xfrm>
        </p:grpSpPr>
        <p:sp>
          <p:nvSpPr>
            <p:cNvPr id="4" name="object 4"/>
            <p:cNvSpPr/>
            <p:nvPr/>
          </p:nvSpPr>
          <p:spPr>
            <a:xfrm>
              <a:off x="3689350" y="3303587"/>
              <a:ext cx="2635250" cy="1174750"/>
            </a:xfrm>
            <a:custGeom>
              <a:rect l="l" t="t" r="r" b="b"/>
              <a:pathLst>
                <a:path w="2635250" h="1174750">
                  <a:moveTo>
                    <a:pt x="1689100" y="1174750"/>
                  </a:moveTo>
                  <a:lnTo>
                    <a:pt x="1555750" y="1155700"/>
                  </a:lnTo>
                  <a:lnTo>
                    <a:pt x="1428750" y="1116012"/>
                  </a:lnTo>
                  <a:lnTo>
                    <a:pt x="1317625" y="1046162"/>
                  </a:lnTo>
                  <a:lnTo>
                    <a:pt x="1198562" y="1116012"/>
                  </a:lnTo>
                  <a:lnTo>
                    <a:pt x="1071562" y="1155700"/>
                  </a:lnTo>
                  <a:lnTo>
                    <a:pt x="944562" y="1174750"/>
                  </a:lnTo>
                  <a:lnTo>
                    <a:pt x="803275" y="1155700"/>
                  </a:lnTo>
                  <a:lnTo>
                    <a:pt x="676275" y="1125537"/>
                  </a:lnTo>
                  <a:lnTo>
                    <a:pt x="557212" y="1057275"/>
                  </a:lnTo>
                  <a:lnTo>
                    <a:pt x="460375" y="977900"/>
                  </a:lnTo>
                  <a:lnTo>
                    <a:pt x="385762" y="868362"/>
                  </a:lnTo>
                  <a:lnTo>
                    <a:pt x="288925" y="879475"/>
                  </a:lnTo>
                  <a:lnTo>
                    <a:pt x="200025" y="858837"/>
                  </a:lnTo>
                  <a:lnTo>
                    <a:pt x="119062" y="819150"/>
                  </a:lnTo>
                  <a:lnTo>
                    <a:pt x="50800" y="750887"/>
                  </a:lnTo>
                  <a:lnTo>
                    <a:pt x="6350" y="671512"/>
                  </a:lnTo>
                  <a:lnTo>
                    <a:pt x="0" y="592137"/>
                  </a:lnTo>
                  <a:lnTo>
                    <a:pt x="6350" y="503237"/>
                  </a:lnTo>
                  <a:lnTo>
                    <a:pt x="50800" y="425450"/>
                  </a:lnTo>
                  <a:lnTo>
                    <a:pt x="119062" y="355600"/>
                  </a:lnTo>
                  <a:lnTo>
                    <a:pt x="200025" y="315912"/>
                  </a:lnTo>
                  <a:lnTo>
                    <a:pt x="288925" y="296862"/>
                  </a:lnTo>
                  <a:lnTo>
                    <a:pt x="385762" y="306387"/>
                  </a:lnTo>
                  <a:lnTo>
                    <a:pt x="460375" y="198437"/>
                  </a:lnTo>
                  <a:lnTo>
                    <a:pt x="557212" y="119062"/>
                  </a:lnTo>
                  <a:lnTo>
                    <a:pt x="676275" y="49212"/>
                  </a:lnTo>
                  <a:lnTo>
                    <a:pt x="803275" y="20637"/>
                  </a:lnTo>
                  <a:lnTo>
                    <a:pt x="944562" y="0"/>
                  </a:lnTo>
                  <a:lnTo>
                    <a:pt x="1071562" y="20637"/>
                  </a:lnTo>
                  <a:lnTo>
                    <a:pt x="1198562" y="69850"/>
                  </a:lnTo>
                  <a:lnTo>
                    <a:pt x="1317625" y="128587"/>
                  </a:lnTo>
                  <a:lnTo>
                    <a:pt x="1428750" y="69850"/>
                  </a:lnTo>
                  <a:lnTo>
                    <a:pt x="1555750" y="20637"/>
                  </a:lnTo>
                  <a:lnTo>
                    <a:pt x="1689100" y="0"/>
                  </a:lnTo>
                  <a:lnTo>
                    <a:pt x="1824037" y="20637"/>
                  </a:lnTo>
                  <a:lnTo>
                    <a:pt x="1949450" y="49212"/>
                  </a:lnTo>
                  <a:lnTo>
                    <a:pt x="2068512" y="119062"/>
                  </a:lnTo>
                  <a:lnTo>
                    <a:pt x="2165350" y="198437"/>
                  </a:lnTo>
                  <a:lnTo>
                    <a:pt x="2247900" y="306387"/>
                  </a:lnTo>
                  <a:lnTo>
                    <a:pt x="2336800" y="296862"/>
                  </a:lnTo>
                  <a:lnTo>
                    <a:pt x="2433637" y="315912"/>
                  </a:lnTo>
                  <a:lnTo>
                    <a:pt x="2516187" y="355600"/>
                  </a:lnTo>
                  <a:lnTo>
                    <a:pt x="2574925" y="425450"/>
                  </a:lnTo>
                  <a:lnTo>
                    <a:pt x="2619375" y="503237"/>
                  </a:lnTo>
                  <a:lnTo>
                    <a:pt x="2635250" y="592137"/>
                  </a:lnTo>
                  <a:lnTo>
                    <a:pt x="2619375" y="671512"/>
                  </a:lnTo>
                  <a:lnTo>
                    <a:pt x="2574925" y="750887"/>
                  </a:lnTo>
                  <a:lnTo>
                    <a:pt x="2516187" y="819150"/>
                  </a:lnTo>
                  <a:lnTo>
                    <a:pt x="2433637" y="858837"/>
                  </a:lnTo>
                  <a:lnTo>
                    <a:pt x="2336800" y="879475"/>
                  </a:lnTo>
                  <a:lnTo>
                    <a:pt x="2247900" y="868362"/>
                  </a:lnTo>
                  <a:lnTo>
                    <a:pt x="2165350" y="977900"/>
                  </a:lnTo>
                  <a:lnTo>
                    <a:pt x="2068512" y="1057275"/>
                  </a:lnTo>
                  <a:lnTo>
                    <a:pt x="1949450" y="1125537"/>
                  </a:lnTo>
                  <a:lnTo>
                    <a:pt x="1824037" y="1155700"/>
                  </a:lnTo>
                  <a:lnTo>
                    <a:pt x="1689100" y="1174750"/>
                  </a:lnTo>
                  <a:close/>
                </a:path>
              </a:pathLst>
            </a:custGeom>
            <a:solidFill>
              <a:srgbClr val="9A9A9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427412" y="2959100"/>
              <a:ext cx="2637155" cy="1174750"/>
            </a:xfrm>
            <a:custGeom>
              <a:rect l="l" t="t" r="r" b="b"/>
              <a:pathLst>
                <a:path w="2637154" h="1174750">
                  <a:moveTo>
                    <a:pt x="1690687" y="1174750"/>
                  </a:moveTo>
                  <a:lnTo>
                    <a:pt x="1557337" y="1154112"/>
                  </a:lnTo>
                  <a:lnTo>
                    <a:pt x="1430337" y="1114425"/>
                  </a:lnTo>
                  <a:lnTo>
                    <a:pt x="1319212" y="1046162"/>
                  </a:lnTo>
                  <a:lnTo>
                    <a:pt x="1200150" y="1114425"/>
                  </a:lnTo>
                  <a:lnTo>
                    <a:pt x="1073150" y="1154112"/>
                  </a:lnTo>
                  <a:lnTo>
                    <a:pt x="946150" y="1174750"/>
                  </a:lnTo>
                  <a:lnTo>
                    <a:pt x="804862" y="1154112"/>
                  </a:lnTo>
                  <a:lnTo>
                    <a:pt x="677862" y="1125537"/>
                  </a:lnTo>
                  <a:lnTo>
                    <a:pt x="558800" y="1055687"/>
                  </a:lnTo>
                  <a:lnTo>
                    <a:pt x="461962" y="976312"/>
                  </a:lnTo>
                  <a:lnTo>
                    <a:pt x="387350" y="868362"/>
                  </a:lnTo>
                  <a:lnTo>
                    <a:pt x="290512" y="877887"/>
                  </a:lnTo>
                  <a:lnTo>
                    <a:pt x="201612" y="858837"/>
                  </a:lnTo>
                  <a:lnTo>
                    <a:pt x="119062" y="819150"/>
                  </a:lnTo>
                  <a:lnTo>
                    <a:pt x="52387" y="749300"/>
                  </a:lnTo>
                  <a:lnTo>
                    <a:pt x="7937" y="669925"/>
                  </a:lnTo>
                  <a:lnTo>
                    <a:pt x="0" y="592137"/>
                  </a:lnTo>
                  <a:lnTo>
                    <a:pt x="7937" y="503237"/>
                  </a:lnTo>
                  <a:lnTo>
                    <a:pt x="52387" y="423862"/>
                  </a:lnTo>
                  <a:lnTo>
                    <a:pt x="119062" y="355600"/>
                  </a:lnTo>
                  <a:lnTo>
                    <a:pt x="201612" y="315912"/>
                  </a:lnTo>
                  <a:lnTo>
                    <a:pt x="290512" y="295275"/>
                  </a:lnTo>
                  <a:lnTo>
                    <a:pt x="387350" y="304800"/>
                  </a:lnTo>
                  <a:lnTo>
                    <a:pt x="461962" y="196850"/>
                  </a:lnTo>
                  <a:lnTo>
                    <a:pt x="558800" y="117475"/>
                  </a:lnTo>
                  <a:lnTo>
                    <a:pt x="677862" y="49212"/>
                  </a:lnTo>
                  <a:lnTo>
                    <a:pt x="804862" y="19050"/>
                  </a:lnTo>
                  <a:lnTo>
                    <a:pt x="946150" y="0"/>
                  </a:lnTo>
                  <a:lnTo>
                    <a:pt x="1073150" y="19050"/>
                  </a:lnTo>
                  <a:lnTo>
                    <a:pt x="1200150" y="68262"/>
                  </a:lnTo>
                  <a:lnTo>
                    <a:pt x="1319212" y="128587"/>
                  </a:lnTo>
                  <a:lnTo>
                    <a:pt x="1430337" y="68262"/>
                  </a:lnTo>
                  <a:lnTo>
                    <a:pt x="1557337" y="19050"/>
                  </a:lnTo>
                  <a:lnTo>
                    <a:pt x="1690687" y="0"/>
                  </a:lnTo>
                  <a:lnTo>
                    <a:pt x="1824037" y="19050"/>
                  </a:lnTo>
                  <a:lnTo>
                    <a:pt x="1951037" y="49212"/>
                  </a:lnTo>
                  <a:lnTo>
                    <a:pt x="2070100" y="117475"/>
                  </a:lnTo>
                  <a:lnTo>
                    <a:pt x="2166937" y="196850"/>
                  </a:lnTo>
                  <a:lnTo>
                    <a:pt x="2249487" y="304800"/>
                  </a:lnTo>
                  <a:lnTo>
                    <a:pt x="2338387" y="295275"/>
                  </a:lnTo>
                  <a:lnTo>
                    <a:pt x="2435225" y="315912"/>
                  </a:lnTo>
                  <a:lnTo>
                    <a:pt x="2517775" y="355600"/>
                  </a:lnTo>
                  <a:lnTo>
                    <a:pt x="2576512" y="423862"/>
                  </a:lnTo>
                  <a:lnTo>
                    <a:pt x="2620962" y="503237"/>
                  </a:lnTo>
                  <a:lnTo>
                    <a:pt x="2636837" y="592137"/>
                  </a:lnTo>
                  <a:lnTo>
                    <a:pt x="2620962" y="669925"/>
                  </a:lnTo>
                  <a:lnTo>
                    <a:pt x="2576512" y="749300"/>
                  </a:lnTo>
                  <a:lnTo>
                    <a:pt x="2517775" y="819150"/>
                  </a:lnTo>
                  <a:lnTo>
                    <a:pt x="2435225" y="858837"/>
                  </a:lnTo>
                  <a:lnTo>
                    <a:pt x="2338387" y="877887"/>
                  </a:lnTo>
                  <a:lnTo>
                    <a:pt x="2249487" y="868362"/>
                  </a:lnTo>
                  <a:lnTo>
                    <a:pt x="2166937" y="976312"/>
                  </a:lnTo>
                  <a:lnTo>
                    <a:pt x="2070100" y="1055687"/>
                  </a:lnTo>
                  <a:lnTo>
                    <a:pt x="1951037" y="1125537"/>
                  </a:lnTo>
                  <a:lnTo>
                    <a:pt x="1824037" y="1154112"/>
                  </a:lnTo>
                  <a:lnTo>
                    <a:pt x="1690687" y="1174750"/>
                  </a:lnTo>
                  <a:close/>
                </a:path>
              </a:pathLst>
            </a:custGeom>
            <a:solidFill>
              <a:srgbClr val="C0C0C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427412" y="2959100"/>
              <a:ext cx="2637155" cy="1174750"/>
            </a:xfrm>
            <a:custGeom>
              <a:rect l="l" t="t" r="r" b="b"/>
              <a:pathLst>
                <a:path w="2637154" h="1174750">
                  <a:moveTo>
                    <a:pt x="387350" y="868362"/>
                  </a:moveTo>
                  <a:lnTo>
                    <a:pt x="461962" y="976312"/>
                  </a:lnTo>
                  <a:lnTo>
                    <a:pt x="558800" y="1055687"/>
                  </a:lnTo>
                  <a:lnTo>
                    <a:pt x="677862" y="1125537"/>
                  </a:lnTo>
                  <a:lnTo>
                    <a:pt x="804862" y="1154112"/>
                  </a:lnTo>
                  <a:lnTo>
                    <a:pt x="946150" y="1174750"/>
                  </a:lnTo>
                  <a:lnTo>
                    <a:pt x="1073150" y="1154112"/>
                  </a:lnTo>
                  <a:lnTo>
                    <a:pt x="1200150" y="1114425"/>
                  </a:lnTo>
                  <a:lnTo>
                    <a:pt x="1319212" y="1046162"/>
                  </a:lnTo>
                  <a:lnTo>
                    <a:pt x="1430337" y="1114425"/>
                  </a:lnTo>
                  <a:lnTo>
                    <a:pt x="1557337" y="1154112"/>
                  </a:lnTo>
                  <a:lnTo>
                    <a:pt x="1690687" y="1174750"/>
                  </a:lnTo>
                  <a:lnTo>
                    <a:pt x="1824037" y="1154112"/>
                  </a:lnTo>
                  <a:lnTo>
                    <a:pt x="1951037" y="1125537"/>
                  </a:lnTo>
                  <a:lnTo>
                    <a:pt x="2070100" y="1055687"/>
                  </a:lnTo>
                  <a:lnTo>
                    <a:pt x="2166937" y="976312"/>
                  </a:lnTo>
                  <a:lnTo>
                    <a:pt x="2249487" y="868362"/>
                  </a:lnTo>
                  <a:lnTo>
                    <a:pt x="2338387" y="877887"/>
                  </a:lnTo>
                  <a:lnTo>
                    <a:pt x="2435225" y="858837"/>
                  </a:lnTo>
                  <a:lnTo>
                    <a:pt x="2517775" y="819150"/>
                  </a:lnTo>
                  <a:lnTo>
                    <a:pt x="2576512" y="749300"/>
                  </a:lnTo>
                  <a:lnTo>
                    <a:pt x="2620962" y="669925"/>
                  </a:lnTo>
                  <a:lnTo>
                    <a:pt x="2636837" y="592137"/>
                  </a:lnTo>
                  <a:lnTo>
                    <a:pt x="2620962" y="503237"/>
                  </a:lnTo>
                  <a:lnTo>
                    <a:pt x="2576512" y="423862"/>
                  </a:lnTo>
                  <a:lnTo>
                    <a:pt x="2517775" y="355600"/>
                  </a:lnTo>
                  <a:lnTo>
                    <a:pt x="2435225" y="315912"/>
                  </a:lnTo>
                  <a:lnTo>
                    <a:pt x="2338387" y="295275"/>
                  </a:lnTo>
                  <a:lnTo>
                    <a:pt x="2249487" y="304800"/>
                  </a:lnTo>
                  <a:lnTo>
                    <a:pt x="2166937" y="196850"/>
                  </a:lnTo>
                  <a:lnTo>
                    <a:pt x="2070100" y="117475"/>
                  </a:lnTo>
                  <a:lnTo>
                    <a:pt x="1951037" y="49212"/>
                  </a:lnTo>
                  <a:lnTo>
                    <a:pt x="1824037" y="19050"/>
                  </a:lnTo>
                  <a:lnTo>
                    <a:pt x="1690687" y="0"/>
                  </a:lnTo>
                  <a:lnTo>
                    <a:pt x="1557337" y="19050"/>
                  </a:lnTo>
                  <a:lnTo>
                    <a:pt x="1430337" y="68262"/>
                  </a:lnTo>
                  <a:lnTo>
                    <a:pt x="1319212" y="128587"/>
                  </a:lnTo>
                  <a:lnTo>
                    <a:pt x="1200150" y="68262"/>
                  </a:lnTo>
                  <a:lnTo>
                    <a:pt x="1073150" y="19050"/>
                  </a:lnTo>
                  <a:lnTo>
                    <a:pt x="946150" y="0"/>
                  </a:lnTo>
                  <a:lnTo>
                    <a:pt x="804862" y="19050"/>
                  </a:lnTo>
                  <a:lnTo>
                    <a:pt x="677862" y="49212"/>
                  </a:lnTo>
                  <a:lnTo>
                    <a:pt x="558800" y="117475"/>
                  </a:lnTo>
                  <a:lnTo>
                    <a:pt x="461962" y="196850"/>
                  </a:lnTo>
                  <a:lnTo>
                    <a:pt x="387350" y="304800"/>
                  </a:lnTo>
                  <a:lnTo>
                    <a:pt x="290512" y="295275"/>
                  </a:lnTo>
                  <a:lnTo>
                    <a:pt x="201612" y="315912"/>
                  </a:lnTo>
                  <a:lnTo>
                    <a:pt x="119062" y="355600"/>
                  </a:lnTo>
                  <a:lnTo>
                    <a:pt x="52387" y="423862"/>
                  </a:lnTo>
                  <a:lnTo>
                    <a:pt x="7937" y="503237"/>
                  </a:lnTo>
                  <a:lnTo>
                    <a:pt x="0" y="592137"/>
                  </a:lnTo>
                  <a:lnTo>
                    <a:pt x="7937" y="669925"/>
                  </a:lnTo>
                  <a:lnTo>
                    <a:pt x="52387" y="749300"/>
                  </a:lnTo>
                  <a:lnTo>
                    <a:pt x="119062" y="819150"/>
                  </a:lnTo>
                  <a:lnTo>
                    <a:pt x="201612" y="858837"/>
                  </a:lnTo>
                  <a:lnTo>
                    <a:pt x="290512" y="877887"/>
                  </a:lnTo>
                  <a:lnTo>
                    <a:pt x="387350" y="868362"/>
                  </a:lnTo>
                  <a:close/>
                </a:path>
              </a:pathLst>
            </a:custGeom>
            <a:ln w="222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4108450" y="3289186"/>
            <a:ext cx="151511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latin typeface="Arial"/>
                <a:cs typeface="Arial"/>
              </a:rPr>
              <a:t>Internet</a:t>
            </a:r>
            <a:endParaRPr sz="3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73112" y="2843153"/>
            <a:ext cx="10922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>
                <a:latin typeface="Webdings"/>
                <a:cs typeface="Webdings"/>
              </a:rPr>
              <a:t></a:t>
            </a:r>
            <a:endParaRPr sz="8400">
              <a:latin typeface="Webdings"/>
              <a:cs typeface="Webdings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2099310" y="1977072"/>
            <a:ext cx="6522720" cy="3029585"/>
            <a:chOff x="2099310" y="1977072"/>
            <a:chExt cx="6522720" cy="3029585"/>
          </a:xfrm>
        </p:grpSpPr>
        <p:sp>
          <p:nvSpPr>
            <p:cNvPr id="10" name="object 10"/>
            <p:cNvSpPr/>
            <p:nvPr/>
          </p:nvSpPr>
          <p:spPr>
            <a:xfrm>
              <a:off x="2103438" y="4133850"/>
              <a:ext cx="1323975" cy="868680"/>
            </a:xfrm>
            <a:custGeom>
              <a:rect l="l" t="t" r="r" b="b"/>
              <a:pathLst>
                <a:path w="1323975" h="868678">
                  <a:moveTo>
                    <a:pt x="1154112" y="868362"/>
                  </a:moveTo>
                  <a:lnTo>
                    <a:pt x="0" y="868362"/>
                  </a:lnTo>
                  <a:lnTo>
                    <a:pt x="0" y="215900"/>
                  </a:lnTo>
                  <a:lnTo>
                    <a:pt x="171450" y="0"/>
                  </a:lnTo>
                  <a:lnTo>
                    <a:pt x="1323974" y="0"/>
                  </a:lnTo>
                  <a:lnTo>
                    <a:pt x="1154112" y="215900"/>
                  </a:lnTo>
                  <a:lnTo>
                    <a:pt x="1154112" y="868362"/>
                  </a:lnTo>
                  <a:close/>
                </a:path>
                <a:path w="1323975" h="868678">
                  <a:moveTo>
                    <a:pt x="1154112" y="868362"/>
                  </a:moveTo>
                  <a:lnTo>
                    <a:pt x="1154112" y="215900"/>
                  </a:lnTo>
                  <a:lnTo>
                    <a:pt x="1323974" y="0"/>
                  </a:lnTo>
                  <a:lnTo>
                    <a:pt x="1323974" y="650874"/>
                  </a:lnTo>
                  <a:lnTo>
                    <a:pt x="1154112" y="86836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2103438" y="4133850"/>
              <a:ext cx="1323975" cy="868680"/>
            </a:xfrm>
            <a:custGeom>
              <a:rect l="l" t="t" r="r" b="b"/>
              <a:pathLst>
                <a:path w="1323975" h="868678">
                  <a:moveTo>
                    <a:pt x="0" y="868362"/>
                  </a:moveTo>
                  <a:lnTo>
                    <a:pt x="1154112" y="868362"/>
                  </a:lnTo>
                  <a:lnTo>
                    <a:pt x="1154112" y="215900"/>
                  </a:lnTo>
                  <a:lnTo>
                    <a:pt x="0" y="215900"/>
                  </a:lnTo>
                  <a:lnTo>
                    <a:pt x="0" y="868362"/>
                  </a:lnTo>
                  <a:close/>
                </a:path>
                <a:path w="1323975" h="868678">
                  <a:moveTo>
                    <a:pt x="1154112" y="215900"/>
                  </a:moveTo>
                  <a:lnTo>
                    <a:pt x="1154112" y="868362"/>
                  </a:lnTo>
                  <a:lnTo>
                    <a:pt x="1323974" y="650874"/>
                  </a:lnTo>
                  <a:lnTo>
                    <a:pt x="1323974" y="0"/>
                  </a:lnTo>
                  <a:lnTo>
                    <a:pt x="1154112" y="215900"/>
                  </a:lnTo>
                  <a:close/>
                </a:path>
                <a:path w="1323975" h="868678">
                  <a:moveTo>
                    <a:pt x="1154112" y="215900"/>
                  </a:moveTo>
                  <a:lnTo>
                    <a:pt x="1323974" y="0"/>
                  </a:lnTo>
                  <a:lnTo>
                    <a:pt x="171450" y="0"/>
                  </a:lnTo>
                  <a:lnTo>
                    <a:pt x="0" y="215900"/>
                  </a:lnTo>
                  <a:lnTo>
                    <a:pt x="1154112" y="215900"/>
                  </a:lnTo>
                  <a:close/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2147887" y="4398962"/>
              <a:ext cx="1071880" cy="444500"/>
            </a:xfrm>
            <a:custGeom>
              <a:rect l="l" t="t" r="r" b="b"/>
              <a:pathLst>
                <a:path w="1071880" h="444500">
                  <a:moveTo>
                    <a:pt x="1071562" y="327025"/>
                  </a:moveTo>
                  <a:lnTo>
                    <a:pt x="0" y="327025"/>
                  </a:lnTo>
                  <a:lnTo>
                    <a:pt x="0" y="444500"/>
                  </a:lnTo>
                  <a:lnTo>
                    <a:pt x="1071562" y="444500"/>
                  </a:lnTo>
                  <a:lnTo>
                    <a:pt x="1071562" y="327025"/>
                  </a:lnTo>
                  <a:close/>
                </a:path>
                <a:path w="1071880" h="444500">
                  <a:moveTo>
                    <a:pt x="1071562" y="168275"/>
                  </a:moveTo>
                  <a:lnTo>
                    <a:pt x="0" y="168275"/>
                  </a:lnTo>
                  <a:lnTo>
                    <a:pt x="0" y="277812"/>
                  </a:lnTo>
                  <a:lnTo>
                    <a:pt x="1071562" y="277812"/>
                  </a:lnTo>
                  <a:lnTo>
                    <a:pt x="1071562" y="168275"/>
                  </a:lnTo>
                  <a:close/>
                </a:path>
                <a:path w="1071880" h="444500">
                  <a:moveTo>
                    <a:pt x="1071562" y="0"/>
                  </a:moveTo>
                  <a:lnTo>
                    <a:pt x="0" y="0"/>
                  </a:lnTo>
                  <a:lnTo>
                    <a:pt x="0" y="109537"/>
                  </a:lnTo>
                  <a:lnTo>
                    <a:pt x="1071562" y="109537"/>
                  </a:lnTo>
                  <a:lnTo>
                    <a:pt x="1071562" y="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2147888" y="4398962"/>
              <a:ext cx="1071880" cy="444500"/>
            </a:xfrm>
            <a:custGeom>
              <a:rect l="l" t="t" r="r" b="b"/>
              <a:pathLst>
                <a:path w="1071880" h="444500">
                  <a:moveTo>
                    <a:pt x="0" y="444500"/>
                  </a:moveTo>
                  <a:lnTo>
                    <a:pt x="1071561" y="444500"/>
                  </a:lnTo>
                  <a:lnTo>
                    <a:pt x="1071561" y="327025"/>
                  </a:lnTo>
                  <a:lnTo>
                    <a:pt x="0" y="327025"/>
                  </a:lnTo>
                  <a:lnTo>
                    <a:pt x="0" y="444500"/>
                  </a:lnTo>
                  <a:close/>
                </a:path>
                <a:path w="1071880" h="444500">
                  <a:moveTo>
                    <a:pt x="0" y="277812"/>
                  </a:moveTo>
                  <a:lnTo>
                    <a:pt x="1071561" y="277812"/>
                  </a:lnTo>
                  <a:lnTo>
                    <a:pt x="1071561" y="168275"/>
                  </a:lnTo>
                  <a:lnTo>
                    <a:pt x="0" y="168275"/>
                  </a:lnTo>
                  <a:lnTo>
                    <a:pt x="0" y="277812"/>
                  </a:lnTo>
                  <a:close/>
                </a:path>
                <a:path w="1071880" h="444500">
                  <a:moveTo>
                    <a:pt x="0" y="109537"/>
                  </a:moveTo>
                  <a:lnTo>
                    <a:pt x="1071561" y="109537"/>
                  </a:lnTo>
                  <a:lnTo>
                    <a:pt x="1071561" y="0"/>
                  </a:lnTo>
                  <a:lnTo>
                    <a:pt x="0" y="0"/>
                  </a:lnTo>
                  <a:lnTo>
                    <a:pt x="0" y="109537"/>
                  </a:lnTo>
                  <a:close/>
                </a:path>
              </a:pathLst>
            </a:custGeom>
            <a:ln w="800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138488" y="3797300"/>
              <a:ext cx="1905" cy="494030"/>
            </a:xfrm>
            <a:custGeom>
              <a:rect l="l" t="t" r="r" b="b"/>
              <a:pathLst>
                <a:path w="1905" h="494029">
                  <a:moveTo>
                    <a:pt x="0" y="0"/>
                  </a:moveTo>
                  <a:lnTo>
                    <a:pt x="1587" y="493712"/>
                  </a:lnTo>
                </a:path>
              </a:pathLst>
            </a:custGeom>
            <a:ln w="7938">
              <a:solidFill>
                <a:srgbClr val="00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055938" y="3797300"/>
              <a:ext cx="163830" cy="494030"/>
            </a:xfrm>
            <a:custGeom>
              <a:rect l="l" t="t" r="r" b="b"/>
              <a:pathLst>
                <a:path w="163830" h="494029">
                  <a:moveTo>
                    <a:pt x="0" y="444499"/>
                  </a:moveTo>
                  <a:lnTo>
                    <a:pt x="82549" y="385762"/>
                  </a:lnTo>
                  <a:lnTo>
                    <a:pt x="163511" y="444499"/>
                  </a:lnTo>
                  <a:lnTo>
                    <a:pt x="82549" y="493712"/>
                  </a:lnTo>
                  <a:lnTo>
                    <a:pt x="0" y="444499"/>
                  </a:lnTo>
                  <a:lnTo>
                    <a:pt x="82549" y="0"/>
                  </a:lnTo>
                  <a:lnTo>
                    <a:pt x="163511" y="444499"/>
                  </a:lnTo>
                </a:path>
                <a:path w="163830" h="494029">
                  <a:moveTo>
                    <a:pt x="52386" y="147637"/>
                  </a:moveTo>
                  <a:lnTo>
                    <a:pt x="82549" y="168276"/>
                  </a:lnTo>
                  <a:lnTo>
                    <a:pt x="111125" y="147637"/>
                  </a:lnTo>
                </a:path>
                <a:path w="163830" h="494029">
                  <a:moveTo>
                    <a:pt x="36511" y="247650"/>
                  </a:moveTo>
                  <a:lnTo>
                    <a:pt x="82549" y="276225"/>
                  </a:lnTo>
                  <a:lnTo>
                    <a:pt x="127000" y="247650"/>
                  </a:lnTo>
                </a:path>
                <a:path w="163830" h="494029">
                  <a:moveTo>
                    <a:pt x="14286" y="346075"/>
                  </a:moveTo>
                  <a:lnTo>
                    <a:pt x="82549" y="385762"/>
                  </a:lnTo>
                  <a:lnTo>
                    <a:pt x="141286" y="346075"/>
                  </a:lnTo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055938" y="3748087"/>
              <a:ext cx="59055" cy="49530"/>
            </a:xfrm>
            <a:custGeom>
              <a:rect l="l" t="t" r="r" b="b"/>
              <a:pathLst>
                <a:path w="59055" h="49529">
                  <a:moveTo>
                    <a:pt x="58737" y="49212"/>
                  </a:moveTo>
                  <a:lnTo>
                    <a:pt x="0" y="0"/>
                  </a:lnTo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160711" y="3748087"/>
              <a:ext cx="59055" cy="49530"/>
            </a:xfrm>
            <a:custGeom>
              <a:rect l="l" t="t" r="r" b="b"/>
              <a:pathLst>
                <a:path w="59055" h="49529">
                  <a:moveTo>
                    <a:pt x="0" y="49212"/>
                  </a:moveTo>
                  <a:lnTo>
                    <a:pt x="58738" y="0"/>
                  </a:lnTo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138488" y="3689350"/>
              <a:ext cx="1905" cy="88900"/>
            </a:xfrm>
            <a:custGeom>
              <a:rect l="l" t="t" r="r" b="b"/>
              <a:pathLst>
                <a:path w="1905" h="88900">
                  <a:moveTo>
                    <a:pt x="0" y="88900"/>
                  </a:moveTo>
                  <a:lnTo>
                    <a:pt x="1587" y="0"/>
                  </a:lnTo>
                </a:path>
              </a:pathLst>
            </a:custGeom>
            <a:ln w="7938">
              <a:solidFill>
                <a:srgbClr val="00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7091361" y="4340225"/>
              <a:ext cx="1459230" cy="631825"/>
            </a:xfrm>
            <a:custGeom>
              <a:rect l="l" t="t" r="r" b="b"/>
              <a:pathLst>
                <a:path w="1459229" h="631825">
                  <a:moveTo>
                    <a:pt x="1458911" y="631825"/>
                  </a:moveTo>
                  <a:lnTo>
                    <a:pt x="0" y="631825"/>
                  </a:lnTo>
                  <a:lnTo>
                    <a:pt x="0" y="0"/>
                  </a:lnTo>
                  <a:lnTo>
                    <a:pt x="1458911" y="0"/>
                  </a:lnTo>
                  <a:lnTo>
                    <a:pt x="1458911" y="631825"/>
                  </a:lnTo>
                  <a:close/>
                </a:path>
              </a:pathLst>
            </a:custGeom>
            <a:solidFill>
              <a:srgbClr val="C0C0C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091361" y="4340225"/>
              <a:ext cx="1459230" cy="631825"/>
            </a:xfrm>
            <a:custGeom>
              <a:rect l="l" t="t" r="r" b="b"/>
              <a:pathLst>
                <a:path w="1459229" h="631825">
                  <a:moveTo>
                    <a:pt x="0" y="0"/>
                  </a:moveTo>
                  <a:lnTo>
                    <a:pt x="1458911" y="0"/>
                  </a:lnTo>
                  <a:lnTo>
                    <a:pt x="1458911" y="631825"/>
                  </a:lnTo>
                  <a:lnTo>
                    <a:pt x="0" y="631825"/>
                  </a:lnTo>
                  <a:lnTo>
                    <a:pt x="0" y="0"/>
                  </a:lnTo>
                  <a:close/>
                </a:path>
              </a:pathLst>
            </a:custGeom>
            <a:ln w="222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7188200" y="4548187"/>
              <a:ext cx="1265555" cy="424180"/>
            </a:xfrm>
            <a:custGeom>
              <a:rect l="l" t="t" r="r" b="b"/>
              <a:pathLst>
                <a:path w="1265554" h="424179">
                  <a:moveTo>
                    <a:pt x="409575" y="12"/>
                  </a:moveTo>
                  <a:lnTo>
                    <a:pt x="0" y="12"/>
                  </a:lnTo>
                  <a:lnTo>
                    <a:pt x="0" y="423862"/>
                  </a:lnTo>
                  <a:lnTo>
                    <a:pt x="409575" y="423862"/>
                  </a:lnTo>
                  <a:lnTo>
                    <a:pt x="409575" y="12"/>
                  </a:lnTo>
                  <a:close/>
                </a:path>
                <a:path w="1265554" h="424179">
                  <a:moveTo>
                    <a:pt x="788987" y="0"/>
                  </a:moveTo>
                  <a:lnTo>
                    <a:pt x="476250" y="0"/>
                  </a:lnTo>
                  <a:lnTo>
                    <a:pt x="476250" y="423862"/>
                  </a:lnTo>
                  <a:lnTo>
                    <a:pt x="788987" y="423862"/>
                  </a:lnTo>
                  <a:lnTo>
                    <a:pt x="788987" y="0"/>
                  </a:lnTo>
                  <a:close/>
                </a:path>
                <a:path w="1265554" h="424179">
                  <a:moveTo>
                    <a:pt x="1265237" y="12"/>
                  </a:moveTo>
                  <a:lnTo>
                    <a:pt x="855662" y="12"/>
                  </a:lnTo>
                  <a:lnTo>
                    <a:pt x="855662" y="423862"/>
                  </a:lnTo>
                  <a:lnTo>
                    <a:pt x="1265237" y="423862"/>
                  </a:lnTo>
                  <a:lnTo>
                    <a:pt x="1265237" y="1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7188200" y="4468812"/>
              <a:ext cx="1265555" cy="503555"/>
            </a:xfrm>
            <a:custGeom>
              <a:rect l="l" t="t" r="r" b="b"/>
              <a:pathLst>
                <a:path w="1265554" h="503554">
                  <a:moveTo>
                    <a:pt x="855662" y="503237"/>
                  </a:moveTo>
                  <a:lnTo>
                    <a:pt x="1265238" y="503237"/>
                  </a:lnTo>
                  <a:lnTo>
                    <a:pt x="1265238" y="0"/>
                  </a:lnTo>
                  <a:lnTo>
                    <a:pt x="855662" y="0"/>
                  </a:lnTo>
                  <a:lnTo>
                    <a:pt x="855662" y="503237"/>
                  </a:lnTo>
                  <a:close/>
                </a:path>
                <a:path w="1265554" h="503554">
                  <a:moveTo>
                    <a:pt x="476250" y="503237"/>
                  </a:moveTo>
                  <a:lnTo>
                    <a:pt x="788987" y="503237"/>
                  </a:lnTo>
                  <a:lnTo>
                    <a:pt x="788987" y="79375"/>
                  </a:lnTo>
                  <a:lnTo>
                    <a:pt x="476250" y="79375"/>
                  </a:lnTo>
                  <a:lnTo>
                    <a:pt x="476250" y="503237"/>
                  </a:lnTo>
                  <a:close/>
                </a:path>
                <a:path w="1265554" h="503554">
                  <a:moveTo>
                    <a:pt x="0" y="503237"/>
                  </a:moveTo>
                  <a:lnTo>
                    <a:pt x="409575" y="503237"/>
                  </a:lnTo>
                  <a:lnTo>
                    <a:pt x="409575" y="0"/>
                  </a:lnTo>
                  <a:lnTo>
                    <a:pt x="0" y="0"/>
                  </a:lnTo>
                  <a:lnTo>
                    <a:pt x="0" y="503237"/>
                  </a:lnTo>
                  <a:close/>
                </a:path>
              </a:pathLst>
            </a:custGeom>
            <a:ln w="222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7723188" y="4637087"/>
              <a:ext cx="193675" cy="335280"/>
            </a:xfrm>
            <a:custGeom>
              <a:rect l="l" t="t" r="r" b="b"/>
              <a:pathLst>
                <a:path w="193675" h="335279">
                  <a:moveTo>
                    <a:pt x="0" y="0"/>
                  </a:moveTo>
                  <a:lnTo>
                    <a:pt x="193675" y="0"/>
                  </a:lnTo>
                  <a:lnTo>
                    <a:pt x="193675" y="334962"/>
                  </a:lnTo>
                  <a:lnTo>
                    <a:pt x="0" y="334962"/>
                  </a:lnTo>
                  <a:lnTo>
                    <a:pt x="0" y="0"/>
                  </a:lnTo>
                  <a:close/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 flipH="1">
              <a:off x="7396955" y="4548187"/>
              <a:ext cx="0" cy="427990"/>
            </a:xfrm>
            <a:custGeom>
              <a:rect l="l" t="t" r="r" b="b"/>
              <a:pathLst>
                <a:path h="427989">
                  <a:moveTo>
                    <a:pt x="0" y="0"/>
                  </a:moveTo>
                  <a:lnTo>
                    <a:pt x="0" y="427831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7188200" y="4637087"/>
              <a:ext cx="633730" cy="335280"/>
            </a:xfrm>
            <a:custGeom>
              <a:rect l="l" t="t" r="r" b="b"/>
              <a:pathLst>
                <a:path w="633729" h="335279">
                  <a:moveTo>
                    <a:pt x="0" y="0"/>
                  </a:moveTo>
                  <a:lnTo>
                    <a:pt x="409575" y="1588"/>
                  </a:lnTo>
                </a:path>
                <a:path w="633729" h="335279">
                  <a:moveTo>
                    <a:pt x="631825" y="0"/>
                  </a:moveTo>
                  <a:lnTo>
                    <a:pt x="633413" y="334962"/>
                  </a:lnTo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 flipH="1">
              <a:off x="8252619" y="4548187"/>
              <a:ext cx="0" cy="427990"/>
            </a:xfrm>
            <a:custGeom>
              <a:rect l="l" t="t" r="r" b="b"/>
              <a:pathLst>
                <a:path h="427989">
                  <a:moveTo>
                    <a:pt x="0" y="0"/>
                  </a:moveTo>
                  <a:lnTo>
                    <a:pt x="0" y="427831"/>
                  </a:lnTo>
                </a:path>
              </a:pathLst>
            </a:custGeom>
            <a:ln w="952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8043861" y="4637087"/>
              <a:ext cx="409575" cy="1905"/>
            </a:xfrm>
            <a:custGeom>
              <a:rect l="l" t="t" r="r" b="b"/>
              <a:pathLst>
                <a:path w="409575" h="1904">
                  <a:moveTo>
                    <a:pt x="0" y="0"/>
                  </a:moveTo>
                  <a:lnTo>
                    <a:pt x="409575" y="1588"/>
                  </a:lnTo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7031037" y="4133850"/>
              <a:ext cx="1579880" cy="414655"/>
            </a:xfrm>
            <a:custGeom>
              <a:rect l="l" t="t" r="r" b="b"/>
              <a:pathLst>
                <a:path w="1579879" h="414654">
                  <a:moveTo>
                    <a:pt x="603250" y="285762"/>
                  </a:moveTo>
                  <a:lnTo>
                    <a:pt x="127000" y="285762"/>
                  </a:lnTo>
                  <a:lnTo>
                    <a:pt x="127000" y="414350"/>
                  </a:lnTo>
                  <a:lnTo>
                    <a:pt x="603250" y="414350"/>
                  </a:lnTo>
                  <a:lnTo>
                    <a:pt x="603250" y="285762"/>
                  </a:lnTo>
                  <a:close/>
                </a:path>
                <a:path w="1579879" h="414654">
                  <a:moveTo>
                    <a:pt x="1452562" y="285762"/>
                  </a:moveTo>
                  <a:lnTo>
                    <a:pt x="982662" y="285762"/>
                  </a:lnTo>
                  <a:lnTo>
                    <a:pt x="982662" y="414350"/>
                  </a:lnTo>
                  <a:lnTo>
                    <a:pt x="1452562" y="414350"/>
                  </a:lnTo>
                  <a:lnTo>
                    <a:pt x="1452562" y="285762"/>
                  </a:lnTo>
                  <a:close/>
                </a:path>
                <a:path w="1579879" h="414654">
                  <a:moveTo>
                    <a:pt x="1579562" y="0"/>
                  </a:moveTo>
                  <a:lnTo>
                    <a:pt x="0" y="0"/>
                  </a:lnTo>
                  <a:lnTo>
                    <a:pt x="0" y="206387"/>
                  </a:lnTo>
                  <a:lnTo>
                    <a:pt x="1579562" y="206387"/>
                  </a:lnTo>
                  <a:lnTo>
                    <a:pt x="1579562" y="0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7031038" y="4133850"/>
              <a:ext cx="1579880" cy="414655"/>
            </a:xfrm>
            <a:custGeom>
              <a:rect l="l" t="t" r="r" b="b"/>
              <a:pathLst>
                <a:path w="1579879" h="414654">
                  <a:moveTo>
                    <a:pt x="0" y="206375"/>
                  </a:moveTo>
                  <a:lnTo>
                    <a:pt x="1579562" y="206375"/>
                  </a:lnTo>
                  <a:lnTo>
                    <a:pt x="1579562" y="0"/>
                  </a:lnTo>
                  <a:lnTo>
                    <a:pt x="0" y="0"/>
                  </a:lnTo>
                  <a:lnTo>
                    <a:pt x="0" y="206375"/>
                  </a:lnTo>
                  <a:close/>
                </a:path>
                <a:path w="1579879" h="414654">
                  <a:moveTo>
                    <a:pt x="127000" y="414337"/>
                  </a:moveTo>
                  <a:lnTo>
                    <a:pt x="603250" y="414337"/>
                  </a:lnTo>
                  <a:lnTo>
                    <a:pt x="603250" y="285750"/>
                  </a:lnTo>
                  <a:lnTo>
                    <a:pt x="127000" y="285750"/>
                  </a:lnTo>
                  <a:lnTo>
                    <a:pt x="127000" y="414337"/>
                  </a:lnTo>
                  <a:close/>
                </a:path>
                <a:path w="1579879" h="414654">
                  <a:moveTo>
                    <a:pt x="982662" y="414337"/>
                  </a:moveTo>
                  <a:lnTo>
                    <a:pt x="1452562" y="414337"/>
                  </a:lnTo>
                  <a:lnTo>
                    <a:pt x="1452562" y="285750"/>
                  </a:lnTo>
                  <a:lnTo>
                    <a:pt x="982662" y="285750"/>
                  </a:lnTo>
                  <a:lnTo>
                    <a:pt x="982662" y="414337"/>
                  </a:lnTo>
                  <a:close/>
                </a:path>
              </a:pathLst>
            </a:custGeom>
            <a:ln w="222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7797800" y="1981199"/>
              <a:ext cx="97155" cy="58419"/>
            </a:xfrm>
            <a:custGeom>
              <a:rect l="l" t="t" r="r" b="b"/>
              <a:pathLst>
                <a:path w="97154" h="58419">
                  <a:moveTo>
                    <a:pt x="96837" y="8890"/>
                  </a:moveTo>
                  <a:lnTo>
                    <a:pt x="69735" y="8890"/>
                  </a:lnTo>
                  <a:lnTo>
                    <a:pt x="69735" y="0"/>
                  </a:lnTo>
                  <a:lnTo>
                    <a:pt x="24549" y="0"/>
                  </a:lnTo>
                  <a:lnTo>
                    <a:pt x="24549" y="8890"/>
                  </a:lnTo>
                  <a:lnTo>
                    <a:pt x="0" y="8890"/>
                  </a:lnTo>
                  <a:lnTo>
                    <a:pt x="0" y="58420"/>
                  </a:lnTo>
                  <a:lnTo>
                    <a:pt x="96837" y="58420"/>
                  </a:lnTo>
                  <a:lnTo>
                    <a:pt x="96837" y="889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7797800" y="1981200"/>
              <a:ext cx="97155" cy="59055"/>
            </a:xfrm>
            <a:custGeom>
              <a:rect l="l" t="t" r="r" b="b"/>
              <a:pathLst>
                <a:path w="97154" h="59055">
                  <a:moveTo>
                    <a:pt x="0" y="58738"/>
                  </a:moveTo>
                  <a:lnTo>
                    <a:pt x="96838" y="58738"/>
                  </a:lnTo>
                  <a:lnTo>
                    <a:pt x="96838" y="9525"/>
                  </a:lnTo>
                  <a:lnTo>
                    <a:pt x="46037" y="0"/>
                  </a:lnTo>
                  <a:lnTo>
                    <a:pt x="0" y="9525"/>
                  </a:lnTo>
                  <a:lnTo>
                    <a:pt x="0" y="58738"/>
                  </a:lnTo>
                  <a:close/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7597775" y="1981199"/>
              <a:ext cx="97155" cy="58419"/>
            </a:xfrm>
            <a:custGeom>
              <a:rect l="l" t="t" r="r" b="b"/>
              <a:pathLst>
                <a:path w="97154" h="58419">
                  <a:moveTo>
                    <a:pt x="96837" y="8890"/>
                  </a:moveTo>
                  <a:lnTo>
                    <a:pt x="73126" y="8890"/>
                  </a:lnTo>
                  <a:lnTo>
                    <a:pt x="73126" y="0"/>
                  </a:lnTo>
                  <a:lnTo>
                    <a:pt x="27927" y="0"/>
                  </a:lnTo>
                  <a:lnTo>
                    <a:pt x="27927" y="8890"/>
                  </a:lnTo>
                  <a:lnTo>
                    <a:pt x="0" y="8890"/>
                  </a:lnTo>
                  <a:lnTo>
                    <a:pt x="0" y="58420"/>
                  </a:lnTo>
                  <a:lnTo>
                    <a:pt x="96837" y="58420"/>
                  </a:lnTo>
                  <a:lnTo>
                    <a:pt x="96837" y="889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7597775" y="1981200"/>
              <a:ext cx="97155" cy="59055"/>
            </a:xfrm>
            <a:custGeom>
              <a:rect l="l" t="t" r="r" b="b"/>
              <a:pathLst>
                <a:path w="97154" h="59055">
                  <a:moveTo>
                    <a:pt x="0" y="58738"/>
                  </a:moveTo>
                  <a:lnTo>
                    <a:pt x="96838" y="58738"/>
                  </a:lnTo>
                  <a:lnTo>
                    <a:pt x="96838" y="9525"/>
                  </a:lnTo>
                  <a:lnTo>
                    <a:pt x="52387" y="0"/>
                  </a:lnTo>
                  <a:lnTo>
                    <a:pt x="0" y="9525"/>
                  </a:lnTo>
                  <a:lnTo>
                    <a:pt x="0" y="58738"/>
                  </a:lnTo>
                  <a:close/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7418388" y="1981200"/>
              <a:ext cx="88900" cy="59055"/>
            </a:xfrm>
            <a:custGeom>
              <a:rect l="l" t="t" r="r" b="b"/>
              <a:pathLst>
                <a:path w="88900" h="59055">
                  <a:moveTo>
                    <a:pt x="88900" y="58738"/>
                  </a:moveTo>
                  <a:lnTo>
                    <a:pt x="0" y="58738"/>
                  </a:lnTo>
                  <a:lnTo>
                    <a:pt x="0" y="9525"/>
                  </a:lnTo>
                  <a:lnTo>
                    <a:pt x="44450" y="0"/>
                  </a:lnTo>
                  <a:lnTo>
                    <a:pt x="88900" y="9525"/>
                  </a:lnTo>
                  <a:lnTo>
                    <a:pt x="88900" y="5873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7418388" y="1981200"/>
              <a:ext cx="88900" cy="59055"/>
            </a:xfrm>
            <a:custGeom>
              <a:rect l="l" t="t" r="r" b="b"/>
              <a:pathLst>
                <a:path w="88900" h="59055">
                  <a:moveTo>
                    <a:pt x="0" y="58738"/>
                  </a:moveTo>
                  <a:lnTo>
                    <a:pt x="88900" y="58738"/>
                  </a:lnTo>
                  <a:lnTo>
                    <a:pt x="88900" y="9525"/>
                  </a:lnTo>
                  <a:lnTo>
                    <a:pt x="44450" y="0"/>
                  </a:lnTo>
                  <a:lnTo>
                    <a:pt x="0" y="9525"/>
                  </a:lnTo>
                  <a:lnTo>
                    <a:pt x="0" y="58738"/>
                  </a:lnTo>
                  <a:close/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7170737" y="2241549"/>
              <a:ext cx="849630" cy="1174750"/>
            </a:xfrm>
            <a:custGeom>
              <a:rect l="l" t="t" r="r" b="b"/>
              <a:pathLst>
                <a:path w="849628" h="1174750">
                  <a:moveTo>
                    <a:pt x="849312" y="30162"/>
                  </a:moveTo>
                  <a:lnTo>
                    <a:pt x="788987" y="11112"/>
                  </a:lnTo>
                  <a:lnTo>
                    <a:pt x="714375" y="0"/>
                  </a:lnTo>
                  <a:lnTo>
                    <a:pt x="641350" y="11112"/>
                  </a:lnTo>
                  <a:lnTo>
                    <a:pt x="641350" y="28359"/>
                  </a:lnTo>
                  <a:lnTo>
                    <a:pt x="640588" y="28143"/>
                  </a:lnTo>
                  <a:lnTo>
                    <a:pt x="640588" y="31076"/>
                  </a:lnTo>
                  <a:lnTo>
                    <a:pt x="633412" y="39687"/>
                  </a:lnTo>
                  <a:lnTo>
                    <a:pt x="603250" y="49212"/>
                  </a:lnTo>
                  <a:lnTo>
                    <a:pt x="581025" y="39687"/>
                  </a:lnTo>
                  <a:lnTo>
                    <a:pt x="520700" y="60325"/>
                  </a:lnTo>
                  <a:lnTo>
                    <a:pt x="511403" y="58788"/>
                  </a:lnTo>
                  <a:lnTo>
                    <a:pt x="573074" y="39687"/>
                  </a:lnTo>
                  <a:lnTo>
                    <a:pt x="640588" y="31076"/>
                  </a:lnTo>
                  <a:lnTo>
                    <a:pt x="640588" y="28143"/>
                  </a:lnTo>
                  <a:lnTo>
                    <a:pt x="581012" y="11112"/>
                  </a:lnTo>
                  <a:lnTo>
                    <a:pt x="514350" y="0"/>
                  </a:lnTo>
                  <a:lnTo>
                    <a:pt x="439737" y="11112"/>
                  </a:lnTo>
                  <a:lnTo>
                    <a:pt x="435305" y="21755"/>
                  </a:lnTo>
                  <a:lnTo>
                    <a:pt x="428625" y="19646"/>
                  </a:lnTo>
                  <a:lnTo>
                    <a:pt x="428625" y="34925"/>
                  </a:lnTo>
                  <a:lnTo>
                    <a:pt x="425450" y="39687"/>
                  </a:lnTo>
                  <a:lnTo>
                    <a:pt x="401637" y="49212"/>
                  </a:lnTo>
                  <a:lnTo>
                    <a:pt x="383755" y="43256"/>
                  </a:lnTo>
                  <a:lnTo>
                    <a:pt x="395287" y="39687"/>
                  </a:lnTo>
                  <a:lnTo>
                    <a:pt x="428625" y="34925"/>
                  </a:lnTo>
                  <a:lnTo>
                    <a:pt x="428625" y="19646"/>
                  </a:lnTo>
                  <a:lnTo>
                    <a:pt x="401637" y="11112"/>
                  </a:lnTo>
                  <a:lnTo>
                    <a:pt x="328612" y="0"/>
                  </a:lnTo>
                  <a:lnTo>
                    <a:pt x="254000" y="11112"/>
                  </a:lnTo>
                  <a:lnTo>
                    <a:pt x="254000" y="30162"/>
                  </a:lnTo>
                  <a:lnTo>
                    <a:pt x="246062" y="39687"/>
                  </a:lnTo>
                  <a:lnTo>
                    <a:pt x="215900" y="49212"/>
                  </a:lnTo>
                  <a:lnTo>
                    <a:pt x="193675" y="39687"/>
                  </a:lnTo>
                  <a:lnTo>
                    <a:pt x="134937" y="60325"/>
                  </a:lnTo>
                  <a:lnTo>
                    <a:pt x="66675" y="49212"/>
                  </a:lnTo>
                  <a:lnTo>
                    <a:pt x="30162" y="60325"/>
                  </a:lnTo>
                  <a:lnTo>
                    <a:pt x="7937" y="79375"/>
                  </a:lnTo>
                  <a:lnTo>
                    <a:pt x="0" y="109537"/>
                  </a:lnTo>
                  <a:lnTo>
                    <a:pt x="7937" y="149225"/>
                  </a:lnTo>
                  <a:lnTo>
                    <a:pt x="7937" y="692150"/>
                  </a:lnTo>
                  <a:lnTo>
                    <a:pt x="15875" y="1174750"/>
                  </a:lnTo>
                  <a:lnTo>
                    <a:pt x="74612" y="1174750"/>
                  </a:lnTo>
                  <a:lnTo>
                    <a:pt x="74612" y="177800"/>
                  </a:lnTo>
                  <a:lnTo>
                    <a:pt x="96837" y="149225"/>
                  </a:lnTo>
                  <a:lnTo>
                    <a:pt x="127000" y="138112"/>
                  </a:lnTo>
                  <a:lnTo>
                    <a:pt x="163512" y="128587"/>
                  </a:lnTo>
                  <a:lnTo>
                    <a:pt x="186245" y="128587"/>
                  </a:lnTo>
                  <a:lnTo>
                    <a:pt x="193675" y="149225"/>
                  </a:lnTo>
                  <a:lnTo>
                    <a:pt x="193675" y="207962"/>
                  </a:lnTo>
                  <a:lnTo>
                    <a:pt x="185737" y="692150"/>
                  </a:lnTo>
                  <a:lnTo>
                    <a:pt x="201612" y="1174750"/>
                  </a:lnTo>
                  <a:lnTo>
                    <a:pt x="260350" y="1174750"/>
                  </a:lnTo>
                  <a:lnTo>
                    <a:pt x="260350" y="177800"/>
                  </a:lnTo>
                  <a:lnTo>
                    <a:pt x="276225" y="149225"/>
                  </a:lnTo>
                  <a:lnTo>
                    <a:pt x="304800" y="138112"/>
                  </a:lnTo>
                  <a:lnTo>
                    <a:pt x="342900" y="128587"/>
                  </a:lnTo>
                  <a:lnTo>
                    <a:pt x="387350" y="128587"/>
                  </a:lnTo>
                  <a:lnTo>
                    <a:pt x="390969" y="127685"/>
                  </a:lnTo>
                  <a:lnTo>
                    <a:pt x="395287" y="149225"/>
                  </a:lnTo>
                  <a:lnTo>
                    <a:pt x="395287" y="692150"/>
                  </a:lnTo>
                  <a:lnTo>
                    <a:pt x="401637" y="1174750"/>
                  </a:lnTo>
                  <a:lnTo>
                    <a:pt x="461962" y="1174750"/>
                  </a:lnTo>
                  <a:lnTo>
                    <a:pt x="461962" y="207962"/>
                  </a:lnTo>
                  <a:lnTo>
                    <a:pt x="469900" y="177800"/>
                  </a:lnTo>
                  <a:lnTo>
                    <a:pt x="484187" y="149225"/>
                  </a:lnTo>
                  <a:lnTo>
                    <a:pt x="514350" y="138112"/>
                  </a:lnTo>
                  <a:lnTo>
                    <a:pt x="550862" y="128587"/>
                  </a:lnTo>
                  <a:lnTo>
                    <a:pt x="588962" y="128587"/>
                  </a:lnTo>
                  <a:lnTo>
                    <a:pt x="625475" y="119062"/>
                  </a:lnTo>
                  <a:lnTo>
                    <a:pt x="655637" y="88900"/>
                  </a:lnTo>
                  <a:lnTo>
                    <a:pt x="714375" y="60325"/>
                  </a:lnTo>
                  <a:lnTo>
                    <a:pt x="782637" y="39687"/>
                  </a:lnTo>
                  <a:lnTo>
                    <a:pt x="849312" y="30162"/>
                  </a:lnTo>
                  <a:close/>
                </a:path>
              </a:pathLst>
            </a:custGeom>
            <a:solidFill>
              <a:srgbClr val="C0C0C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7031037" y="2622549"/>
              <a:ext cx="982980" cy="338455"/>
            </a:xfrm>
            <a:custGeom>
              <a:rect l="l" t="t" r="r" b="b"/>
              <a:pathLst>
                <a:path w="982978" h="338455">
                  <a:moveTo>
                    <a:pt x="982662" y="0"/>
                  </a:moveTo>
                  <a:lnTo>
                    <a:pt x="0" y="0"/>
                  </a:lnTo>
                  <a:lnTo>
                    <a:pt x="0" y="39878"/>
                  </a:lnTo>
                  <a:lnTo>
                    <a:pt x="30162" y="39878"/>
                  </a:lnTo>
                  <a:lnTo>
                    <a:pt x="30162" y="338150"/>
                  </a:lnTo>
                  <a:lnTo>
                    <a:pt x="954087" y="338150"/>
                  </a:lnTo>
                  <a:lnTo>
                    <a:pt x="954087" y="39878"/>
                  </a:lnTo>
                  <a:lnTo>
                    <a:pt x="982662" y="39878"/>
                  </a:lnTo>
                  <a:lnTo>
                    <a:pt x="982662" y="0"/>
                  </a:lnTo>
                  <a:close/>
                </a:path>
              </a:pathLst>
            </a:custGeom>
            <a:solidFill>
              <a:srgbClr val="33CC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7031038" y="2622550"/>
              <a:ext cx="982980" cy="338455"/>
            </a:xfrm>
            <a:custGeom>
              <a:rect l="l" t="t" r="r" b="b"/>
              <a:pathLst>
                <a:path w="982978" h="338455">
                  <a:moveTo>
                    <a:pt x="0" y="39875"/>
                  </a:moveTo>
                  <a:lnTo>
                    <a:pt x="982662" y="39875"/>
                  </a:lnTo>
                  <a:lnTo>
                    <a:pt x="982662" y="0"/>
                  </a:lnTo>
                  <a:lnTo>
                    <a:pt x="0" y="0"/>
                  </a:lnTo>
                  <a:lnTo>
                    <a:pt x="0" y="39875"/>
                  </a:lnTo>
                  <a:close/>
                </a:path>
                <a:path w="982978" h="338455">
                  <a:moveTo>
                    <a:pt x="30162" y="338145"/>
                  </a:moveTo>
                  <a:lnTo>
                    <a:pt x="954087" y="338145"/>
                  </a:lnTo>
                  <a:lnTo>
                    <a:pt x="954087" y="39875"/>
                  </a:lnTo>
                  <a:lnTo>
                    <a:pt x="30162" y="39875"/>
                  </a:lnTo>
                  <a:lnTo>
                    <a:pt x="30162" y="338145"/>
                  </a:lnTo>
                  <a:close/>
                </a:path>
              </a:pathLst>
            </a:custGeom>
            <a:ln w="800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7412038" y="2014538"/>
              <a:ext cx="514350" cy="631825"/>
            </a:xfrm>
            <a:custGeom>
              <a:rect l="l" t="t" r="r" b="b"/>
              <a:pathLst>
                <a:path w="514350" h="631825">
                  <a:moveTo>
                    <a:pt x="127000" y="631825"/>
                  </a:moveTo>
                  <a:lnTo>
                    <a:pt x="0" y="631825"/>
                  </a:lnTo>
                  <a:lnTo>
                    <a:pt x="22225" y="0"/>
                  </a:lnTo>
                  <a:lnTo>
                    <a:pt x="30162" y="20637"/>
                  </a:lnTo>
                  <a:lnTo>
                    <a:pt x="111643" y="20637"/>
                  </a:lnTo>
                  <a:lnTo>
                    <a:pt x="127000" y="631825"/>
                  </a:lnTo>
                  <a:close/>
                </a:path>
                <a:path w="514350" h="631825">
                  <a:moveTo>
                    <a:pt x="111643" y="20637"/>
                  </a:moveTo>
                  <a:lnTo>
                    <a:pt x="66675" y="20637"/>
                  </a:lnTo>
                  <a:lnTo>
                    <a:pt x="96837" y="11112"/>
                  </a:lnTo>
                  <a:lnTo>
                    <a:pt x="111125" y="0"/>
                  </a:lnTo>
                  <a:lnTo>
                    <a:pt x="111643" y="20637"/>
                  </a:lnTo>
                  <a:close/>
                </a:path>
                <a:path w="514350" h="631825">
                  <a:moveTo>
                    <a:pt x="312737" y="631825"/>
                  </a:moveTo>
                  <a:lnTo>
                    <a:pt x="185737" y="631825"/>
                  </a:lnTo>
                  <a:lnTo>
                    <a:pt x="201612" y="0"/>
                  </a:lnTo>
                  <a:lnTo>
                    <a:pt x="215900" y="20637"/>
                  </a:lnTo>
                  <a:lnTo>
                    <a:pt x="298916" y="20637"/>
                  </a:lnTo>
                  <a:lnTo>
                    <a:pt x="312737" y="631825"/>
                  </a:lnTo>
                  <a:close/>
                </a:path>
                <a:path w="514350" h="631825">
                  <a:moveTo>
                    <a:pt x="298916" y="20637"/>
                  </a:moveTo>
                  <a:lnTo>
                    <a:pt x="254000" y="20637"/>
                  </a:lnTo>
                  <a:lnTo>
                    <a:pt x="282575" y="11112"/>
                  </a:lnTo>
                  <a:lnTo>
                    <a:pt x="298450" y="0"/>
                  </a:lnTo>
                  <a:lnTo>
                    <a:pt x="298916" y="20637"/>
                  </a:lnTo>
                  <a:close/>
                </a:path>
                <a:path w="514350" h="631825">
                  <a:moveTo>
                    <a:pt x="514350" y="631825"/>
                  </a:moveTo>
                  <a:lnTo>
                    <a:pt x="387350" y="631825"/>
                  </a:lnTo>
                  <a:lnTo>
                    <a:pt x="401637" y="0"/>
                  </a:lnTo>
                  <a:lnTo>
                    <a:pt x="417512" y="20637"/>
                  </a:lnTo>
                  <a:lnTo>
                    <a:pt x="498993" y="20637"/>
                  </a:lnTo>
                  <a:lnTo>
                    <a:pt x="514350" y="631825"/>
                  </a:lnTo>
                  <a:close/>
                </a:path>
                <a:path w="514350" h="631825">
                  <a:moveTo>
                    <a:pt x="498993" y="20637"/>
                  </a:moveTo>
                  <a:lnTo>
                    <a:pt x="447675" y="20637"/>
                  </a:lnTo>
                  <a:lnTo>
                    <a:pt x="484187" y="11112"/>
                  </a:lnTo>
                  <a:lnTo>
                    <a:pt x="498475" y="0"/>
                  </a:lnTo>
                  <a:lnTo>
                    <a:pt x="498993" y="20637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7412038" y="2014538"/>
              <a:ext cx="514350" cy="631825"/>
            </a:xfrm>
            <a:custGeom>
              <a:rect l="l" t="t" r="r" b="b"/>
              <a:pathLst>
                <a:path w="514350" h="631825">
                  <a:moveTo>
                    <a:pt x="22225" y="0"/>
                  </a:moveTo>
                  <a:lnTo>
                    <a:pt x="30162" y="20637"/>
                  </a:lnTo>
                  <a:lnTo>
                    <a:pt x="66675" y="20637"/>
                  </a:lnTo>
                  <a:lnTo>
                    <a:pt x="96837" y="11112"/>
                  </a:lnTo>
                  <a:lnTo>
                    <a:pt x="111125" y="0"/>
                  </a:lnTo>
                  <a:lnTo>
                    <a:pt x="127000" y="631825"/>
                  </a:lnTo>
                  <a:lnTo>
                    <a:pt x="0" y="631825"/>
                  </a:lnTo>
                  <a:lnTo>
                    <a:pt x="22225" y="0"/>
                  </a:lnTo>
                  <a:close/>
                </a:path>
                <a:path w="514350" h="631825">
                  <a:moveTo>
                    <a:pt x="201612" y="0"/>
                  </a:moveTo>
                  <a:lnTo>
                    <a:pt x="215900" y="20637"/>
                  </a:lnTo>
                  <a:lnTo>
                    <a:pt x="254000" y="20637"/>
                  </a:lnTo>
                  <a:lnTo>
                    <a:pt x="282575" y="11112"/>
                  </a:lnTo>
                  <a:lnTo>
                    <a:pt x="298450" y="0"/>
                  </a:lnTo>
                  <a:lnTo>
                    <a:pt x="312737" y="631825"/>
                  </a:lnTo>
                  <a:lnTo>
                    <a:pt x="185737" y="631825"/>
                  </a:lnTo>
                  <a:lnTo>
                    <a:pt x="201612" y="0"/>
                  </a:lnTo>
                  <a:close/>
                </a:path>
                <a:path w="514350" h="631825">
                  <a:moveTo>
                    <a:pt x="401637" y="0"/>
                  </a:moveTo>
                  <a:lnTo>
                    <a:pt x="417512" y="20637"/>
                  </a:lnTo>
                  <a:lnTo>
                    <a:pt x="447675" y="20637"/>
                  </a:lnTo>
                  <a:lnTo>
                    <a:pt x="484187" y="11112"/>
                  </a:lnTo>
                  <a:lnTo>
                    <a:pt x="498475" y="0"/>
                  </a:lnTo>
                  <a:lnTo>
                    <a:pt x="514350" y="631825"/>
                  </a:lnTo>
                  <a:lnTo>
                    <a:pt x="387350" y="631825"/>
                  </a:lnTo>
                  <a:lnTo>
                    <a:pt x="401637" y="0"/>
                  </a:lnTo>
                  <a:close/>
                </a:path>
              </a:pathLst>
            </a:custGeom>
            <a:ln w="800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7091350" y="2732100"/>
              <a:ext cx="847725" cy="40005"/>
            </a:xfrm>
            <a:custGeom>
              <a:rect l="l" t="t" r="r" b="b"/>
              <a:pathLst>
                <a:path w="847725" h="40005">
                  <a:moveTo>
                    <a:pt x="88900" y="0"/>
                  </a:moveTo>
                  <a:lnTo>
                    <a:pt x="0" y="0"/>
                  </a:lnTo>
                  <a:lnTo>
                    <a:pt x="0" y="39687"/>
                  </a:lnTo>
                  <a:lnTo>
                    <a:pt x="88900" y="39687"/>
                  </a:lnTo>
                  <a:lnTo>
                    <a:pt x="88900" y="0"/>
                  </a:lnTo>
                  <a:close/>
                </a:path>
                <a:path w="847725" h="40005">
                  <a:moveTo>
                    <a:pt x="230187" y="0"/>
                  </a:moveTo>
                  <a:lnTo>
                    <a:pt x="141287" y="0"/>
                  </a:lnTo>
                  <a:lnTo>
                    <a:pt x="141287" y="39687"/>
                  </a:lnTo>
                  <a:lnTo>
                    <a:pt x="230187" y="39687"/>
                  </a:lnTo>
                  <a:lnTo>
                    <a:pt x="230187" y="0"/>
                  </a:lnTo>
                  <a:close/>
                </a:path>
                <a:path w="847725" h="40005">
                  <a:moveTo>
                    <a:pt x="357187" y="0"/>
                  </a:moveTo>
                  <a:lnTo>
                    <a:pt x="260350" y="0"/>
                  </a:lnTo>
                  <a:lnTo>
                    <a:pt x="260350" y="39687"/>
                  </a:lnTo>
                  <a:lnTo>
                    <a:pt x="357187" y="39687"/>
                  </a:lnTo>
                  <a:lnTo>
                    <a:pt x="357187" y="0"/>
                  </a:lnTo>
                  <a:close/>
                </a:path>
                <a:path w="847725" h="40005">
                  <a:moveTo>
                    <a:pt x="476250" y="0"/>
                  </a:moveTo>
                  <a:lnTo>
                    <a:pt x="387350" y="0"/>
                  </a:lnTo>
                  <a:lnTo>
                    <a:pt x="387350" y="39687"/>
                  </a:lnTo>
                  <a:lnTo>
                    <a:pt x="476250" y="39687"/>
                  </a:lnTo>
                  <a:lnTo>
                    <a:pt x="476250" y="0"/>
                  </a:lnTo>
                  <a:close/>
                </a:path>
                <a:path w="847725" h="40005">
                  <a:moveTo>
                    <a:pt x="603250" y="0"/>
                  </a:moveTo>
                  <a:lnTo>
                    <a:pt x="506412" y="0"/>
                  </a:lnTo>
                  <a:lnTo>
                    <a:pt x="506412" y="39687"/>
                  </a:lnTo>
                  <a:lnTo>
                    <a:pt x="603250" y="39687"/>
                  </a:lnTo>
                  <a:lnTo>
                    <a:pt x="603250" y="0"/>
                  </a:lnTo>
                  <a:close/>
                </a:path>
                <a:path w="847725" h="40005">
                  <a:moveTo>
                    <a:pt x="722312" y="0"/>
                  </a:moveTo>
                  <a:lnTo>
                    <a:pt x="631825" y="0"/>
                  </a:lnTo>
                  <a:lnTo>
                    <a:pt x="631825" y="39687"/>
                  </a:lnTo>
                  <a:lnTo>
                    <a:pt x="722312" y="39687"/>
                  </a:lnTo>
                  <a:lnTo>
                    <a:pt x="722312" y="0"/>
                  </a:lnTo>
                  <a:close/>
                </a:path>
                <a:path w="847725" h="40005">
                  <a:moveTo>
                    <a:pt x="847725" y="0"/>
                  </a:moveTo>
                  <a:lnTo>
                    <a:pt x="752475" y="0"/>
                  </a:lnTo>
                  <a:lnTo>
                    <a:pt x="752475" y="39687"/>
                  </a:lnTo>
                  <a:lnTo>
                    <a:pt x="847725" y="39687"/>
                  </a:lnTo>
                  <a:lnTo>
                    <a:pt x="84772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7091361" y="2732088"/>
              <a:ext cx="847725" cy="40005"/>
            </a:xfrm>
            <a:custGeom>
              <a:rect l="l" t="t" r="r" b="b"/>
              <a:pathLst>
                <a:path w="847725" h="40005">
                  <a:moveTo>
                    <a:pt x="752475" y="39687"/>
                  </a:moveTo>
                  <a:lnTo>
                    <a:pt x="847725" y="39687"/>
                  </a:lnTo>
                  <a:lnTo>
                    <a:pt x="847725" y="0"/>
                  </a:lnTo>
                  <a:lnTo>
                    <a:pt x="752475" y="0"/>
                  </a:lnTo>
                  <a:lnTo>
                    <a:pt x="752475" y="39687"/>
                  </a:lnTo>
                  <a:close/>
                </a:path>
                <a:path w="847725" h="40005">
                  <a:moveTo>
                    <a:pt x="631825" y="39687"/>
                  </a:moveTo>
                  <a:lnTo>
                    <a:pt x="722312" y="39687"/>
                  </a:lnTo>
                  <a:lnTo>
                    <a:pt x="722312" y="0"/>
                  </a:lnTo>
                  <a:lnTo>
                    <a:pt x="631825" y="0"/>
                  </a:lnTo>
                  <a:lnTo>
                    <a:pt x="631825" y="39687"/>
                  </a:lnTo>
                  <a:close/>
                </a:path>
                <a:path w="847725" h="40005">
                  <a:moveTo>
                    <a:pt x="506412" y="39687"/>
                  </a:moveTo>
                  <a:lnTo>
                    <a:pt x="603250" y="39687"/>
                  </a:lnTo>
                  <a:lnTo>
                    <a:pt x="603250" y="0"/>
                  </a:lnTo>
                  <a:lnTo>
                    <a:pt x="506412" y="0"/>
                  </a:lnTo>
                  <a:lnTo>
                    <a:pt x="506412" y="39687"/>
                  </a:lnTo>
                  <a:close/>
                </a:path>
                <a:path w="847725" h="40005">
                  <a:moveTo>
                    <a:pt x="387350" y="39687"/>
                  </a:moveTo>
                  <a:lnTo>
                    <a:pt x="476250" y="39687"/>
                  </a:lnTo>
                  <a:lnTo>
                    <a:pt x="476250" y="0"/>
                  </a:lnTo>
                  <a:lnTo>
                    <a:pt x="387350" y="0"/>
                  </a:lnTo>
                  <a:lnTo>
                    <a:pt x="387350" y="39687"/>
                  </a:lnTo>
                  <a:close/>
                </a:path>
                <a:path w="847725" h="40005">
                  <a:moveTo>
                    <a:pt x="260350" y="39687"/>
                  </a:moveTo>
                  <a:lnTo>
                    <a:pt x="357187" y="39687"/>
                  </a:lnTo>
                  <a:lnTo>
                    <a:pt x="357187" y="0"/>
                  </a:lnTo>
                  <a:lnTo>
                    <a:pt x="260350" y="0"/>
                  </a:lnTo>
                  <a:lnTo>
                    <a:pt x="260350" y="39687"/>
                  </a:lnTo>
                  <a:close/>
                </a:path>
                <a:path w="847725" h="40005">
                  <a:moveTo>
                    <a:pt x="141287" y="39687"/>
                  </a:moveTo>
                  <a:lnTo>
                    <a:pt x="230187" y="39687"/>
                  </a:lnTo>
                  <a:lnTo>
                    <a:pt x="230187" y="0"/>
                  </a:lnTo>
                  <a:lnTo>
                    <a:pt x="141287" y="0"/>
                  </a:lnTo>
                  <a:lnTo>
                    <a:pt x="141287" y="39687"/>
                  </a:lnTo>
                  <a:close/>
                </a:path>
                <a:path w="847725" h="40005">
                  <a:moveTo>
                    <a:pt x="0" y="39687"/>
                  </a:moveTo>
                  <a:lnTo>
                    <a:pt x="88900" y="39687"/>
                  </a:lnTo>
                  <a:lnTo>
                    <a:pt x="88900" y="0"/>
                  </a:lnTo>
                  <a:lnTo>
                    <a:pt x="0" y="0"/>
                  </a:lnTo>
                  <a:lnTo>
                    <a:pt x="0" y="39687"/>
                  </a:lnTo>
                  <a:close/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3" name="object 43"/>
          <p:cNvSpPr txBox="1"/>
          <p:nvPr/>
        </p:nvSpPr>
        <p:spPr>
          <a:xfrm>
            <a:off x="2070100" y="5181600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latin typeface="Microsoft JhengHei"/>
                <a:cs typeface="Microsoft JhengHei"/>
              </a:rPr>
              <a:t>配送中心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7510461" y="514826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Microsoft JhengHei"/>
                <a:cs typeface="Microsoft JhengHei"/>
              </a:rPr>
              <a:t>银行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7183438" y="3094037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Microsoft JhengHei"/>
                <a:cs typeface="Microsoft JhengHei"/>
              </a:rPr>
              <a:t>商家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2044700" y="1620777"/>
            <a:ext cx="499109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>
                <a:solidFill>
                  <a:srgbClr val="FF3300"/>
                </a:solidFill>
                <a:latin typeface="Times New Roman"/>
                <a:cs typeface="Times New Roman"/>
              </a:rPr>
              <a:t>”</a:t>
            </a:r>
            <a:endParaRPr sz="8400">
              <a:latin typeface="Times New Roman"/>
              <a:cs typeface="Times New Roman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2224088" y="2730500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Microsoft JhengHei"/>
                <a:cs typeface="Microsoft JhengHei"/>
              </a:rPr>
              <a:t>用户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585787" y="4219574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latin typeface="Microsoft JhengHei"/>
                <a:cs typeface="Microsoft JhengHei"/>
              </a:rPr>
              <a:t>认证中心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49" name="object 49"/>
          <p:cNvGrpSpPr/>
          <p:nvPr/>
        </p:nvGrpSpPr>
        <p:grpSpPr>
          <a:xfrm>
            <a:off x="1399380" y="2659856"/>
            <a:ext cx="5800725" cy="1951355"/>
            <a:chOff x="1399380" y="2659856"/>
            <a:chExt cx="5800725" cy="1951355"/>
          </a:xfrm>
        </p:grpSpPr>
        <p:sp>
          <p:nvSpPr>
            <p:cNvPr id="50" name="object 50"/>
            <p:cNvSpPr/>
            <p:nvPr/>
          </p:nvSpPr>
          <p:spPr>
            <a:xfrm>
              <a:off x="3019425" y="2663825"/>
              <a:ext cx="1339850" cy="295275"/>
            </a:xfrm>
            <a:custGeom>
              <a:rect l="l" t="t" r="r" b="b"/>
              <a:pathLst>
                <a:path w="1339850" h="295275">
                  <a:moveTo>
                    <a:pt x="0" y="0"/>
                  </a:moveTo>
                  <a:lnTo>
                    <a:pt x="1339850" y="295275"/>
                  </a:lnTo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>
              <a:off x="3427412" y="4133850"/>
              <a:ext cx="932180" cy="433705"/>
            </a:xfrm>
            <a:custGeom>
              <a:rect l="l" t="t" r="r" b="b"/>
              <a:pathLst>
                <a:path w="932178" h="433704">
                  <a:moveTo>
                    <a:pt x="931861" y="0"/>
                  </a:moveTo>
                  <a:lnTo>
                    <a:pt x="0" y="433387"/>
                  </a:lnTo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>
              <a:off x="5132387" y="4133850"/>
              <a:ext cx="2063750" cy="473075"/>
            </a:xfrm>
            <a:custGeom>
              <a:rect l="l" t="t" r="r" b="b"/>
              <a:pathLst>
                <a:path w="2063750" h="473075">
                  <a:moveTo>
                    <a:pt x="0" y="0"/>
                  </a:moveTo>
                  <a:lnTo>
                    <a:pt x="2063750" y="473075"/>
                  </a:lnTo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3" name="object 53"/>
            <p:cNvSpPr/>
            <p:nvPr/>
          </p:nvSpPr>
          <p:spPr>
            <a:xfrm>
              <a:off x="5132387" y="2735261"/>
              <a:ext cx="1992630" cy="224154"/>
            </a:xfrm>
            <a:custGeom>
              <a:rect l="l" t="t" r="r" b="b"/>
              <a:pathLst>
                <a:path w="1992629" h="224153">
                  <a:moveTo>
                    <a:pt x="0" y="223838"/>
                  </a:moveTo>
                  <a:lnTo>
                    <a:pt x="1992312" y="0"/>
                  </a:lnTo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4" name="object 54"/>
            <p:cNvSpPr/>
            <p:nvPr/>
          </p:nvSpPr>
          <p:spPr>
            <a:xfrm>
              <a:off x="1403349" y="3551237"/>
              <a:ext cx="2024380" cy="1905"/>
            </a:xfrm>
            <a:custGeom>
              <a:rect l="l" t="t" r="r" b="b"/>
              <a:pathLst>
                <a:path w="2024379" h="1904">
                  <a:moveTo>
                    <a:pt x="2024061" y="0"/>
                  </a:moveTo>
                  <a:lnTo>
                    <a:pt x="0" y="1588"/>
                  </a:lnTo>
                </a:path>
              </a:pathLst>
            </a:custGeom>
            <a:ln w="793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5" name="object 5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56" name="object 5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14836" y="482722"/>
            <a:ext cx="42481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Arial"/>
                <a:cs typeface="Arial"/>
              </a:rPr>
              <a:t>2</a:t>
            </a:r>
            <a:r>
              <a:rPr spc="-10"/>
              <a:t>、电子商务特征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3431540" y="1316945"/>
            <a:ext cx="2197100" cy="4627880"/>
          </a:xfrm>
          <a:prstGeom prst="rect">
            <a:avLst/>
          </a:prstGeom>
        </p:spPr>
        <p:txBody>
          <a:bodyPr vert="horz" wrap="square" lIns="0" tIns="1079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3650" spc="-200">
                <a:latin typeface="Wingdings"/>
                <a:cs typeface="Wingdings"/>
              </a:rPr>
              <a:t></a:t>
            </a:r>
            <a:r>
              <a:rPr sz="3600" spc="-20">
                <a:latin typeface="宋体"/>
                <a:cs typeface="宋体"/>
              </a:rPr>
              <a:t>普遍性</a:t>
            </a:r>
            <a:endParaRPr sz="36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05"/>
              </a:spcBef>
            </a:pPr>
            <a:r>
              <a:rPr sz="3650" spc="-200">
                <a:latin typeface="Wingdings"/>
                <a:cs typeface="Wingdings"/>
              </a:rPr>
              <a:t></a:t>
            </a:r>
            <a:r>
              <a:rPr sz="3600" spc="-20">
                <a:latin typeface="宋体"/>
                <a:cs typeface="宋体"/>
              </a:rPr>
              <a:t>方便性</a:t>
            </a:r>
            <a:endParaRPr sz="36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05"/>
              </a:spcBef>
            </a:pPr>
            <a:r>
              <a:rPr sz="3650" spc="-200">
                <a:latin typeface="Wingdings"/>
                <a:cs typeface="Wingdings"/>
              </a:rPr>
              <a:t></a:t>
            </a:r>
            <a:r>
              <a:rPr sz="3600" spc="-20">
                <a:latin typeface="宋体"/>
                <a:cs typeface="宋体"/>
              </a:rPr>
              <a:t>整体性</a:t>
            </a:r>
            <a:endParaRPr sz="36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05"/>
              </a:spcBef>
            </a:pPr>
            <a:r>
              <a:rPr sz="3650" spc="-200">
                <a:latin typeface="Wingdings"/>
                <a:cs typeface="Wingdings"/>
              </a:rPr>
              <a:t></a:t>
            </a:r>
            <a:r>
              <a:rPr sz="3600" spc="-20">
                <a:latin typeface="宋体"/>
                <a:cs typeface="宋体"/>
              </a:rPr>
              <a:t>安全性</a:t>
            </a:r>
            <a:endParaRPr sz="36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3650" spc="-200">
                <a:latin typeface="Wingdings"/>
                <a:cs typeface="Wingdings"/>
              </a:rPr>
              <a:t></a:t>
            </a:r>
            <a:r>
              <a:rPr sz="3600" spc="-20">
                <a:latin typeface="宋体"/>
                <a:cs typeface="宋体"/>
              </a:rPr>
              <a:t>协调性</a:t>
            </a:r>
            <a:endParaRPr sz="36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05"/>
              </a:spcBef>
            </a:pPr>
            <a:r>
              <a:rPr sz="3650" spc="-200">
                <a:latin typeface="Wingdings"/>
                <a:cs typeface="Wingdings"/>
              </a:rPr>
              <a:t></a:t>
            </a:r>
            <a:r>
              <a:rPr sz="3600" spc="-20">
                <a:latin typeface="宋体"/>
                <a:cs typeface="宋体"/>
              </a:rPr>
              <a:t>集成性</a:t>
            </a:r>
            <a:endParaRPr sz="36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05"/>
              </a:spcBef>
            </a:pPr>
            <a:r>
              <a:rPr sz="3650" spc="-200">
                <a:latin typeface="Wingdings"/>
                <a:cs typeface="Wingdings"/>
              </a:rPr>
              <a:t></a:t>
            </a:r>
            <a:r>
              <a:rPr sz="3600" spc="-15">
                <a:latin typeface="宋体"/>
                <a:cs typeface="宋体"/>
              </a:rPr>
              <a:t>可扩展性</a:t>
            </a:r>
            <a:endParaRPr sz="3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03300" y="544512"/>
            <a:ext cx="713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5"/>
              <a:t>二、电子商务对物流活动的影响</a:t>
            </a:r>
            <a:endParaRPr sz="400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14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31202" y="2062436"/>
            <a:ext cx="7503159" cy="4018279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05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1</a:t>
            </a:r>
            <a:r>
              <a:rPr sz="3200" spc="-5">
                <a:latin typeface="宋体"/>
                <a:cs typeface="宋体"/>
              </a:rPr>
              <a:t>、电子商务是一场商业大革命；</a:t>
            </a:r>
            <a:endParaRPr sz="3200">
              <a:latin typeface="宋体"/>
              <a:cs typeface="宋体"/>
            </a:endParaRPr>
          </a:p>
          <a:p>
            <a:pPr marL="354965" marR="5080" indent="-342265">
              <a:lnSpc>
                <a:spcPct val="104900"/>
              </a:lnSpc>
              <a:spcBef>
                <a:spcPts val="580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2</a:t>
            </a:r>
            <a:r>
              <a:rPr sz="3200" spc="-5">
                <a:latin typeface="宋体"/>
                <a:cs typeface="宋体"/>
              </a:rPr>
              <a:t>、电子商务为物流业创造了一个虚拟运</a:t>
            </a:r>
            <a:r>
              <a:rPr sz="3200" spc="-20">
                <a:latin typeface="宋体"/>
                <a:cs typeface="宋体"/>
              </a:rPr>
              <a:t>动空间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3</a:t>
            </a:r>
            <a:r>
              <a:rPr sz="3200" spc="-5">
                <a:latin typeface="宋体"/>
                <a:cs typeface="宋体"/>
              </a:rPr>
              <a:t>、电子商务促进物流需求产生新变化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（</a:t>
            </a:r>
            <a:r>
              <a:rPr sz="3200">
                <a:latin typeface="Arial"/>
                <a:cs typeface="Arial"/>
              </a:rPr>
              <a:t>1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5">
                <a:latin typeface="宋体"/>
                <a:cs typeface="宋体"/>
              </a:rPr>
              <a:t>消费者的地区分布分散化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（</a:t>
            </a:r>
            <a:r>
              <a:rPr sz="3200">
                <a:latin typeface="Arial"/>
                <a:cs typeface="Arial"/>
              </a:rPr>
              <a:t>2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10">
                <a:latin typeface="宋体"/>
                <a:cs typeface="宋体"/>
              </a:rPr>
              <a:t>销售的商品标准化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（</a:t>
            </a:r>
            <a:r>
              <a:rPr sz="3200">
                <a:latin typeface="Arial"/>
                <a:cs typeface="Arial"/>
              </a:rPr>
              <a:t>3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5">
                <a:latin typeface="宋体"/>
                <a:cs typeface="宋体"/>
              </a:rPr>
              <a:t>物流服务需求多功能化和社会化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21740" y="1533799"/>
            <a:ext cx="6690359" cy="4700905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05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4</a:t>
            </a:r>
            <a:r>
              <a:rPr sz="3200" spc="-5">
                <a:latin typeface="宋体"/>
                <a:cs typeface="宋体"/>
              </a:rPr>
              <a:t>、电子商务拓展物流服务空间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（</a:t>
            </a:r>
            <a:r>
              <a:rPr sz="3200">
                <a:latin typeface="Arial"/>
                <a:cs typeface="Arial"/>
              </a:rPr>
              <a:t>1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10">
                <a:latin typeface="宋体"/>
                <a:cs typeface="宋体"/>
              </a:rPr>
              <a:t>增加便利性的服务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（</a:t>
            </a:r>
            <a:r>
              <a:rPr sz="3200">
                <a:latin typeface="Arial"/>
                <a:cs typeface="Arial"/>
              </a:rPr>
              <a:t>2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10">
                <a:latin typeface="宋体"/>
                <a:cs typeface="宋体"/>
              </a:rPr>
              <a:t>加快反应速度的服务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（</a:t>
            </a:r>
            <a:r>
              <a:rPr sz="3200">
                <a:latin typeface="Arial"/>
                <a:cs typeface="Arial"/>
              </a:rPr>
              <a:t>3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10">
                <a:latin typeface="宋体"/>
                <a:cs typeface="宋体"/>
              </a:rPr>
              <a:t>降低成本的服务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（</a:t>
            </a:r>
            <a:r>
              <a:rPr sz="3200">
                <a:latin typeface="Arial"/>
                <a:cs typeface="Arial"/>
              </a:rPr>
              <a:t>4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15">
                <a:latin typeface="宋体"/>
                <a:cs typeface="宋体"/>
              </a:rPr>
              <a:t>延伸服务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5</a:t>
            </a:r>
            <a:r>
              <a:rPr sz="3200" spc="-5">
                <a:latin typeface="宋体"/>
                <a:cs typeface="宋体"/>
              </a:rPr>
              <a:t>、电子商务对物流时效性的要求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6</a:t>
            </a:r>
            <a:r>
              <a:rPr sz="3200" spc="-5">
                <a:latin typeface="宋体"/>
                <a:cs typeface="宋体"/>
              </a:rPr>
              <a:t>、电子商务对物流环节的影响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7</a:t>
            </a:r>
            <a:r>
              <a:rPr sz="3200" spc="-5">
                <a:latin typeface="宋体"/>
                <a:cs typeface="宋体"/>
              </a:rPr>
              <a:t>、电子商务促进物流技术水平提高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15</a:t>
            </a:fld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三、物流对电子商务的影响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16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535940" y="1532211"/>
            <a:ext cx="7774305" cy="4041140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05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1</a:t>
            </a:r>
            <a:r>
              <a:rPr sz="3200" spc="-5">
                <a:latin typeface="宋体"/>
                <a:cs typeface="宋体"/>
              </a:rPr>
              <a:t>、物流是电子商务的重要组成部分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2</a:t>
            </a:r>
            <a:r>
              <a:rPr sz="3200" spc="-5">
                <a:latin typeface="宋体"/>
                <a:cs typeface="宋体"/>
              </a:rPr>
              <a:t>、物流现代化是电子商务的基础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3</a:t>
            </a:r>
            <a:r>
              <a:rPr sz="3200" spc="-5">
                <a:latin typeface="宋体"/>
                <a:cs typeface="宋体"/>
              </a:rPr>
              <a:t>、物流是电子商务的关键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（</a:t>
            </a:r>
            <a:r>
              <a:rPr sz="3200">
                <a:latin typeface="Arial"/>
                <a:cs typeface="Arial"/>
              </a:rPr>
              <a:t>1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10">
                <a:latin typeface="宋体"/>
                <a:cs typeface="宋体"/>
              </a:rPr>
              <a:t>物流保障生产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（</a:t>
            </a:r>
            <a:r>
              <a:rPr sz="3200">
                <a:latin typeface="Arial"/>
                <a:cs typeface="Arial"/>
              </a:rPr>
              <a:t>2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10">
                <a:latin typeface="宋体"/>
                <a:cs typeface="宋体"/>
              </a:rPr>
              <a:t>物流服务于商流</a:t>
            </a:r>
            <a:endParaRPr sz="3200">
              <a:latin typeface="宋体"/>
              <a:cs typeface="宋体"/>
            </a:endParaRPr>
          </a:p>
          <a:p>
            <a:pPr marL="354965" marR="5080" indent="-342265">
              <a:lnSpc>
                <a:spcPct val="104900"/>
              </a:lnSpc>
              <a:spcBef>
                <a:spcPts val="58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（</a:t>
            </a:r>
            <a:r>
              <a:rPr sz="3200">
                <a:latin typeface="Arial"/>
                <a:cs typeface="Arial"/>
              </a:rPr>
              <a:t>3</a:t>
            </a:r>
            <a:r>
              <a:rPr sz="3200">
                <a:latin typeface="宋体"/>
                <a:cs typeface="宋体"/>
              </a:rPr>
              <a:t>）物流是实现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>
                <a:latin typeface="宋体"/>
                <a:cs typeface="宋体"/>
              </a:rPr>
              <a:t>以顾客为中心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 spc="-15">
                <a:latin typeface="宋体"/>
                <a:cs typeface="宋体"/>
              </a:rPr>
              <a:t>理念的根</a:t>
            </a:r>
            <a:r>
              <a:rPr sz="3200" spc="-20">
                <a:latin typeface="宋体"/>
                <a:cs typeface="宋体"/>
              </a:rPr>
              <a:t>本保证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74140" y="2249761"/>
            <a:ext cx="6690359" cy="2870200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05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4</a:t>
            </a:r>
            <a:r>
              <a:rPr sz="3200" spc="-5">
                <a:latin typeface="宋体"/>
                <a:cs typeface="宋体"/>
              </a:rPr>
              <a:t>、物流是电子商务的支点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（</a:t>
            </a:r>
            <a:r>
              <a:rPr sz="3200">
                <a:latin typeface="Arial"/>
                <a:cs typeface="Arial"/>
              </a:rPr>
              <a:t>1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5">
                <a:latin typeface="宋体"/>
                <a:cs typeface="宋体"/>
              </a:rPr>
              <a:t>物流能力是核心竞争力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（</a:t>
            </a:r>
            <a:r>
              <a:rPr sz="3200">
                <a:latin typeface="Arial"/>
                <a:cs typeface="Arial"/>
              </a:rPr>
              <a:t>2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10">
                <a:latin typeface="宋体"/>
                <a:cs typeface="宋体"/>
              </a:rPr>
              <a:t>现代物流应运而生</a:t>
            </a:r>
            <a:endParaRPr sz="3200">
              <a:latin typeface="宋体"/>
              <a:cs typeface="宋体"/>
            </a:endParaRPr>
          </a:p>
          <a:p>
            <a:pPr marL="354965" marR="5080" indent="-342265">
              <a:lnSpc>
                <a:spcPct val="104900"/>
              </a:lnSpc>
              <a:spcBef>
                <a:spcPts val="580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5</a:t>
            </a:r>
            <a:r>
              <a:rPr sz="3200" spc="-5">
                <a:latin typeface="宋体"/>
                <a:cs typeface="宋体"/>
              </a:rPr>
              <a:t>、物流是实现电子商务跨区域的重</a:t>
            </a:r>
            <a:r>
              <a:rPr sz="3200" spc="-60">
                <a:latin typeface="宋体"/>
                <a:cs typeface="宋体"/>
              </a:rPr>
              <a:t>点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17</a:t>
            </a:fld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11200" y="612775"/>
            <a:ext cx="7645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5"/>
              <a:t>四、电子商务中物流业的发展策略</a:t>
            </a:r>
            <a:endParaRPr sz="400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11/12/2023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18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535940" y="1621994"/>
            <a:ext cx="7909559" cy="266065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354965" marR="5080" indent="-342265">
              <a:lnSpc>
                <a:spcPts val="4029"/>
              </a:lnSpc>
              <a:spcBef>
                <a:spcPts val="75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1</a:t>
            </a:r>
            <a:r>
              <a:rPr sz="3200" spc="-5">
                <a:latin typeface="宋体"/>
                <a:cs typeface="宋体"/>
              </a:rPr>
              <a:t>、建立和发展适应网络经济形势的物流运</a:t>
            </a:r>
            <a:r>
              <a:rPr sz="3200" spc="-20">
                <a:latin typeface="宋体"/>
                <a:cs typeface="宋体"/>
              </a:rPr>
              <a:t>作模式</a:t>
            </a:r>
            <a:endParaRPr sz="3200">
              <a:latin typeface="宋体"/>
              <a:cs typeface="宋体"/>
            </a:endParaRPr>
          </a:p>
          <a:p>
            <a:pPr marL="354965" marR="5080" indent="-342265">
              <a:lnSpc>
                <a:spcPct val="104900"/>
              </a:lnSpc>
              <a:spcBef>
                <a:spcPts val="225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2</a:t>
            </a:r>
            <a:r>
              <a:rPr sz="3200" spc="-5">
                <a:latin typeface="宋体"/>
                <a:cs typeface="宋体"/>
              </a:rPr>
              <a:t>、组建的配送中心、物流企业应合理规划</a:t>
            </a:r>
            <a:r>
              <a:rPr sz="3200" spc="-25">
                <a:latin typeface="宋体"/>
                <a:cs typeface="宋体"/>
              </a:rPr>
              <a:t>布局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Arial"/>
                <a:cs typeface="Arial"/>
              </a:rPr>
              <a:t>3</a:t>
            </a:r>
            <a:r>
              <a:rPr sz="3200" spc="-5">
                <a:latin typeface="宋体"/>
                <a:cs typeface="宋体"/>
              </a:rPr>
              <a:t>、建立第三方物流模式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https://d.book118.com/257164166030006043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宋体</vt:lpstr>
      <vt:lpstr>黑体</vt:lpstr>
      <vt:lpstr>Microsoft JhengHei</vt:lpstr>
      <vt:lpstr>Wingdings</vt:lpstr>
      <vt:lpstr>Webdings</vt:lpstr>
      <vt:lpstr>Times New Roman</vt:lpstr>
      <vt:lpstr>Office Theme</vt:lpstr>
      <vt:lpstr>电子商务物流</vt:lpstr>
      <vt:lpstr>第一节 物流与电子商务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未来几年中国电子商务市场的运营主体将不再由IT网络公司垄断，大量传统企业涌入将使电子商务市场迅速成长，如沃尔玛等超市推出电子订单配送，奥迪、海尔等制造业提供客户订制服务，柯达提供洗印及鲜花配送服务等
中国电子商务贸易将在未来五年内迎来的新一轮高潮</vt:lpstr>
      <vt:lpstr>一、电子商务的概念、特征</vt:lpstr>
      <vt:lpstr>Internet下完整的电子商务环境</vt:lpstr>
      <vt:lpstr>2、电子商务特征</vt:lpstr>
      <vt:lpstr>二、电子商务对物流活动的影响</vt:lpstr>
      <vt:lpstr>PowerPoint Presentation</vt:lpstr>
      <vt:lpstr>三、物流对电子商务的影响</vt:lpstr>
      <vt:lpstr>PowerPoint Presentation</vt:lpstr>
      <vt:lpstr>四、电子商务中物流业的发展策略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2024-09-16T21:59:55.077</cp:lastPrinted>
  <dcterms:created xsi:type="dcterms:W3CDTF">2024-09-16T13:59:55Z</dcterms:created>
  <dcterms:modified xsi:type="dcterms:W3CDTF">2024-09-16T13:59:56Z</dcterms:modified>
</cp:coreProperties>
</file>