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8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tags" Target="tags/tag199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tags" Target="../tags/tag9.xml" /><Relationship Id="rId13" Type="http://schemas.openxmlformats.org/officeDocument/2006/relationships/tags" Target="../tags/tag10.xml" /><Relationship Id="rId14" Type="http://schemas.openxmlformats.org/officeDocument/2006/relationships/tags" Target="../tags/tag11.xml" /><Relationship Id="rId15" Type="http://schemas.openxmlformats.org/officeDocument/2006/relationships/tags" Target="../tags/tag12.xml" /><Relationship Id="rId16" Type="http://schemas.openxmlformats.org/officeDocument/2006/relationships/tags" Target="../tags/tag13.xml" /><Relationship Id="rId17" Type="http://schemas.openxmlformats.org/officeDocument/2006/relationships/tags" Target="../tags/tag14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image" Target="../media/image3.svg" /><Relationship Id="rId7" Type="http://schemas.openxmlformats.org/officeDocument/2006/relationships/tags" Target="../tags/tag4.xml" /><Relationship Id="rId8" Type="http://schemas.openxmlformats.org/officeDocument/2006/relationships/tags" Target="../tags/tag5.xml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image" Target="../media/image5.png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9.xml" /><Relationship Id="rId11" Type="http://schemas.openxmlformats.org/officeDocument/2006/relationships/tags" Target="../tags/tag30.xml" /><Relationship Id="rId12" Type="http://schemas.openxmlformats.org/officeDocument/2006/relationships/tags" Target="../tags/tag31.xml" /><Relationship Id="rId13" Type="http://schemas.openxmlformats.org/officeDocument/2006/relationships/tags" Target="../tags/tag3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7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image" Target="../media/image8.png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image" Target="../media/image2.png" /><Relationship Id="rId6" Type="http://schemas.openxmlformats.org/officeDocument/2006/relationships/image" Target="../media/image3.svg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image" Target="../media/image5.png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57.xml" /><Relationship Id="rId11" Type="http://schemas.openxmlformats.org/officeDocument/2006/relationships/tags" Target="../tags/tag58.xml" /><Relationship Id="rId12" Type="http://schemas.openxmlformats.org/officeDocument/2006/relationships/tags" Target="../tags/tag5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image" Target="../media/image5.png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image" Target="../media/image5.png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2" Type="http://schemas.openxmlformats.org/officeDocument/2006/relationships/tags" Target="../tags/tag66.xml" /><Relationship Id="rId3" Type="http://schemas.openxmlformats.org/officeDocument/2006/relationships/image" Target="../media/image4.png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image" Target="../media/image5.png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image" Target="../media/image5.png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0.xml" /><Relationship Id="rId11" Type="http://schemas.openxmlformats.org/officeDocument/2006/relationships/tags" Target="../tags/tag91.xml" /><Relationship Id="rId12" Type="http://schemas.openxmlformats.org/officeDocument/2006/relationships/tags" Target="../tags/tag92.xml" /><Relationship Id="rId13" Type="http://schemas.openxmlformats.org/officeDocument/2006/relationships/tags" Target="../tags/tag93.xml" /><Relationship Id="rId14" Type="http://schemas.openxmlformats.org/officeDocument/2006/relationships/tags" Target="../tags/tag94.xml" /><Relationship Id="rId15" Type="http://schemas.openxmlformats.org/officeDocument/2006/relationships/tags" Target="../tags/tag95.xml" /><Relationship Id="rId16" Type="http://schemas.openxmlformats.org/officeDocument/2006/relationships/tags" Target="../tags/tag96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image" Target="../media/image2.png" /><Relationship Id="rId6" Type="http://schemas.openxmlformats.org/officeDocument/2006/relationships/image" Target="../media/image3.svg" /><Relationship Id="rId7" Type="http://schemas.openxmlformats.org/officeDocument/2006/relationships/tags" Target="../tags/tag87.xml" /><Relationship Id="rId8" Type="http://schemas.openxmlformats.org/officeDocument/2006/relationships/tags" Target="../tags/tag88.xml" /><Relationship Id="rId9" Type="http://schemas.openxmlformats.org/officeDocument/2006/relationships/tags" Target="../tags/tag8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E451A9-30A7-4C02-8D84-DDCA9EDC8A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B303FD-D098-45C2-B13E-51457561E2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77FAF6-28AE-4F0D-AF2F-555201861A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7FAF62-0247-4DB8-9DC0-1A8B30947A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27CED4-0709-4DCC-A205-28ABC59D1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A725E4-FBD4-418D-8B43-3756F17E32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799CAA-10BF-4DE6-969E-538C6E0B6A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5CD896-A41A-4526-B97D-48328B077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742149-898E-42EC-8623-5E641F4B37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93CD85-CDB8-455A-8C35-2AD8A3873D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64A362-B90F-4E42-9C09-72949C5B2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5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36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37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44" name="图形 43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59" name="椭圆 58"/>
          <p:cNvSpPr/>
          <p:nvPr>
            <p:custDataLst>
              <p:tags r:id="rId8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60" name="椭圆 59"/>
          <p:cNvSpPr/>
          <p:nvPr>
            <p:custDataLst>
              <p:tags r:id="rId9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61" name="椭圆 60"/>
          <p:cNvSpPr/>
          <p:nvPr>
            <p:custDataLst>
              <p:tags r:id="rId10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62" name="椭圆 61"/>
          <p:cNvSpPr/>
          <p:nvPr>
            <p:custDataLst>
              <p:tags r:id="rId11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9" name="署名"/>
          <p:cNvSpPr txBox="1">
            <a:spLocks noGrp="1"/>
          </p:cNvSpPr>
          <p:nvPr>
            <p:ph type="body" idx="3" hasCustomPrompt="1"/>
            <p:custDataLst>
              <p:tags r:id="rId12"/>
            </p:custDataLst>
          </p:nvPr>
        </p:nvSpPr>
        <p:spPr>
          <a:xfrm>
            <a:off x="1463143" y="6107907"/>
            <a:ext cx="1752600" cy="3619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8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1106170" y="3143250"/>
            <a:ext cx="5610860" cy="902335"/>
          </a:xfrm>
          <a:prstGeom prst="rect">
            <a:avLst/>
          </a:prstGeom>
          <a:noFill/>
        </p:spPr>
        <p:txBody>
          <a:bodyPr vert="horz" wrap="square" lIns="10795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bg1">
                    <a:lumMod val="50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1106170" y="995681"/>
            <a:ext cx="5611495" cy="2147570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9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7" name="图片 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5" name="VCG41N121564510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71775"/>
            <a:ext cx="4980305" cy="4086225"/>
          </a:xfrm>
          <a:prstGeom prst="rect">
            <a:avLst/>
          </a:prstGeom>
        </p:spPr>
      </p:pic>
      <p:pic>
        <p:nvPicPr>
          <p:cNvPr id="72" name="图片 7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1077148">
            <a:off x="8822897" y="-131634"/>
            <a:ext cx="3427141" cy="13031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7" name="副标题"/>
          <p:cNvSpPr txBox="1">
            <a:spLocks noGrp="1"/>
          </p:cNvSpPr>
          <p:nvPr>
            <p:ph type="body" idx="6" hasCustomPrompt="1"/>
            <p:custDataLst>
              <p:tags r:id="rId5"/>
            </p:custDataLst>
          </p:nvPr>
        </p:nvSpPr>
        <p:spPr>
          <a:xfrm>
            <a:off x="494030" y="1307465"/>
            <a:ext cx="2223135" cy="368300"/>
          </a:xfrm>
          <a:prstGeom prst="rect">
            <a:avLst/>
          </a:prstGeom>
          <a:noFill/>
        </p:spPr>
        <p:txBody>
          <a:bodyPr vert="horz" wrap="square" lIns="144145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5" hasCustomPrompt="1"/>
            <p:custDataLst>
              <p:tags r:id="rId6"/>
            </p:custDataLst>
          </p:nvPr>
        </p:nvSpPr>
        <p:spPr>
          <a:xfrm>
            <a:off x="494030" y="327660"/>
            <a:ext cx="2223135" cy="979805"/>
          </a:xfrm>
          <a:prstGeom prst="rect">
            <a:avLst/>
          </a:prstGeom>
          <a:noFill/>
        </p:spPr>
        <p:txBody>
          <a:bodyPr vert="horz" wrap="square" lIns="7175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59" name="椭圆 58"/>
          <p:cNvSpPr/>
          <p:nvPr>
            <p:custDataLst>
              <p:tags r:id="rId7"/>
            </p:custDataLst>
          </p:nvPr>
        </p:nvSpPr>
        <p:spPr>
          <a:xfrm>
            <a:off x="11436350" y="544957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60" name="椭圆 59"/>
          <p:cNvSpPr/>
          <p:nvPr>
            <p:custDataLst>
              <p:tags r:id="rId8"/>
            </p:custDataLst>
          </p:nvPr>
        </p:nvSpPr>
        <p:spPr>
          <a:xfrm>
            <a:off x="11436350" y="564451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61" name="椭圆 60"/>
          <p:cNvSpPr/>
          <p:nvPr>
            <p:custDataLst>
              <p:tags r:id="rId9"/>
            </p:custDataLst>
          </p:nvPr>
        </p:nvSpPr>
        <p:spPr>
          <a:xfrm>
            <a:off x="11436350" y="583882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62" name="椭圆 61"/>
          <p:cNvSpPr/>
          <p:nvPr>
            <p:custDataLst>
              <p:tags r:id="rId10"/>
            </p:custDataLst>
          </p:nvPr>
        </p:nvSpPr>
        <p:spPr>
          <a:xfrm>
            <a:off x="11436350" y="603377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矩形: 圆角 28"/>
          <p:cNvSpPr/>
          <p:nvPr>
            <p:custDataLst>
              <p:tags r:id="rId1"/>
            </p:custDataLst>
          </p:nvPr>
        </p:nvSpPr>
        <p:spPr>
          <a:xfrm>
            <a:off x="840740" y="3615055"/>
            <a:ext cx="10354310" cy="1998345"/>
          </a:xfrm>
          <a:prstGeom prst="roundRect">
            <a:avLst>
              <a:gd name="adj" fmla="val 679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11" name="图片 1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5776686" y="1594582"/>
            <a:ext cx="6415314" cy="5263418"/>
          </a:xfrm>
          <a:prstGeom prst="rect">
            <a:avLst/>
          </a:prstGeom>
        </p:spPr>
      </p:pic>
      <p:sp>
        <p:nvSpPr>
          <p:cNvPr id="10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996950" y="3731895"/>
            <a:ext cx="5430520" cy="1765300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9" name="图形 43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8" name="联系方式"/>
          <p:cNvSpPr txBox="1">
            <a:spLocks noGrp="1"/>
          </p:cNvSpPr>
          <p:nvPr>
            <p:ph type="body" idx="2"/>
            <p:custDataLst>
              <p:tags r:id="rId8"/>
            </p:custDataLst>
          </p:nvPr>
        </p:nvSpPr>
        <p:spPr>
          <a:xfrm>
            <a:off x="1111885" y="323057"/>
            <a:ext cx="1956435" cy="2603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100" b="0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7" name="节编号"/>
          <p:cNvSpPr txBox="1"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863600" y="2158466"/>
            <a:ext cx="7115956" cy="155696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500" normalizeH="0" baseline="0" noProof="1">
                <a:solidFill>
                  <a:schemeClr val="accent1"/>
                </a:solidFill>
                <a:latin typeface="+mj-ea"/>
                <a:ea typeface="+mj-ea"/>
                <a:cs typeface="+mn-cs"/>
                <a:sym typeface="站酷文艺体"/>
              </a:defRPr>
            </a:lvl1pPr>
          </a:lstStyle>
          <a:p>
            <a:pPr lvl="0" algn="l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1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kumimoji="0" sz="18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cs typeface="MiSans Normal" panose="00000500000000000000" charset="-122"/>
                <a:sym typeface="+mn-ea"/>
              </a:defRPr>
            </a:lvl1pPr>
            <a:lvl2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sym typeface="+mn-ea"/>
              </a:defRPr>
            </a:lvl2pPr>
            <a:lvl3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sym typeface="+mn-ea"/>
              </a:defRPr>
            </a:lvl3pPr>
            <a:lvl4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sym typeface="+mn-ea"/>
              </a:defRPr>
            </a:lvl4pPr>
            <a:lvl5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sym typeface="+mn-ea"/>
              </a:defRPr>
            </a:lvl5pPr>
          </a:lstStyle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8" name="图片 7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5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2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1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10" name="图片 9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7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6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8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327025"/>
            <a:ext cx="10968990" cy="592963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7" name="图片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8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969010" y="962025"/>
            <a:ext cx="1060831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t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6" name="图片 5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5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36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37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44" name="图形 43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59" name="椭圆 58"/>
          <p:cNvSpPr/>
          <p:nvPr>
            <p:custDataLst>
              <p:tags r:id="rId8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60" name="椭圆 59"/>
          <p:cNvSpPr/>
          <p:nvPr>
            <p:custDataLst>
              <p:tags r:id="rId9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61" name="椭圆 60"/>
          <p:cNvSpPr/>
          <p:nvPr>
            <p:custDataLst>
              <p:tags r:id="rId10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62" name="椭圆 61"/>
          <p:cNvSpPr/>
          <p:nvPr>
            <p:custDataLst>
              <p:tags r:id="rId11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8" name="署名"/>
          <p:cNvSpPr txBox="1">
            <a:spLocks noGrp="1"/>
          </p:cNvSpPr>
          <p:nvPr>
            <p:ph type="body" idx="3" hasCustomPrompt="1"/>
            <p:custDataLst>
              <p:tags r:id="rId12"/>
            </p:custDataLst>
          </p:nvPr>
        </p:nvSpPr>
        <p:spPr>
          <a:xfrm>
            <a:off x="1463143" y="6107907"/>
            <a:ext cx="1752600" cy="6273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sp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站酷文艺体"/>
                <a:ea typeface="站酷文艺体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1106170" y="1579245"/>
            <a:ext cx="6847840" cy="2820035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4.png" /><Relationship Id="rId13" Type="http://schemas.openxmlformats.org/officeDocument/2006/relationships/tags" Target="../tags/tag97.xml" /><Relationship Id="rId14" Type="http://schemas.openxmlformats.org/officeDocument/2006/relationships/image" Target="../media/image5.png" /><Relationship Id="rId15" Type="http://schemas.openxmlformats.org/officeDocument/2006/relationships/tags" Target="../tags/tag98.xml" /><Relationship Id="rId16" Type="http://schemas.openxmlformats.org/officeDocument/2006/relationships/tags" Target="../tags/tag99.xml" /><Relationship Id="rId17" Type="http://schemas.openxmlformats.org/officeDocument/2006/relationships/tags" Target="../tags/tag100.xml" /><Relationship Id="rId18" Type="http://schemas.openxmlformats.org/officeDocument/2006/relationships/tags" Target="../tags/tag101.xml" /><Relationship Id="rId19" Type="http://schemas.openxmlformats.org/officeDocument/2006/relationships/tags" Target="../tags/tag10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3.xml" /><Relationship Id="rId21" Type="http://schemas.openxmlformats.org/officeDocument/2006/relationships/tags" Target="../tags/tag104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pic>
        <p:nvPicPr>
          <p:cNvPr id="6" name="图片 5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标题占位符 8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91003"/>
            <a:ext cx="10515600" cy="530927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/>
          <a:p>
            <a:pPr marL="0" marR="0" lvl="0" fontAlgn="auto">
              <a:lnSpc>
                <a:spcPct val="11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052423"/>
            <a:ext cx="10515600" cy="51245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2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rgbClr val="A1D6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chemeClr val="accent1"/>
          </a:solidFill>
          <a:latin typeface="+mj-ea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uFillTx/>
          <a:latin typeface="+mn-ea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tags" Target="../tags/tag173.xml" /><Relationship Id="rId14" Type="http://schemas.openxmlformats.org/officeDocument/2006/relationships/tags" Target="../tags/tag174.xml" /><Relationship Id="rId15" Type="http://schemas.openxmlformats.org/officeDocument/2006/relationships/tags" Target="../tags/tag175.xml" /><Relationship Id="rId16" Type="http://schemas.openxmlformats.org/officeDocument/2006/relationships/tags" Target="../tags/tag176.xml" /><Relationship Id="rId17" Type="http://schemas.openxmlformats.org/officeDocument/2006/relationships/tags" Target="../tags/tag177.xml" /><Relationship Id="rId18" Type="http://schemas.openxmlformats.org/officeDocument/2006/relationships/tags" Target="../tags/tag178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7.xml" /><Relationship Id="rId11" Type="http://schemas.openxmlformats.org/officeDocument/2006/relationships/tags" Target="../tags/tag188.xml" /><Relationship Id="rId12" Type="http://schemas.openxmlformats.org/officeDocument/2006/relationships/tags" Target="../tags/tag189.xml" /><Relationship Id="rId13" Type="http://schemas.openxmlformats.org/officeDocument/2006/relationships/tags" Target="../tags/tag190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Relationship Id="rId6" Type="http://schemas.openxmlformats.org/officeDocument/2006/relationships/tags" Target="../tags/tag195.xml" /><Relationship Id="rId7" Type="http://schemas.openxmlformats.org/officeDocument/2006/relationships/tags" Target="../tags/tag196.xml" /><Relationship Id="rId8" Type="http://schemas.openxmlformats.org/officeDocument/2006/relationships/tags" Target="../tags/tag197.xml" /><Relationship Id="rId9" Type="http://schemas.openxmlformats.org/officeDocument/2006/relationships/tags" Target="../tags/tag19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00105710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.内容</a:t>
            </a:r>
            <a:endParaRPr lang="zh-CN" altLang="en-US"/>
          </a:p>
        </p:txBody>
      </p:sp>
      <p:sp>
        <p:nvSpPr>
          <p:cNvPr id="6" name="标题 5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儿童心理韧性培养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6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 O N T E N T S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29" name="矩形: 圆角 28"/>
          <p:cNvSpPr/>
          <p:nvPr>
            <p:custDataLst>
              <p:tags r:id="rId5"/>
            </p:custDataLst>
          </p:nvPr>
        </p:nvSpPr>
        <p:spPr>
          <a:xfrm>
            <a:off x="4185920" y="1477010"/>
            <a:ext cx="6445250" cy="88011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5" name="序号"/>
          <p:cNvSpPr txBox="1"/>
          <p:nvPr>
            <p:custDataLst>
              <p:tags r:id="rId6"/>
            </p:custDataLst>
          </p:nvPr>
        </p:nvSpPr>
        <p:spPr>
          <a:xfrm>
            <a:off x="4280187" y="1534921"/>
            <a:ext cx="762215" cy="764288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2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22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6" name="标题"/>
          <p:cNvSpPr txBox="1"/>
          <p:nvPr>
            <p:custDataLst>
              <p:tags r:id="rId7"/>
            </p:custDataLst>
          </p:nvPr>
        </p:nvSpPr>
        <p:spPr>
          <a:xfrm>
            <a:off x="5274945" y="1619250"/>
            <a:ext cx="4962525" cy="62357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儿童心理韧性的定义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25" name="矩形: 圆角 28"/>
          <p:cNvSpPr/>
          <p:nvPr>
            <p:custDataLst>
              <p:tags r:id="rId8"/>
            </p:custDataLst>
          </p:nvPr>
        </p:nvSpPr>
        <p:spPr>
          <a:xfrm>
            <a:off x="4185920" y="4713605"/>
            <a:ext cx="6445250" cy="88011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26" name="序号"/>
          <p:cNvSpPr txBox="1"/>
          <p:nvPr>
            <p:custDataLst>
              <p:tags r:id="rId9"/>
            </p:custDataLst>
          </p:nvPr>
        </p:nvSpPr>
        <p:spPr>
          <a:xfrm>
            <a:off x="4280187" y="4771516"/>
            <a:ext cx="762215" cy="764288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24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27" name="标题"/>
          <p:cNvSpPr txBox="1"/>
          <p:nvPr>
            <p:custDataLst>
              <p:tags r:id="rId10"/>
            </p:custDataLst>
          </p:nvPr>
        </p:nvSpPr>
        <p:spPr>
          <a:xfrm>
            <a:off x="5274945" y="4855845"/>
            <a:ext cx="4962525" cy="62357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儿童心理韧性培养的未来展望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30" name="矩形: 圆角 28"/>
          <p:cNvSpPr/>
          <p:nvPr>
            <p:custDataLst>
              <p:tags r:id="rId11"/>
            </p:custDataLst>
          </p:nvPr>
        </p:nvSpPr>
        <p:spPr>
          <a:xfrm>
            <a:off x="4185920" y="2555875"/>
            <a:ext cx="6445250" cy="88011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31" name="序号"/>
          <p:cNvSpPr txBox="1"/>
          <p:nvPr>
            <p:custDataLst>
              <p:tags r:id="rId12"/>
            </p:custDataLst>
          </p:nvPr>
        </p:nvSpPr>
        <p:spPr>
          <a:xfrm>
            <a:off x="4280187" y="2613786"/>
            <a:ext cx="762215" cy="764288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2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22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32" name="标题"/>
          <p:cNvSpPr txBox="1"/>
          <p:nvPr>
            <p:custDataLst>
              <p:tags r:id="rId13"/>
            </p:custDataLst>
          </p:nvPr>
        </p:nvSpPr>
        <p:spPr>
          <a:xfrm>
            <a:off x="5274945" y="2698115"/>
            <a:ext cx="4962525" cy="62357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儿童心理韧性的培养方法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35" name="矩形: 圆角 28"/>
          <p:cNvSpPr/>
          <p:nvPr>
            <p:custDataLst>
              <p:tags r:id="rId14"/>
            </p:custDataLst>
          </p:nvPr>
        </p:nvSpPr>
        <p:spPr>
          <a:xfrm>
            <a:off x="4185920" y="3634740"/>
            <a:ext cx="6445250" cy="88011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36" name="序号"/>
          <p:cNvSpPr txBox="1"/>
          <p:nvPr>
            <p:custDataLst>
              <p:tags r:id="rId15"/>
            </p:custDataLst>
          </p:nvPr>
        </p:nvSpPr>
        <p:spPr>
          <a:xfrm>
            <a:off x="4280187" y="3692651"/>
            <a:ext cx="762215" cy="764288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24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39" name="标题"/>
          <p:cNvSpPr txBox="1"/>
          <p:nvPr>
            <p:custDataLst>
              <p:tags r:id="rId16"/>
            </p:custDataLst>
          </p:nvPr>
        </p:nvSpPr>
        <p:spPr>
          <a:xfrm>
            <a:off x="5274945" y="3776980"/>
            <a:ext cx="4962525" cy="62357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儿童心理韧性培养的实践案例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1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儿童心理韧性的定义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87500"/>
          </a:bodyPr>
          <a:lstStyle/>
          <a:p>
            <a:r>
              <a:rPr lang="zh-CN" altLang="en-US"/>
              <a:t>XX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心理韧性的概念</a:t>
            </a:r>
            <a:endParaRPr lang="zh-CN" altLang="en-US"/>
          </a:p>
        </p:txBody>
      </p:sp>
      <p:sp>
        <p:nvSpPr>
          <p:cNvPr id="28" name="正文"/>
          <p:cNvSpPr txBox="1"/>
          <p:nvPr>
            <p:custDataLst>
              <p:tags r:id="rId2"/>
            </p:custDataLst>
          </p:nvPr>
        </p:nvSpPr>
        <p:spPr>
          <a:xfrm>
            <a:off x="2880868" y="1490400"/>
            <a:ext cx="6424264" cy="8492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心理韧性是指个体面对压力、挑战或逆境时，能够有效地适应、恢复或成长的能力。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9" name="正文"/>
          <p:cNvSpPr txBox="1"/>
          <p:nvPr>
            <p:custDataLst>
              <p:tags r:id="rId3"/>
            </p:custDataLst>
          </p:nvPr>
        </p:nvSpPr>
        <p:spPr>
          <a:xfrm>
            <a:off x="2880868" y="2467879"/>
            <a:ext cx="6424264" cy="8492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心理韧性包括三个核心成分：适应力、恢复力和成长力。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0" name="正文"/>
          <p:cNvSpPr txBox="1"/>
          <p:nvPr>
            <p:custDataLst>
              <p:tags r:id="rId4"/>
            </p:custDataLst>
          </p:nvPr>
        </p:nvSpPr>
        <p:spPr>
          <a:xfrm>
            <a:off x="2880868" y="3445358"/>
            <a:ext cx="6424264" cy="8492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适应力是指个体在面对压力或挑战时，能够有效地应对和适应的能力。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1" name="正文"/>
          <p:cNvSpPr txBox="1"/>
          <p:nvPr>
            <p:custDataLst>
              <p:tags r:id="rId5"/>
            </p:custDataLst>
          </p:nvPr>
        </p:nvSpPr>
        <p:spPr>
          <a:xfrm>
            <a:off x="2880868" y="4422836"/>
            <a:ext cx="6424264" cy="8492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恢复力是指个体在经历压力或挑战后，能够迅速恢复和恢复正常功能的能力。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2" name="正文"/>
          <p:cNvSpPr txBox="1"/>
          <p:nvPr>
            <p:custDataLst>
              <p:tags r:id="rId6"/>
            </p:custDataLst>
          </p:nvPr>
        </p:nvSpPr>
        <p:spPr>
          <a:xfrm>
            <a:off x="2880868" y="5400315"/>
            <a:ext cx="6424264" cy="8492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成长力是指个体在经历压力或挑战后，能够从中学习和成长，提高自身素质和能力的能力。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心理韧性的重要性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心理韧性是儿童面对压力和挑战时的适应能力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心理韧性有助于儿童更好地应对生活中的困难和挫折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心理韧性的培养有助于提高儿童的心理健康水平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心理韧性的培养有助于儿童形成积极的人生观和价值观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心理韧性的影响因素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家庭环境：父母的教育方式、家庭氛围、家庭成员之间的关系等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学校环境：老师的教育方式、同学间的人际关系、学校的规章制度等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社会环境：社会文化、社会价值观、社会支持系统等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个人因素：儿童的性格特点、兴趣爱好、自我认知等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儿童心理韧性的培养方法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87500"/>
          </a:bodyPr>
          <a:lstStyle/>
          <a:p>
            <a:r>
              <a:rPr lang="zh-CN" altLang="en-US"/>
              <a:t>XX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家庭教育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教导孩子面对挫折和困难，学会从失败中吸取教训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建立良好的家庭氛围，让孩子感受到爱和支持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培养孩子的自信心和自尊心，鼓励他们尝试新事物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培养孩子的社交技能，帮助他们建立良好的人际关系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学校教育</a:t>
            </a:r>
            <a:endParaRPr lang="zh-CN" altLang="en-US"/>
          </a:p>
        </p:txBody>
      </p:sp>
      <p:sp>
        <p:nvSpPr>
          <p:cNvPr id="27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29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课程设置：增加心理韧性相关的课程，如心理健康教育、挫折教育等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0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35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教师培训：提高教师对心理韧性的认识，掌握心理韧性的培养方法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4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校园文化：营造积极向上的校园氛围，鼓励学生勇于面对挑战和困难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家校合作：加强与家长的沟通和合作，共同关注孩子的心理成长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社会环境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学校环境：建立良好的师生关系，关注孩子的心理健康，提供心理辅导和支持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家庭环境：提供稳定、和谐的家庭氛围，让孩子感受到爱和支持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社区环境：提供丰富的社区活动和社交机会，让孩子参与其中，增强社交能力和自信心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社会环境：关注社会热点问题，引导孩子关注社会，培养社会责任感和公民意识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https://d.book118.com/258001057106006043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&#10;您的观看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52.5&quot;,&quot;top&quot;:&quot;72.25&quot;,&quot;width&quot;:&quot;514.2&quot;,&quot;height&quot;:&quot;263.3&quot;}"/>
  <p:tag name="KSO_WM_SLIDE_ID" val="custom2023030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4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USESOURCEFORMAT_APPLY" val="0"/>
  <p:tag name="KSO_WM_UNIT_VALUE" val="17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5"/>
  <p:tag name="KSO_WM_UNIT_TEXT_FILL_TYPE" val="1"/>
  <p:tag name="KSO_WM_UNIT_TYPE" val="a"/>
  <p:tag name="KSO_WM_UNIT_USESOURCEFORMAT_APPLY" val="0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4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00_4*l_h_i*1_1_2"/>
  <p:tag name="KSO_WM_UNIT_INDEX" val="1_1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4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00_4*l_h_i*1_4_2"/>
  <p:tag name="KSO_WM_UNIT_INDEX" val="1_4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4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00_4*l_h_i*1_2_2"/>
  <p:tag name="KSO_WM_UNIT_INDEX" val="1_2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4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00_4*l_h_i*1_3_2"/>
  <p:tag name="KSO_WM_UNIT_INDEX" val="1_3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0_4"/>
  <p:tag name="KSO_WM_SLIDE_INDEX" val="4"/>
  <p:tag name="KSO_WM_SLIDE_ITEM_CNT" val="4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27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33.xml><?xml version="1.0" encoding="utf-8"?>
<p:tagLst xmlns:p="http://schemas.openxmlformats.org/presentationml/2006/main">
  <p:tag name="KSO_WM_TEMPLATE_CATEGORY" val="custom"/>
  <p:tag name="KSO_WM_TEMPLATE_INDEX" val="2023030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61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78.xml><?xml version="1.0" encoding="utf-8"?>
<p:tagLst xmlns:p="http://schemas.openxmlformats.org/presentationml/2006/main">
  <p:tag name="KSO_WM_TEMPLATE_CATEGORY" val="custom"/>
  <p:tag name="KSO_WM_TEMPLATE_INDEX" val="2023030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9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">
      <a:dk1>
        <a:srgbClr val="000000"/>
      </a:dk1>
      <a:lt1>
        <a:srgbClr val="FFFFFF"/>
      </a:lt1>
      <a:dk2>
        <a:srgbClr val="2A5043"/>
      </a:dk2>
      <a:lt2>
        <a:srgbClr val="F2F8F6"/>
      </a:lt2>
      <a:accent1>
        <a:srgbClr val="549A54"/>
      </a:accent1>
      <a:accent2>
        <a:srgbClr val="4E9574"/>
      </a:accent2>
      <a:accent3>
        <a:srgbClr val="499094"/>
      </a:accent3>
      <a:accent4>
        <a:srgbClr val="66958F"/>
      </a:accent4>
      <a:accent5>
        <a:srgbClr val="A7A666"/>
      </a:accent5>
      <a:accent6>
        <a:srgbClr val="E7B63D"/>
      </a:accent6>
      <a:hlink>
        <a:srgbClr val="FFC000"/>
      </a:hlink>
      <a:folHlink>
        <a:srgbClr val="0EE29F"/>
      </a:folHlink>
    </a:clrScheme>
    <a:fontScheme name="自定义 30">
      <a:majorFont>
        <a:latin typeface="站酷文艺体"/>
        <a:ea typeface="站酷文艺体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rgbClr val="A1D6E7"/>
        </a:solidFill>
        <a:ln>
          <a:noFill/>
        </a:ln>
      </a:spPr>
      <a:bodyPr rtlCol="0" anchor="ctr"/>
      <a:lstStyle>
        <a:defPPr algn="ctr">
          <a:defRPr dirty="0">
            <a:solidFill>
              <a:schemeClr val="bg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11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站酷文艺体</vt:lpstr>
      <vt:lpstr>MiSans Normal</vt:lpstr>
      <vt:lpstr>Wingdings</vt:lpstr>
      <vt:lpstr>Calibri Light</vt:lpstr>
      <vt:lpstr>微软雅黑</vt:lpstr>
      <vt:lpstr>Office Theme</vt:lpstr>
      <vt:lpstr>儿童心理韧性培养</vt:lpstr>
      <vt:lpstr>目录</vt:lpstr>
      <vt:lpstr>儿童心理韧性的定义</vt:lpstr>
      <vt:lpstr>心理韧性的概念</vt:lpstr>
      <vt:lpstr>心理韧性的重要性</vt:lpstr>
      <vt:lpstr>心理韧性的影响因素</vt:lpstr>
      <vt:lpstr>儿童心理韧性的培养方法</vt:lpstr>
      <vt:lpstr>家庭教育</vt:lpstr>
      <vt:lpstr>学校教育</vt:lpstr>
      <vt:lpstr>社会环境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2024-09-23T07:26:17.653</cp:lastPrinted>
  <dcterms:created xsi:type="dcterms:W3CDTF">2024-09-22T23:26:17Z</dcterms:created>
  <dcterms:modified xsi:type="dcterms:W3CDTF">2024-09-22T23:26:20Z</dcterms:modified>
</cp:coreProperties>
</file>