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7BCC5E-883A-43FF-8E2B-3F21BC078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3548DF-FF8E-49CD-A341-4802FB737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FC73F4-BE15-4513-8DCB-E45E628A3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0C8AE6-E4B5-4A82-9020-19F36907DA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8244D5-3709-4D48-A78D-4684D502DB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9AD51A-F973-4DDF-961D-4389E5D950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CB7C59-B722-496B-A6B3-C9664EAC81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5A55C7-1C3B-45F9-881A-B4ED1FBB5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DC6206-4A7F-4C2E-B6E6-2BA4674D77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58C4B-39EB-4574-95F9-359EB7768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895E16-AF5E-4A2B-B198-D449C79D8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0513106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851005" y="1505033"/>
            <a:ext cx="6403477" cy="1549400"/>
          </a:xfrm>
          <a:prstGeom prst="rect">
            <a:avLst/>
          </a:prstGeom>
          <a:solidFill>
            <a:srgbClr val="FFFFFF">
              <a:alpha val="6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6139" y="831933"/>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06139" y="752867"/>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5400000">
            <a:off x="7538039" y="2035567"/>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6306139" y="3054433"/>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flipV="1">
            <a:off x="6306139" y="3316149"/>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77800" y="6066367"/>
            <a:ext cx="995680" cy="33718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8900000">
            <a:off x="9348575" y="853255"/>
            <a:ext cx="484717" cy="484716"/>
          </a:xfrm>
          <a:custGeom>
            <a:rect l="l" t="t" r="r" b="b"/>
            <a:pathLst>
              <a:path w="2504" h="2504">
                <a:moveTo>
                  <a:pt x="2199" y="0"/>
                </a:moveTo>
                <a:lnTo>
                  <a:pt x="2504" y="0"/>
                </a:lnTo>
                <a:lnTo>
                  <a:pt x="2504" y="2504"/>
                </a:lnTo>
                <a:lnTo>
                  <a:pt x="0" y="2504"/>
                </a:lnTo>
                <a:lnTo>
                  <a:pt x="0" y="2199"/>
                </a:lnTo>
                <a:lnTo>
                  <a:pt x="1970" y="2199"/>
                </a:lnTo>
                <a:lnTo>
                  <a:pt x="87" y="315"/>
                </a:lnTo>
                <a:lnTo>
                  <a:pt x="303" y="99"/>
                </a:lnTo>
                <a:lnTo>
                  <a:pt x="2199" y="1996"/>
                </a:lnTo>
                <a:lnTo>
                  <a:pt x="2199" y="0"/>
                </a:lnTo>
                <a:close/>
              </a:path>
            </a:pathLst>
          </a:custGeom>
          <a:solidFill>
            <a:srgbClr val="77777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298645" y="543398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汇报人：XX</a:t>
            </a:r>
          </a:p>
        </p:txBody>
      </p:sp>
      <p:sp>
        <p:nvSpPr>
          <p:cNvPr id="11" name="TextBox 11"/>
          <p:cNvSpPr txBox="1"/>
          <p:nvPr/>
        </p:nvSpPr>
        <p:spPr>
          <a:xfrm>
            <a:off x="8298645" y="5901249"/>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2024-01-27</a:t>
            </a:r>
          </a:p>
        </p:txBody>
      </p:sp>
      <p:sp>
        <p:nvSpPr>
          <p:cNvPr id="12" name="TextBox 12"/>
          <p:cNvSpPr txBox="1"/>
          <p:nvPr/>
        </p:nvSpPr>
        <p:spPr>
          <a:xfrm>
            <a:off x="2195475" y="1574610"/>
            <a:ext cx="5714538" cy="1410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3600" b="1">
                <a:solidFill>
                  <a:srgbClr val="262626">
                    <a:alpha val="100000"/>
                  </a:srgbClr>
                </a:solidFill>
                <a:latin typeface="Microsoft Yahei"/>
                <a:ea typeface="Microsoft Yahei"/>
                <a:cs typeface="Microsoft Yahei"/>
              </a:rPr>
              <a:t>设立高性能有色金属公司可行性研究报告</a:t>
            </a:r>
          </a:p>
        </p:txBody>
      </p:sp>
      <p:sp>
        <p:nvSpPr>
          <p:cNvPr id="13" name="AutoShape 13"/>
          <p:cNvSpPr/>
          <p:nvPr/>
        </p:nvSpPr>
        <p:spPr>
          <a:xfrm>
            <a:off x="8011592" y="5578629"/>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011592" y="6066367"/>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85781" y="0"/>
            <a:ext cx="12192000" cy="6855462"/>
          </a:xfrm>
          <a:prstGeom prst="rect">
            <a:avLst/>
          </a:prstGeom>
        </p:spPr>
      </p:pic>
      <p:sp>
        <p:nvSpPr>
          <p:cNvPr id="3" name="Freeform 3"/>
          <p:cNvSpPr/>
          <p:nvPr/>
        </p:nvSpPr>
        <p:spPr>
          <a:xfrm>
            <a:off x="4813900" y="0"/>
            <a:ext cx="7378100" cy="6858000"/>
          </a:xfrm>
          <a:custGeom>
            <a:rect l="l" t="t" r="r" b="b"/>
            <a:pathLst>
              <a:path w="4663122" h="5152502">
                <a:moveTo>
                  <a:pt x="0" y="10050"/>
                </a:moveTo>
                <a:lnTo>
                  <a:pt x="4663122" y="0"/>
                </a:lnTo>
                <a:lnTo>
                  <a:pt x="4663122" y="5142453"/>
                </a:lnTo>
                <a:lnTo>
                  <a:pt x="1002507" y="5152502"/>
                </a:lnTo>
                <a:lnTo>
                  <a:pt x="0" y="10050"/>
                </a:lnTo>
                <a:close/>
              </a:path>
            </a:pathLst>
          </a:cu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808145" y="810373"/>
            <a:ext cx="4824872" cy="496448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市场分析</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技术可行性分析</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经济可行性分析</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环境与社会影响评价</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结论与建议</a:t>
            </a:r>
          </a:p>
        </p:txBody>
      </p:sp>
      <p:sp>
        <p:nvSpPr>
          <p:cNvPr id="5" name="TextBox 5"/>
          <p:cNvSpPr txBox="1"/>
          <p:nvPr/>
        </p:nvSpPr>
        <p:spPr>
          <a:xfrm>
            <a:off x="-334293" y="2409137"/>
            <a:ext cx="4128953" cy="16630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9600" b="1">
                <a:solidFill>
                  <a:srgbClr val="FFFFFF">
                    <a:alpha val="100000"/>
                  </a:srgbClr>
                </a:solidFill>
                <a:latin typeface="微软雅黑"/>
                <a:ea typeface="微软雅黑"/>
                <a:cs typeface="微软雅黑"/>
              </a:rPr>
              <a:t>目 录</a:t>
            </a:r>
          </a:p>
        </p:txBody>
      </p:sp>
      <p:sp>
        <p:nvSpPr>
          <p:cNvPr id="6" name="AutoShape 6"/>
          <p:cNvSpPr/>
          <p:nvPr/>
        </p:nvSpPr>
        <p:spPr>
          <a:xfrm>
            <a:off x="1558734" y="1924940"/>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558734" y="1845874"/>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2790634" y="3128574"/>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flipV="1">
            <a:off x="1558734" y="4147440"/>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flipV="1">
            <a:off x="1558734" y="4409156"/>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本报告旨在分析设立高性能有色金属公司的可行性，包括市场需求、技术可行性、经济效益及风险评估等方面，为公司决策者提供参考。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随着科技的快速发展和产业升级，高性能有色金属在航空、航天、电子、化工等领域的应用越来越广泛，市场需求持续增长。设立高性能有色金属公司有助于满足市场需求，提升产业竞争力。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技术可行性分析</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评估现有技术水平和研发能力，分析实现高性能有色金属生产的技术可行性。</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识别和分析设立高性能有色金属公司可能面临的市场风险、技术风险、政策风险等，提出应对措施。</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经济效益分析</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预测高性能有色金属公司的投资规模、生产成本、销售收入等经济指标，评估项目的经济效益。</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市场分析</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对高性能有色金属的市场需求、竞争格局、发展趋势等进行深入研究。</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市场分析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有色金属市场规模庞大，涉及多个应用领域，如建筑、交通、电子、航空航天等。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品种繁多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有色金属种类繁多，包括铜、铝、锌、镍、铅、钴等，每种金属都有其独特的物理和化学性质。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供应链结构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有色金属供应链包括采矿、冶炼、加工和销售等环节，其中采矿和冶炼环节技术门槛较高。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有色金属市场现状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持续增长的需求</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随着全球经济的发展和人口增长，有色金属需求量将持续增长，特别是在新兴领域如新能源、电动汽车等方面的需求增长迅速。</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环保和可持续发展趋势</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环保和可持续发展已成为全球共识，对有色金属行业提出了更高的要求，如采用更环保的采矿技术和提高资源利用率等。</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技术创新推动市场发展</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新材料技术和加工技术的不断创新为有色金属市场提供了新的发展机遇，如高性能铝合金、镁合金等新型材料的出现。</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国际竞争格局</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全球有色金属市场呈现多元化竞争格局，主要参与者包括国际大型矿业公司、冶炼企业和加工企业等。</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国内竞争格局</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中国有色金属市场规模庞大，参与者众多，包括大型国有企业、民营企业和外资企业等。近年来，随着环保政策的加强和产业结构的调整，行业整合加速，优势企业市场份额逐步提升。</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主要参与者分析</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国内外主要参与者包括中国铝业、江西铜业、美国铝业公司（Alcoa）、力拓集团（Rio Tinto）等。这些企业在资源储备、技术实力、品牌影响力等方面具有较大优势，对市场具有较大影响力。</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技术可行性分析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389" b="538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国内外高性能有色金属技术发展现状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目前，国内外在高性能有色金属技术研发方面已取得显著成果，如高强度铝合金、镁合金、钛合金等材料的制备工艺不断优化，性能不断提升。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主要应用领域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高性能有色金属广泛应用于航空航天、汽车、轨道交通、电子电器等领域，对提升产品性能、降低能耗、提高安全性等方面具有重要作用。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技术瓶颈与问题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尽管高性能有色金属技术取得了一定进展，但仍存在成本高、制备工艺复杂、性能稳定性差等问题，亟待解决。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高性能有色金属技术现状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技术发展趋势与前景</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未来，高性能有色金属技术将朝着低成本、高效率、环保等方向发展，同时，多学科交叉融合将推动技术的创新突破。</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市场需求预测</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随着全球经济的复苏和新兴产业的快速发展，高性能有色金属市场需求将持续增长，尤其是在新能源汽车、轻量化制造等领域具有广阔的市场前景。</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竞争态势分析</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当前，国内外众多企业和科研机构纷纷加大高性能有色金属技术的研发力度，竞争日益激烈。因此，加强技术创新和产学研合作是提高竞争力的关键。</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技术发展趋势</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https://d.book118.com/258005131060006035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373737"/>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2024-09-14T05:44:38.721</cp:lastPrinted>
  <dcterms:created xsi:type="dcterms:W3CDTF">2024-09-13T21:44:38Z</dcterms:created>
  <dcterms:modified xsi:type="dcterms:W3CDTF">2024-09-13T21:44:40Z</dcterms:modified>
</cp:coreProperties>
</file>