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9144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93A89C-3EFC-4DB5-A5BD-1FD76366C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324E9E-A2A8-4185-A204-3EB3559FB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87ADB6-37B4-400E-B856-EC53C006E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3F180E-F5E6-44EB-94B1-2CB30D431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A90ABB-E537-4217-AD96-FA3A0A6CF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AC711C-4963-4B88-AFEE-38FBFDEE3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F5362F-CB50-469B-B05D-1A8F31841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6A0E80-804D-45E7-80AA-4116617F4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2B2A66-4692-4A49-A968-32F81C9CD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7065B5-FBCF-4F49-8046-82A73DBF4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C1E7C6-0519-4E5D-9C34-8EDC743A1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914758-1A89-4C4E-B52F-3BE98C416635}" type="datetimeFigureOut">
              <a:rPr lang="zh-CN" altLang="en-US" smtClean="0"/>
              <a:t>2022/1/31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A43B7-8DC9-4513-814D-8068BB49F89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914758-1A89-4C4E-B52F-3BE98C416635}" type="datetimeFigureOut">
              <a:rPr lang="zh-CN" altLang="en-US" smtClean="0"/>
              <a:t>2022/1/31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A43B7-8DC9-4513-814D-8068BB49F89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914758-1A89-4C4E-B52F-3BE98C416635}" type="datetimeFigureOut">
              <a:rPr lang="zh-CN" altLang="en-US" smtClean="0"/>
              <a:t>2022/1/31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A43B7-8DC9-4513-814D-8068BB49F89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914758-1A89-4C4E-B52F-3BE98C416635}" type="datetimeFigureOut">
              <a:rPr lang="zh-CN" altLang="en-US" smtClean="0"/>
              <a:t>2022/1/31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A43B7-8DC9-4513-814D-8068BB49F89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914758-1A89-4C4E-B52F-3BE98C416635}" type="datetimeFigureOut">
              <a:rPr lang="zh-CN" altLang="en-US" smtClean="0"/>
              <a:t>2022/1/31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A43B7-8DC9-4513-814D-8068BB49F89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914758-1A89-4C4E-B52F-3BE98C416635}" type="datetimeFigureOut">
              <a:rPr lang="zh-CN" altLang="en-US" smtClean="0"/>
              <a:t>2022/1/31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A43B7-8DC9-4513-814D-8068BB49F89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914758-1A89-4C4E-B52F-3BE98C416635}" type="datetimeFigureOut">
              <a:rPr lang="zh-CN" altLang="en-US" smtClean="0"/>
              <a:t>2022/1/31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A43B7-8DC9-4513-814D-8068BB49F89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914758-1A89-4C4E-B52F-3BE98C416635}" type="datetimeFigureOut">
              <a:rPr lang="zh-CN" altLang="en-US" smtClean="0"/>
              <a:t>2022/1/31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A43B7-8DC9-4513-814D-8068BB49F89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914758-1A89-4C4E-B52F-3BE98C416635}" type="datetimeFigureOut">
              <a:rPr lang="zh-CN" altLang="en-US" smtClean="0"/>
              <a:t>2022/1/31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A43B7-8DC9-4513-814D-8068BB49F89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914758-1A89-4C4E-B52F-3BE98C416635}" type="datetimeFigureOut">
              <a:rPr lang="zh-CN" altLang="en-US" smtClean="0"/>
              <a:t>2022/1/31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A43B7-8DC9-4513-814D-8068BB49F89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914758-1A89-4C4E-B52F-3BE98C416635}" type="datetimeFigureOut">
              <a:rPr lang="zh-CN" altLang="en-US" smtClean="0"/>
              <a:t>2022/1/31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A43B7-8DC9-4513-814D-8068BB49F89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image" Target="../media/image2.jpe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1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4914758-1A89-4C4E-B52F-3BE98C416635}" type="datetimeFigureOut">
              <a:rPr lang="zh-CN" altLang="en-US" smtClean="0"/>
              <a:t>2022/1/31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35A43B7-8DC9-4513-814D-8068BB49F899}" type="slidenum">
              <a:rPr lang="zh-CN" altLang="en-US" smtClean="0"/>
              <a:t>‹#›</a:t>
            </a:fld>
            <a:endParaRPr lang="zh-CN" altLang="en-US"/>
          </a:p>
        </p:txBody>
      </p:sp>
      <p:pic>
        <p:nvPicPr>
          <p:cNvPr id="7" name="图片 6"/>
          <p:cNvPicPr>
            <a:picLocks noChangeAspect="1"/>
          </p:cNvPicPr>
          <p:nvPr userDrawn="1"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26672"/>
            <a:ext cx="9144000" cy="5131328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07046017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/>
          </a:bodyPr>
          <a:lstStyle/>
          <a:p>
            <a:r>
              <a:rPr lang="zh-CN" altLang="en-US" sz="6000"/>
              <a:t>整理与复习</a:t>
            </a:r>
            <a:endParaRPr lang="en-US" altLang="zh-CN" sz="6000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31640" y="2996952"/>
            <a:ext cx="6400800" cy="1752600"/>
          </a:xfrm>
        </p:spPr>
        <p:txBody>
          <a:bodyPr/>
          <a:lstStyle/>
          <a:p>
            <a:r>
              <a:rPr lang="zh-CN" altLang="en-US" sz="4400">
                <a:solidFill>
                  <a:schemeClr val="tx1"/>
                </a:solidFill>
              </a:rPr>
              <a:t>运算定律与简便运算</a:t>
            </a:r>
            <a:endParaRPr lang="en-US" altLang="zh-CN" sz="4400">
              <a:solidFill>
                <a:schemeClr val="tx1"/>
              </a:solidFill>
            </a:endParaRPr>
          </a:p>
          <a:p>
            <a:endParaRPr lang="zh-CN" altLang="en-US"/>
          </a:p>
        </p:txBody>
      </p:sp>
      <p:sp>
        <p:nvSpPr>
          <p:cNvPr id="4" name="TextBox 3"/>
          <p:cNvSpPr txBox="1"/>
          <p:nvPr/>
        </p:nvSpPr>
        <p:spPr>
          <a:xfrm>
            <a:off x="3851920" y="1844824"/>
            <a:ext cx="12241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400"/>
              <a:t>之</a:t>
            </a:r>
            <a:endParaRPr lang="en-US" altLang="zh-CN" sz="54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6" name="Picture 2" descr="C:\Users\Administrator\Desktop\思维导图.pn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 bwMode="auto">
          <a:xfrm>
            <a:off x="-396552" y="476673"/>
            <a:ext cx="9497929" cy="5112568"/>
          </a:xfrm>
          <a:prstGeom prst="rect">
            <a:avLst/>
          </a:prstGeom>
          <a:noFill/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611560" y="476672"/>
            <a:ext cx="3877985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/>
              <a:t>（一）加法运算定律</a:t>
            </a:r>
            <a:endParaRPr lang="en-US" altLang="zh-CN" sz="3200"/>
          </a:p>
        </p:txBody>
      </p:sp>
      <p:sp>
        <p:nvSpPr>
          <p:cNvPr id="5" name="矩形 4"/>
          <p:cNvSpPr/>
          <p:nvPr/>
        </p:nvSpPr>
        <p:spPr>
          <a:xfrm>
            <a:off x="755576" y="1052736"/>
            <a:ext cx="8496944" cy="304698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/>
              <a:t>定义：</a:t>
            </a:r>
            <a:endParaRPr lang="en-US" altLang="zh-CN" sz="3200"/>
          </a:p>
          <a:p>
            <a:r>
              <a:rPr lang="en-US" altLang="zh-CN" sz="3200"/>
              <a:t>1.</a:t>
            </a:r>
            <a:r>
              <a:rPr lang="zh-CN" altLang="en-US" sz="3200"/>
              <a:t>加法交换律：两个数相加，交换加数的位置，和不变。</a:t>
            </a:r>
            <a:endParaRPr lang="en-US" altLang="zh-CN" sz="3200"/>
          </a:p>
          <a:p>
            <a:r>
              <a:rPr lang="zh-CN" altLang="en-US" sz="3200"/>
              <a:t>这叫做加法交换律。</a:t>
            </a:r>
            <a:endParaRPr lang="en-US" altLang="zh-CN" sz="3200"/>
          </a:p>
          <a:p>
            <a:endParaRPr lang="en-US" altLang="zh-CN" sz="3200"/>
          </a:p>
          <a:p>
            <a:r>
              <a:rPr lang="zh-CN" altLang="en-US" sz="3200"/>
              <a:t>用字母表示是：</a:t>
            </a:r>
            <a:r>
              <a:rPr lang="en-US" altLang="zh-CN" sz="3200"/>
              <a:t>a+b=b+a</a:t>
            </a:r>
          </a:p>
        </p:txBody>
      </p:sp>
      <p:sp>
        <p:nvSpPr>
          <p:cNvPr id="10" name="矩形 9"/>
          <p:cNvSpPr/>
          <p:nvPr/>
        </p:nvSpPr>
        <p:spPr>
          <a:xfrm>
            <a:off x="683568" y="4077072"/>
            <a:ext cx="8280920" cy="403187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3200"/>
              <a:t>2.</a:t>
            </a:r>
            <a:r>
              <a:rPr lang="zh-CN" altLang="en-US" sz="3200"/>
              <a:t>加法结合律：三个数相加，先把前两个数相加或者先把后两个数相加，和不变。这叫做加法结合律。</a:t>
            </a:r>
            <a:endParaRPr lang="en-US" altLang="zh-CN" sz="3200"/>
          </a:p>
          <a:p>
            <a:endParaRPr lang="en-US" altLang="zh-CN" sz="3200"/>
          </a:p>
          <a:p>
            <a:r>
              <a:rPr lang="zh-CN" altLang="en-US" sz="3200"/>
              <a:t>用字母表示是：（</a:t>
            </a:r>
            <a:r>
              <a:rPr lang="en-US" altLang="zh-CN" sz="3200"/>
              <a:t>a+b</a:t>
            </a:r>
            <a:r>
              <a:rPr lang="zh-CN" altLang="en-US" sz="3200"/>
              <a:t>）</a:t>
            </a:r>
            <a:r>
              <a:rPr lang="en-US" altLang="zh-CN" sz="3200"/>
              <a:t>+c=a+</a:t>
            </a:r>
            <a:r>
              <a:rPr lang="zh-CN" altLang="en-US" sz="3200"/>
              <a:t>（</a:t>
            </a:r>
            <a:r>
              <a:rPr lang="en-US" altLang="zh-CN" sz="3200"/>
              <a:t>b+c</a:t>
            </a:r>
            <a:r>
              <a:rPr lang="zh-CN" altLang="en-US" sz="3200"/>
              <a:t>）</a:t>
            </a:r>
            <a:endParaRPr lang="en-US" altLang="zh-CN" sz="3200"/>
          </a:p>
          <a:p>
            <a:endParaRPr lang="en-US" altLang="zh-CN" sz="3200"/>
          </a:p>
          <a:p>
            <a:endParaRPr lang="en-US" altLang="zh-CN" sz="3200"/>
          </a:p>
          <a:p>
            <a:endParaRPr lang="en-US" altLang="zh-CN" sz="320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1619672" y="2060848"/>
            <a:ext cx="4572000" cy="2031325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 36+85= </a:t>
            </a:r>
          </a:p>
          <a:p>
            <a:endParaRPr lang="en-US" altLang="zh-CN"/>
          </a:p>
          <a:p>
            <a:r>
              <a:rPr lang="zh-CN" altLang="en-US"/>
              <a:t>（</a:t>
            </a:r>
            <a:r>
              <a:rPr lang="en-US" altLang="zh-CN"/>
              <a:t>35+57</a:t>
            </a:r>
            <a:r>
              <a:rPr lang="zh-CN" altLang="en-US"/>
              <a:t>）</a:t>
            </a:r>
            <a:r>
              <a:rPr lang="en-US" altLang="zh-CN"/>
              <a:t>+43=</a:t>
            </a:r>
          </a:p>
          <a:p>
            <a:r>
              <a:rPr lang="en-US" altLang="zh-CN"/>
              <a:t> </a:t>
            </a:r>
          </a:p>
          <a:p>
            <a:r>
              <a:rPr lang="en-US" altLang="zh-CN"/>
              <a:t>  46+75+54= </a:t>
            </a:r>
          </a:p>
          <a:p>
            <a:endParaRPr lang="en-US" altLang="zh-CN"/>
          </a:p>
          <a:p>
            <a:r>
              <a:rPr lang="en-US" altLang="zh-CN"/>
              <a:t>  22+34+78+66= </a:t>
            </a:r>
          </a:p>
        </p:txBody>
      </p:sp>
      <p:sp>
        <p:nvSpPr>
          <p:cNvPr id="5" name="矩形 4"/>
          <p:cNvSpPr/>
          <p:nvPr/>
        </p:nvSpPr>
        <p:spPr>
          <a:xfrm>
            <a:off x="2699792" y="548680"/>
            <a:ext cx="2236510" cy="7078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/>
              <a:t>小试牛刀</a:t>
            </a:r>
            <a:endParaRPr lang="en-US" altLang="zh-CN" sz="40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611560" y="260648"/>
            <a:ext cx="5472608" cy="5847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/>
              <a:t>（二）减法的运算性质</a:t>
            </a:r>
            <a:endParaRPr lang="en-US" altLang="zh-CN" sz="3200"/>
          </a:p>
        </p:txBody>
      </p:sp>
      <p:sp>
        <p:nvSpPr>
          <p:cNvPr id="6" name="矩形 5"/>
          <p:cNvSpPr/>
          <p:nvPr/>
        </p:nvSpPr>
        <p:spPr>
          <a:xfrm>
            <a:off x="1115616" y="1196753"/>
            <a:ext cx="7632848" cy="255454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/>
              <a:t>定义：</a:t>
            </a:r>
            <a:endParaRPr lang="en-US" altLang="zh-CN" sz="3200"/>
          </a:p>
          <a:p>
            <a:r>
              <a:rPr lang="zh-CN" altLang="en-US" sz="3200"/>
              <a:t>一个数连续减去两个数，可以先把后两个数先相加，然后再减。</a:t>
            </a:r>
            <a:endParaRPr lang="en-US" altLang="zh-CN" sz="3200"/>
          </a:p>
          <a:p>
            <a:r>
              <a:rPr lang="zh-CN" altLang="en-US" sz="3200"/>
              <a:t>这就叫做减法的运算性质。</a:t>
            </a:r>
            <a:endParaRPr lang="en-US" altLang="zh-CN" sz="3200"/>
          </a:p>
          <a:p>
            <a:r>
              <a:rPr lang="zh-CN" altLang="en-US" sz="3200"/>
              <a:t>用字母表示是：</a:t>
            </a:r>
            <a:r>
              <a:rPr lang="en-US" altLang="zh-CN" sz="3200"/>
              <a:t>a-b-c=a-(b+c)</a:t>
            </a:r>
          </a:p>
        </p:txBody>
      </p:sp>
      <p:sp>
        <p:nvSpPr>
          <p:cNvPr id="9" name="矩形 8"/>
          <p:cNvSpPr/>
          <p:nvPr/>
        </p:nvSpPr>
        <p:spPr>
          <a:xfrm>
            <a:off x="3275856" y="4005064"/>
            <a:ext cx="2098651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/>
              <a:t>168-47-53=</a:t>
            </a:r>
          </a:p>
        </p:txBody>
      </p:sp>
      <p:sp>
        <p:nvSpPr>
          <p:cNvPr id="10" name="矩形 9"/>
          <p:cNvSpPr/>
          <p:nvPr/>
        </p:nvSpPr>
        <p:spPr>
          <a:xfrm>
            <a:off x="3131840" y="4581128"/>
            <a:ext cx="2999539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/>
              <a:t>279-</a:t>
            </a:r>
            <a:r>
              <a:rPr lang="zh-CN" altLang="en-US" sz="3200"/>
              <a:t>（</a:t>
            </a:r>
            <a:r>
              <a:rPr lang="en-US" altLang="zh-CN" sz="3200"/>
              <a:t>79+30</a:t>
            </a:r>
            <a:r>
              <a:rPr lang="zh-CN" altLang="en-US" sz="3200"/>
              <a:t>）</a:t>
            </a:r>
            <a:r>
              <a:rPr lang="en-US" altLang="zh-CN" sz="3200"/>
              <a:t>=</a:t>
            </a:r>
          </a:p>
        </p:txBody>
      </p:sp>
      <p:sp>
        <p:nvSpPr>
          <p:cNvPr id="11" name="矩形 10"/>
          <p:cNvSpPr/>
          <p:nvPr/>
        </p:nvSpPr>
        <p:spPr>
          <a:xfrm>
            <a:off x="1043608" y="3933056"/>
            <a:ext cx="1826141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/>
              <a:t>做一做：</a:t>
            </a:r>
            <a:endParaRPr lang="en-US" altLang="zh-CN" sz="32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683568" y="476672"/>
            <a:ext cx="3877985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/>
              <a:t>（三）乘法运算定律</a:t>
            </a:r>
            <a:endParaRPr lang="en-US" altLang="zh-CN" sz="3200"/>
          </a:p>
        </p:txBody>
      </p:sp>
      <p:sp>
        <p:nvSpPr>
          <p:cNvPr id="5" name="矩形 4"/>
          <p:cNvSpPr/>
          <p:nvPr/>
        </p:nvSpPr>
        <p:spPr>
          <a:xfrm>
            <a:off x="971600" y="1124744"/>
            <a:ext cx="7416824" cy="206210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/>
              <a:t>1.</a:t>
            </a:r>
            <a:r>
              <a:rPr lang="zh-CN" altLang="en-US" sz="3200"/>
              <a:t>乘法交换律：两个数相乘，交换两个因数的位置，积不变，这叫做乘法交换律。</a:t>
            </a:r>
            <a:endParaRPr lang="en-US" altLang="zh-CN" sz="3200"/>
          </a:p>
          <a:p>
            <a:endParaRPr lang="en-US" altLang="zh-CN" sz="3200"/>
          </a:p>
          <a:p>
            <a:r>
              <a:rPr lang="zh-CN" altLang="en-US" sz="3200"/>
              <a:t>用字母表示是：</a:t>
            </a:r>
            <a:r>
              <a:rPr lang="en-US" altLang="zh-CN" sz="3200"/>
              <a:t>a×b=b×a</a:t>
            </a:r>
          </a:p>
        </p:txBody>
      </p:sp>
      <p:sp>
        <p:nvSpPr>
          <p:cNvPr id="8" name="矩形 7"/>
          <p:cNvSpPr/>
          <p:nvPr/>
        </p:nvSpPr>
        <p:spPr>
          <a:xfrm>
            <a:off x="827584" y="3356992"/>
            <a:ext cx="7632848" cy="304698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/>
              <a:t>2.</a:t>
            </a:r>
            <a:r>
              <a:rPr lang="zh-CN" altLang="en-US" sz="3200"/>
              <a:t>乘法结合律：三个数相乘，先乘前两个数或者先乘后两个数，积不变，这叫做乘法结合律。</a:t>
            </a:r>
            <a:endParaRPr lang="en-US" altLang="zh-CN" sz="3200"/>
          </a:p>
          <a:p>
            <a:endParaRPr lang="en-US" altLang="zh-CN" sz="3200"/>
          </a:p>
          <a:p>
            <a:r>
              <a:rPr lang="zh-CN" altLang="en-US" sz="3200"/>
              <a:t>用字母表示是：</a:t>
            </a:r>
            <a:r>
              <a:rPr lang="en-US" altLang="zh-CN" sz="3200"/>
              <a:t>(a×b)×c=a×(b×c)</a:t>
            </a:r>
          </a:p>
          <a:p>
            <a:r>
              <a:rPr lang="zh-CN" altLang="en-US" sz="3200"/>
              <a:t>（连乘，找朋友）</a:t>
            </a:r>
            <a:endParaRPr lang="en-US" altLang="zh-CN" sz="32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600201"/>
            <a:ext cx="8075240" cy="3268960"/>
          </a:xfrm>
        </p:spPr>
        <p:txBody>
          <a:bodyPr/>
          <a:lstStyle/>
          <a:p>
            <a:r>
              <a:rPr lang="en-US" altLang="zh-CN"/>
              <a:t>3.</a:t>
            </a:r>
            <a:r>
              <a:rPr lang="zh-CN" altLang="en-US"/>
              <a:t>乘法分配律：两个数的和（差）与一个数相乘，可以先把它们分别与这个数分别相乘，再相加（减），这叫做乘法分配律。</a:t>
            </a:r>
            <a:endParaRPr lang="en-US" altLang="zh-CN"/>
          </a:p>
          <a:p>
            <a:r>
              <a:rPr lang="zh-CN" altLang="en-US"/>
              <a:t>用字母表示是：</a:t>
            </a:r>
            <a:r>
              <a:rPr lang="en-US" altLang="zh-CN"/>
              <a:t>(a+b)×c=a×c+b×c</a:t>
            </a:r>
          </a:p>
          <a:p>
            <a:r>
              <a:rPr lang="zh-CN" altLang="en-US"/>
              <a:t>（乘和、差，分别乘）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539552" y="332656"/>
            <a:ext cx="4288353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/>
              <a:t>（二）减法的运算性质</a:t>
            </a:r>
            <a:endParaRPr lang="en-US" altLang="zh-CN" sz="3200"/>
          </a:p>
        </p:txBody>
      </p:sp>
      <p:sp>
        <p:nvSpPr>
          <p:cNvPr id="5" name="矩形 4"/>
          <p:cNvSpPr/>
          <p:nvPr/>
        </p:nvSpPr>
        <p:spPr>
          <a:xfrm>
            <a:off x="971600" y="1124744"/>
            <a:ext cx="7704856" cy="15696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/>
              <a:t>定义：一个数连续减去两个数，可以先把后两个数先相加，然后再减</a:t>
            </a:r>
            <a:endParaRPr lang="en-US" altLang="zh-CN" sz="3200"/>
          </a:p>
          <a:p>
            <a:r>
              <a:rPr lang="zh-CN" altLang="en-US" sz="3200"/>
              <a:t>这就叫做减法的运算性质。</a:t>
            </a:r>
            <a:endParaRPr lang="en-US" altLang="zh-CN" sz="3200"/>
          </a:p>
        </p:txBody>
      </p:sp>
      <p:sp>
        <p:nvSpPr>
          <p:cNvPr id="6" name="矩形 5"/>
          <p:cNvSpPr/>
          <p:nvPr/>
        </p:nvSpPr>
        <p:spPr>
          <a:xfrm>
            <a:off x="971600" y="2852936"/>
            <a:ext cx="3024336" cy="5847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/>
              <a:t>用字母表示是：</a:t>
            </a:r>
            <a:endParaRPr lang="en-US" altLang="zh-CN" sz="3200"/>
          </a:p>
        </p:txBody>
      </p:sp>
      <p:sp>
        <p:nvSpPr>
          <p:cNvPr id="7" name="矩形 6"/>
          <p:cNvSpPr/>
          <p:nvPr/>
        </p:nvSpPr>
        <p:spPr>
          <a:xfrm flipH="1">
            <a:off x="3851920" y="2924944"/>
            <a:ext cx="2952328" cy="5847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/>
              <a:t>a-b-c=a-(b+c)</a:t>
            </a:r>
          </a:p>
        </p:txBody>
      </p:sp>
      <p:sp>
        <p:nvSpPr>
          <p:cNvPr id="8" name="矩形 7"/>
          <p:cNvSpPr/>
          <p:nvPr/>
        </p:nvSpPr>
        <p:spPr>
          <a:xfrm>
            <a:off x="3491880" y="5157192"/>
            <a:ext cx="2098651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/>
              <a:t>168-47-53=</a:t>
            </a:r>
          </a:p>
        </p:txBody>
      </p:sp>
      <p:sp>
        <p:nvSpPr>
          <p:cNvPr id="9" name="矩形 8"/>
          <p:cNvSpPr/>
          <p:nvPr/>
        </p:nvSpPr>
        <p:spPr>
          <a:xfrm>
            <a:off x="3203848" y="6093296"/>
            <a:ext cx="2999539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/>
              <a:t>279-</a:t>
            </a:r>
            <a:r>
              <a:rPr lang="zh-CN" altLang="en-US" sz="3200"/>
              <a:t>（</a:t>
            </a:r>
            <a:r>
              <a:rPr lang="en-US" altLang="zh-CN" sz="3200"/>
              <a:t>79+30</a:t>
            </a:r>
            <a:r>
              <a:rPr lang="zh-CN" altLang="en-US" sz="3200"/>
              <a:t>）</a:t>
            </a:r>
            <a:r>
              <a:rPr lang="en-US" altLang="zh-CN" sz="3200"/>
              <a:t>=</a:t>
            </a:r>
          </a:p>
        </p:txBody>
      </p:sp>
      <p:sp>
        <p:nvSpPr>
          <p:cNvPr id="10" name="矩形 9"/>
          <p:cNvSpPr/>
          <p:nvPr/>
        </p:nvSpPr>
        <p:spPr>
          <a:xfrm>
            <a:off x="971600" y="3573016"/>
            <a:ext cx="6340197" cy="86177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/>
              <a:t>（连减，可减和；减和，可连减）</a:t>
            </a:r>
            <a:endParaRPr lang="en-US" altLang="zh-CN" sz="3200"/>
          </a:p>
          <a:p>
            <a:endParaRPr lang="en-US" altLang="zh-CN"/>
          </a:p>
        </p:txBody>
      </p:sp>
      <p:sp>
        <p:nvSpPr>
          <p:cNvPr id="11" name="矩形 10"/>
          <p:cNvSpPr/>
          <p:nvPr/>
        </p:nvSpPr>
        <p:spPr>
          <a:xfrm>
            <a:off x="1187624" y="4797152"/>
            <a:ext cx="1800200" cy="5847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/>
              <a:t>做一做：</a:t>
            </a:r>
            <a:endParaRPr lang="en-US" altLang="zh-CN" sz="32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611560" y="476672"/>
            <a:ext cx="3877985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/>
              <a:t>（三）乘法运算定律</a:t>
            </a:r>
            <a:endParaRPr lang="en-US" altLang="zh-CN" sz="3200"/>
          </a:p>
        </p:txBody>
      </p:sp>
      <p:sp>
        <p:nvSpPr>
          <p:cNvPr id="5" name="矩形 4"/>
          <p:cNvSpPr/>
          <p:nvPr/>
        </p:nvSpPr>
        <p:spPr>
          <a:xfrm>
            <a:off x="755576" y="1628800"/>
            <a:ext cx="7632848" cy="304698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/>
              <a:t>1.</a:t>
            </a:r>
            <a:r>
              <a:rPr lang="zh-CN" altLang="en-US" sz="3200"/>
              <a:t>乘法交换律：两个数相乘，交换两个因数的位置，积不变，这叫做乘法交换律。</a:t>
            </a:r>
            <a:endParaRPr lang="en-US" altLang="zh-CN" sz="3200"/>
          </a:p>
          <a:p>
            <a:endParaRPr lang="en-US" altLang="zh-CN" sz="3200"/>
          </a:p>
          <a:p>
            <a:r>
              <a:rPr lang="zh-CN" altLang="en-US" sz="3200"/>
              <a:t>用字母表示是：</a:t>
            </a:r>
            <a:r>
              <a:rPr lang="en-US" altLang="zh-CN" sz="3200"/>
              <a:t>a×b=b×a</a:t>
            </a:r>
          </a:p>
          <a:p>
            <a:endParaRPr lang="en-US" altLang="zh-CN" sz="3200"/>
          </a:p>
          <a:p>
            <a:endParaRPr lang="en-US" altLang="zh-CN" sz="3200"/>
          </a:p>
        </p:txBody>
      </p:sp>
      <p:sp>
        <p:nvSpPr>
          <p:cNvPr id="8" name="矩形 7"/>
          <p:cNvSpPr/>
          <p:nvPr/>
        </p:nvSpPr>
        <p:spPr>
          <a:xfrm>
            <a:off x="827584" y="2636912"/>
            <a:ext cx="7992888" cy="15696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 sz="3200"/>
          </a:p>
          <a:p>
            <a:endParaRPr lang="en-US" altLang="zh-CN" sz="3200"/>
          </a:p>
          <a:p>
            <a:endParaRPr lang="en-US" altLang="zh-CN" sz="3200"/>
          </a:p>
        </p:txBody>
      </p:sp>
      <p:sp>
        <p:nvSpPr>
          <p:cNvPr id="12" name="矩形 11"/>
          <p:cNvSpPr/>
          <p:nvPr/>
        </p:nvSpPr>
        <p:spPr>
          <a:xfrm>
            <a:off x="611560" y="4581128"/>
            <a:ext cx="8532440" cy="15696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 sz="3200"/>
          </a:p>
          <a:p>
            <a:endParaRPr lang="en-US" altLang="zh-CN" sz="3200"/>
          </a:p>
          <a:p>
            <a:endParaRPr lang="en-US" altLang="zh-CN" sz="32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/>
              <a:t>2.</a:t>
            </a:r>
            <a:r>
              <a:rPr lang="zh-CN" altLang="en-US"/>
              <a:t>乘法结合律：三个数相乘，先乘前两个数或者先乘后两个数，积不变，这叫做乘法结合律。</a:t>
            </a:r>
            <a:endParaRPr lang="en-US" altLang="zh-CN"/>
          </a:p>
          <a:p>
            <a:endParaRPr lang="en-US" altLang="zh-CN"/>
          </a:p>
          <a:p>
            <a:r>
              <a:rPr lang="zh-CN" altLang="en-US"/>
              <a:t>用字母表示是：</a:t>
            </a:r>
            <a:r>
              <a:rPr lang="en-US" altLang="zh-CN"/>
              <a:t>(a×b)×c=a×(b×c)</a:t>
            </a:r>
          </a:p>
          <a:p>
            <a:endParaRPr lang="en-US" altLang="zh-CN"/>
          </a:p>
          <a:p>
            <a:r>
              <a:rPr lang="zh-CN" altLang="en-US"/>
              <a:t>（连乘，找朋友）</a:t>
            </a:r>
            <a:endParaRPr lang="en-US" altLang="zh-CN"/>
          </a:p>
          <a:p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3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3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3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/>
              <a:t>3.</a:t>
            </a:r>
            <a:r>
              <a:rPr lang="zh-CN" altLang="en-US"/>
              <a:t>乘法分配律：两个数的和（差）与一个数相乘，可以先把它们分别与这个数分别相乘，再相加（减），这叫做乘法分配律。</a:t>
            </a:r>
            <a:endParaRPr lang="en-US" altLang="zh-CN"/>
          </a:p>
          <a:p>
            <a:endParaRPr lang="en-US" altLang="zh-CN"/>
          </a:p>
          <a:p>
            <a:r>
              <a:rPr lang="zh-CN" altLang="en-US"/>
              <a:t>用字母表示是：</a:t>
            </a:r>
            <a:r>
              <a:rPr lang="en-US" altLang="zh-CN"/>
              <a:t>(a+b)×c=a×c+b×c</a:t>
            </a:r>
          </a:p>
          <a:p>
            <a:r>
              <a:rPr lang="zh-CN" altLang="en-US"/>
              <a:t>（乘和、差，分别乘）</a:t>
            </a:r>
            <a:endParaRPr lang="en-US" altLang="zh-CN"/>
          </a:p>
          <a:p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1547664" y="1628800"/>
            <a:ext cx="2880917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/>
              <a:t>13×78=78×13</a:t>
            </a:r>
          </a:p>
        </p:txBody>
      </p:sp>
      <p:sp>
        <p:nvSpPr>
          <p:cNvPr id="5" name="矩形 4"/>
          <p:cNvSpPr/>
          <p:nvPr/>
        </p:nvSpPr>
        <p:spPr>
          <a:xfrm>
            <a:off x="1331640" y="2924944"/>
            <a:ext cx="5202065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/>
              <a:t>（</a:t>
            </a:r>
            <a:r>
              <a:rPr lang="en-US" altLang="zh-CN" sz="3200"/>
              <a:t>17×4</a:t>
            </a:r>
            <a:r>
              <a:rPr lang="zh-CN" altLang="en-US" sz="3200"/>
              <a:t>）</a:t>
            </a:r>
            <a:r>
              <a:rPr lang="en-US" altLang="zh-CN" sz="3200"/>
              <a:t>×25=17×(4×25)</a:t>
            </a:r>
          </a:p>
        </p:txBody>
      </p:sp>
      <p:sp>
        <p:nvSpPr>
          <p:cNvPr id="6" name="矩形 5"/>
          <p:cNvSpPr/>
          <p:nvPr/>
        </p:nvSpPr>
        <p:spPr>
          <a:xfrm>
            <a:off x="1475656" y="4149080"/>
            <a:ext cx="5352747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/>
              <a:t>125×75×8=75×</a:t>
            </a:r>
            <a:r>
              <a:rPr lang="zh-CN" altLang="en-US" sz="3200"/>
              <a:t>（</a:t>
            </a:r>
            <a:r>
              <a:rPr lang="en-US" altLang="zh-CN" sz="3200"/>
              <a:t>125×8</a:t>
            </a:r>
            <a:r>
              <a:rPr lang="zh-CN" altLang="en-US" sz="3200"/>
              <a:t>）</a:t>
            </a:r>
            <a:endParaRPr lang="en-US" altLang="zh-CN" sz="3200"/>
          </a:p>
        </p:txBody>
      </p:sp>
      <p:sp>
        <p:nvSpPr>
          <p:cNvPr id="7" name="矩形 6"/>
          <p:cNvSpPr/>
          <p:nvPr/>
        </p:nvSpPr>
        <p:spPr>
          <a:xfrm>
            <a:off x="1403648" y="5229200"/>
            <a:ext cx="6311343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/>
              <a:t>28×147</a:t>
            </a:r>
            <a:r>
              <a:rPr lang="zh-CN" altLang="en-US" sz="3200"/>
              <a:t>－</a:t>
            </a:r>
            <a:r>
              <a:rPr lang="en-US" altLang="zh-CN" sz="3200"/>
              <a:t>28×47=28×</a:t>
            </a:r>
            <a:r>
              <a:rPr lang="zh-CN" altLang="en-US" sz="3200"/>
              <a:t>（</a:t>
            </a:r>
            <a:r>
              <a:rPr lang="en-US" altLang="zh-CN" sz="3200"/>
              <a:t>147-47</a:t>
            </a:r>
            <a:r>
              <a:rPr lang="zh-CN" altLang="en-US" sz="3200"/>
              <a:t>）</a:t>
            </a:r>
            <a:endParaRPr lang="en-US" altLang="zh-CN" sz="3200"/>
          </a:p>
        </p:txBody>
      </p:sp>
      <p:sp>
        <p:nvSpPr>
          <p:cNvPr id="8" name="TextBox 7"/>
          <p:cNvSpPr txBox="1"/>
          <p:nvPr/>
        </p:nvSpPr>
        <p:spPr>
          <a:xfrm>
            <a:off x="467544" y="548680"/>
            <a:ext cx="83920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/>
              <a:t>说一说下面各题分别运用到了什么运算定律？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611560" y="476672"/>
            <a:ext cx="4288353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/>
              <a:t>（四）除法的运算性质</a:t>
            </a:r>
            <a:endParaRPr lang="en-US" altLang="zh-CN" sz="3200"/>
          </a:p>
        </p:txBody>
      </p:sp>
      <p:sp>
        <p:nvSpPr>
          <p:cNvPr id="5" name="矩形 4"/>
          <p:cNvSpPr/>
          <p:nvPr/>
        </p:nvSpPr>
        <p:spPr>
          <a:xfrm>
            <a:off x="899592" y="1196752"/>
            <a:ext cx="7848872" cy="15696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/>
              <a:t>定义：一个数连续除以两个数，可以先把后两个数相乘，再除，这叫做除法的运算性质。</a:t>
            </a:r>
            <a:endParaRPr lang="en-US" altLang="zh-CN" sz="3200"/>
          </a:p>
        </p:txBody>
      </p:sp>
      <p:sp>
        <p:nvSpPr>
          <p:cNvPr id="6" name="矩形 5"/>
          <p:cNvSpPr/>
          <p:nvPr/>
        </p:nvSpPr>
        <p:spPr>
          <a:xfrm>
            <a:off x="899592" y="2924944"/>
            <a:ext cx="3057247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/>
              <a:t>用字母表示是：</a:t>
            </a:r>
            <a:endParaRPr lang="en-US" altLang="zh-CN" sz="3200"/>
          </a:p>
        </p:txBody>
      </p:sp>
      <p:sp>
        <p:nvSpPr>
          <p:cNvPr id="7" name="矩形 6"/>
          <p:cNvSpPr/>
          <p:nvPr/>
        </p:nvSpPr>
        <p:spPr>
          <a:xfrm>
            <a:off x="3923928" y="2924944"/>
            <a:ext cx="3454792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/>
              <a:t>a÷b÷c=a÷(b×c)</a:t>
            </a:r>
          </a:p>
        </p:txBody>
      </p:sp>
      <p:sp>
        <p:nvSpPr>
          <p:cNvPr id="8" name="矩形 7"/>
          <p:cNvSpPr/>
          <p:nvPr/>
        </p:nvSpPr>
        <p:spPr>
          <a:xfrm>
            <a:off x="1187624" y="3573016"/>
            <a:ext cx="6768752" cy="158417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/>
              <a:t>除法运算性质的应用口诀：</a:t>
            </a:r>
            <a:endParaRPr lang="en-US" altLang="zh-CN" sz="3200"/>
          </a:p>
          <a:p>
            <a:r>
              <a:rPr lang="zh-CN" altLang="en-US" sz="3200"/>
              <a:t>连除，可除积：</a:t>
            </a:r>
            <a:r>
              <a:rPr lang="en-US" altLang="zh-CN" sz="3200"/>
              <a:t>a÷b÷c=a÷(b×c)</a:t>
            </a:r>
          </a:p>
          <a:p>
            <a:r>
              <a:rPr lang="zh-CN" altLang="en-US" sz="3200"/>
              <a:t>除积，可连除：</a:t>
            </a:r>
            <a:r>
              <a:rPr lang="en-US" altLang="zh-CN" sz="3200"/>
              <a:t>a÷(b×c)=a÷b÷c</a:t>
            </a:r>
          </a:p>
        </p:txBody>
      </p:sp>
      <p:sp>
        <p:nvSpPr>
          <p:cNvPr id="9" name="矩形 8"/>
          <p:cNvSpPr/>
          <p:nvPr/>
        </p:nvSpPr>
        <p:spPr>
          <a:xfrm>
            <a:off x="1115616" y="5589240"/>
            <a:ext cx="2464136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/>
              <a:t>1250÷25÷5</a:t>
            </a:r>
          </a:p>
        </p:txBody>
      </p:sp>
      <p:sp>
        <p:nvSpPr>
          <p:cNvPr id="10" name="矩形 9"/>
          <p:cNvSpPr/>
          <p:nvPr/>
        </p:nvSpPr>
        <p:spPr>
          <a:xfrm>
            <a:off x="4211960" y="5589240"/>
            <a:ext cx="3493264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/>
              <a:t>7200÷</a:t>
            </a:r>
            <a:r>
              <a:rPr lang="zh-CN" altLang="en-US" sz="3200"/>
              <a:t>（</a:t>
            </a:r>
            <a:r>
              <a:rPr lang="en-US" altLang="zh-CN" sz="3200"/>
              <a:t>72×25</a:t>
            </a:r>
            <a:r>
              <a:rPr lang="zh-CN" altLang="en-US" sz="3200"/>
              <a:t>）</a:t>
            </a:r>
            <a:endParaRPr lang="en-US" altLang="zh-CN" sz="32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395536" y="692696"/>
            <a:ext cx="3708851" cy="5847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/>
              <a:t>数学门诊</a:t>
            </a:r>
            <a:r>
              <a:rPr lang="en-US" altLang="zh-CN" sz="3200"/>
              <a:t>1</a:t>
            </a:r>
          </a:p>
        </p:txBody>
      </p:sp>
      <p:sp>
        <p:nvSpPr>
          <p:cNvPr id="5" name="矩形 4"/>
          <p:cNvSpPr/>
          <p:nvPr/>
        </p:nvSpPr>
        <p:spPr>
          <a:xfrm>
            <a:off x="539552" y="1556793"/>
            <a:ext cx="8604448" cy="5847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/>
              <a:t>下面的做法是否正确，如果不正确该如何改正？</a:t>
            </a:r>
            <a:endParaRPr lang="en-US" altLang="zh-CN" sz="3200"/>
          </a:p>
        </p:txBody>
      </p:sp>
      <p:sp>
        <p:nvSpPr>
          <p:cNvPr id="6" name="矩形 5"/>
          <p:cNvSpPr/>
          <p:nvPr/>
        </p:nvSpPr>
        <p:spPr>
          <a:xfrm>
            <a:off x="899592" y="2492896"/>
            <a:ext cx="3384376" cy="255454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/>
              <a:t>125×32</a:t>
            </a:r>
          </a:p>
          <a:p>
            <a:r>
              <a:rPr lang="en-US" altLang="zh-CN" sz="3200"/>
              <a:t>=125×8×4</a:t>
            </a:r>
          </a:p>
          <a:p>
            <a:r>
              <a:rPr lang="en-US" altLang="zh-CN" sz="3200"/>
              <a:t>=125×8+125×4</a:t>
            </a:r>
          </a:p>
          <a:p>
            <a:r>
              <a:rPr lang="en-US" altLang="zh-CN" sz="3200"/>
              <a:t>=1000+500</a:t>
            </a:r>
          </a:p>
          <a:p>
            <a:r>
              <a:rPr lang="en-US" altLang="zh-CN" sz="3200"/>
              <a:t>=1500</a:t>
            </a:r>
          </a:p>
        </p:txBody>
      </p:sp>
      <p:sp>
        <p:nvSpPr>
          <p:cNvPr id="7" name="矩形 6"/>
          <p:cNvSpPr/>
          <p:nvPr/>
        </p:nvSpPr>
        <p:spPr>
          <a:xfrm>
            <a:off x="3779912" y="2564904"/>
            <a:ext cx="877163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改正：</a:t>
            </a:r>
            <a:endParaRPr lang="en-US" altLang="zh-CN"/>
          </a:p>
        </p:txBody>
      </p:sp>
      <p:sp>
        <p:nvSpPr>
          <p:cNvPr id="8" name="矩形 7"/>
          <p:cNvSpPr/>
          <p:nvPr/>
        </p:nvSpPr>
        <p:spPr>
          <a:xfrm>
            <a:off x="4860032" y="2555612"/>
            <a:ext cx="1636987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/>
              <a:t>125×32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395536" y="692696"/>
            <a:ext cx="3708851" cy="5847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/>
              <a:t>数学门诊</a:t>
            </a:r>
            <a:r>
              <a:rPr lang="en-US" altLang="zh-CN" sz="3200"/>
              <a:t>2</a:t>
            </a:r>
          </a:p>
        </p:txBody>
      </p:sp>
      <p:sp>
        <p:nvSpPr>
          <p:cNvPr id="5" name="矩形 4"/>
          <p:cNvSpPr/>
          <p:nvPr/>
        </p:nvSpPr>
        <p:spPr>
          <a:xfrm>
            <a:off x="539552" y="1556793"/>
            <a:ext cx="8424936" cy="5847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/>
              <a:t>下面的做法是否正确，如果不正确该如何改正？</a:t>
            </a:r>
            <a:endParaRPr lang="en-US" altLang="zh-CN" sz="3200"/>
          </a:p>
        </p:txBody>
      </p:sp>
      <p:sp>
        <p:nvSpPr>
          <p:cNvPr id="6" name="矩形 5"/>
          <p:cNvSpPr/>
          <p:nvPr/>
        </p:nvSpPr>
        <p:spPr>
          <a:xfrm>
            <a:off x="611560" y="2348880"/>
            <a:ext cx="4572000" cy="3046988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/>
              <a:t> 730-34+270-56</a:t>
            </a:r>
          </a:p>
          <a:p>
            <a:r>
              <a:rPr lang="en-US" altLang="zh-CN" sz="3200"/>
              <a:t>=730-270-</a:t>
            </a:r>
            <a:r>
              <a:rPr lang="zh-CN" altLang="en-US" sz="3200"/>
              <a:t>（</a:t>
            </a:r>
            <a:r>
              <a:rPr lang="en-US" altLang="zh-CN" sz="3200"/>
              <a:t>34+56</a:t>
            </a:r>
            <a:r>
              <a:rPr lang="zh-CN" altLang="en-US" sz="3200"/>
              <a:t>）</a:t>
            </a:r>
            <a:endParaRPr lang="en-US" altLang="zh-CN" sz="3200"/>
          </a:p>
          <a:p>
            <a:r>
              <a:rPr lang="en-US" altLang="zh-CN" sz="3200"/>
              <a:t>=730-270-90</a:t>
            </a:r>
          </a:p>
          <a:p>
            <a:r>
              <a:rPr lang="en-US" altLang="zh-CN" sz="3200"/>
              <a:t>=730-</a:t>
            </a:r>
            <a:r>
              <a:rPr lang="zh-CN" altLang="en-US" sz="3200"/>
              <a:t>（</a:t>
            </a:r>
            <a:r>
              <a:rPr lang="en-US" altLang="zh-CN" sz="3200"/>
              <a:t>270+90</a:t>
            </a:r>
            <a:r>
              <a:rPr lang="zh-CN" altLang="en-US" sz="3200"/>
              <a:t>）</a:t>
            </a:r>
            <a:endParaRPr lang="en-US" altLang="zh-CN" sz="3200"/>
          </a:p>
          <a:p>
            <a:r>
              <a:rPr lang="en-US" altLang="zh-CN" sz="3200"/>
              <a:t>=730-360</a:t>
            </a:r>
          </a:p>
          <a:p>
            <a:r>
              <a:rPr lang="en-US" altLang="zh-CN" sz="3200"/>
              <a:t>=370 </a:t>
            </a:r>
          </a:p>
        </p:txBody>
      </p:sp>
      <p:sp>
        <p:nvSpPr>
          <p:cNvPr id="7" name="矩形 6"/>
          <p:cNvSpPr/>
          <p:nvPr/>
        </p:nvSpPr>
        <p:spPr>
          <a:xfrm>
            <a:off x="4355976" y="2564904"/>
            <a:ext cx="877163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改正：</a:t>
            </a:r>
            <a:endParaRPr lang="en-US" altLang="zh-CN"/>
          </a:p>
        </p:txBody>
      </p:sp>
      <p:sp>
        <p:nvSpPr>
          <p:cNvPr id="8" name="矩形 7"/>
          <p:cNvSpPr/>
          <p:nvPr/>
        </p:nvSpPr>
        <p:spPr>
          <a:xfrm>
            <a:off x="5436096" y="2420888"/>
            <a:ext cx="2723823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/>
              <a:t>730-34+270-56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395536" y="692696"/>
            <a:ext cx="3708851" cy="5847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/>
              <a:t>数学门诊</a:t>
            </a:r>
            <a:r>
              <a:rPr lang="en-US" altLang="zh-CN" sz="3200"/>
              <a:t>3</a:t>
            </a:r>
          </a:p>
        </p:txBody>
      </p:sp>
      <p:sp>
        <p:nvSpPr>
          <p:cNvPr id="5" name="矩形 4"/>
          <p:cNvSpPr/>
          <p:nvPr/>
        </p:nvSpPr>
        <p:spPr>
          <a:xfrm>
            <a:off x="539552" y="1556793"/>
            <a:ext cx="7344816" cy="107721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/>
              <a:t>下面的做法是否正确，如果不正确该如何改正？</a:t>
            </a:r>
            <a:endParaRPr lang="en-US" altLang="zh-CN" sz="3200"/>
          </a:p>
        </p:txBody>
      </p:sp>
      <p:sp>
        <p:nvSpPr>
          <p:cNvPr id="6" name="矩形 5"/>
          <p:cNvSpPr/>
          <p:nvPr/>
        </p:nvSpPr>
        <p:spPr>
          <a:xfrm>
            <a:off x="4716016" y="3068960"/>
            <a:ext cx="877163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改正：</a:t>
            </a:r>
            <a:endParaRPr lang="en-US" altLang="zh-CN"/>
          </a:p>
        </p:txBody>
      </p:sp>
      <p:sp>
        <p:nvSpPr>
          <p:cNvPr id="7" name="矩形 6"/>
          <p:cNvSpPr/>
          <p:nvPr/>
        </p:nvSpPr>
        <p:spPr>
          <a:xfrm>
            <a:off x="683568" y="3068960"/>
            <a:ext cx="3995936" cy="206210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/>
              <a:t>76900÷</a:t>
            </a:r>
            <a:r>
              <a:rPr lang="zh-CN" altLang="en-US" sz="3200"/>
              <a:t>（</a:t>
            </a:r>
            <a:r>
              <a:rPr lang="en-US" altLang="zh-CN" sz="3200"/>
              <a:t>769×50</a:t>
            </a:r>
            <a:r>
              <a:rPr lang="zh-CN" altLang="en-US" sz="3200"/>
              <a:t>）</a:t>
            </a:r>
            <a:endParaRPr lang="en-US" altLang="zh-CN" sz="3200"/>
          </a:p>
          <a:p>
            <a:r>
              <a:rPr lang="en-US" altLang="zh-CN" sz="3200"/>
              <a:t>=76900÷769×50</a:t>
            </a:r>
          </a:p>
          <a:p>
            <a:r>
              <a:rPr lang="en-US" altLang="zh-CN" sz="3200"/>
              <a:t>=100×50</a:t>
            </a:r>
          </a:p>
          <a:p>
            <a:r>
              <a:rPr lang="en-US" altLang="zh-CN" sz="3200"/>
              <a:t>=5000</a:t>
            </a:r>
          </a:p>
        </p:txBody>
      </p:sp>
      <p:sp>
        <p:nvSpPr>
          <p:cNvPr id="8" name="矩形 7"/>
          <p:cNvSpPr/>
          <p:nvPr/>
        </p:nvSpPr>
        <p:spPr>
          <a:xfrm>
            <a:off x="5364088" y="2924944"/>
            <a:ext cx="3923079" cy="5847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/>
              <a:t>76900÷</a:t>
            </a:r>
            <a:r>
              <a:rPr lang="zh-CN" altLang="en-US" sz="3200"/>
              <a:t>（</a:t>
            </a:r>
            <a:r>
              <a:rPr lang="en-US" altLang="zh-CN" sz="3200"/>
              <a:t>769×50</a:t>
            </a:r>
            <a:r>
              <a:rPr lang="zh-CN" altLang="en-US" sz="3200"/>
              <a:t>）</a:t>
            </a:r>
            <a:endParaRPr lang="en-US" altLang="zh-CN" sz="32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1259632" y="1700808"/>
            <a:ext cx="3024336" cy="5847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/>
              <a:t>（</a:t>
            </a:r>
            <a:r>
              <a:rPr lang="en-US" altLang="zh-CN" sz="3200"/>
              <a:t>21+25</a:t>
            </a:r>
            <a:r>
              <a:rPr lang="zh-CN" altLang="en-US" sz="3200"/>
              <a:t>）</a:t>
            </a:r>
            <a:r>
              <a:rPr lang="en-US" altLang="zh-CN" sz="3200"/>
              <a:t>×4</a:t>
            </a:r>
          </a:p>
        </p:txBody>
      </p:sp>
      <p:sp>
        <p:nvSpPr>
          <p:cNvPr id="5" name="矩形 4"/>
          <p:cNvSpPr/>
          <p:nvPr/>
        </p:nvSpPr>
        <p:spPr>
          <a:xfrm>
            <a:off x="2195736" y="764704"/>
            <a:ext cx="2236510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/>
              <a:t>巧破计算城</a:t>
            </a:r>
            <a:endParaRPr lang="en-US" altLang="zh-CN" sz="3200"/>
          </a:p>
        </p:txBody>
      </p:sp>
      <p:sp>
        <p:nvSpPr>
          <p:cNvPr id="6" name="矩形 5"/>
          <p:cNvSpPr/>
          <p:nvPr/>
        </p:nvSpPr>
        <p:spPr>
          <a:xfrm>
            <a:off x="5004048" y="1700808"/>
            <a:ext cx="3005951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/>
              <a:t>31×136-31×36</a:t>
            </a:r>
          </a:p>
        </p:txBody>
      </p:sp>
      <p:sp>
        <p:nvSpPr>
          <p:cNvPr id="7" name="矩形 6"/>
          <p:cNvSpPr/>
          <p:nvPr/>
        </p:nvSpPr>
        <p:spPr>
          <a:xfrm>
            <a:off x="1547664" y="3933056"/>
            <a:ext cx="1428596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/>
              <a:t>302×5</a:t>
            </a:r>
          </a:p>
        </p:txBody>
      </p:sp>
      <p:sp>
        <p:nvSpPr>
          <p:cNvPr id="8" name="矩形 7"/>
          <p:cNvSpPr/>
          <p:nvPr/>
        </p:nvSpPr>
        <p:spPr>
          <a:xfrm>
            <a:off x="4932040" y="4077072"/>
            <a:ext cx="1428596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/>
              <a:t>43×99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3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1115616" y="1124744"/>
            <a:ext cx="2050561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/>
              <a:t>39×99+39</a:t>
            </a:r>
          </a:p>
        </p:txBody>
      </p:sp>
      <p:sp>
        <p:nvSpPr>
          <p:cNvPr id="5" name="矩形 4"/>
          <p:cNvSpPr/>
          <p:nvPr/>
        </p:nvSpPr>
        <p:spPr>
          <a:xfrm>
            <a:off x="5292080" y="1052736"/>
            <a:ext cx="2884123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/>
              <a:t>59+370+30+141</a:t>
            </a:r>
          </a:p>
        </p:txBody>
      </p:sp>
      <p:sp>
        <p:nvSpPr>
          <p:cNvPr id="6" name="矩形 5"/>
          <p:cNvSpPr/>
          <p:nvPr/>
        </p:nvSpPr>
        <p:spPr>
          <a:xfrm>
            <a:off x="1187624" y="3789040"/>
            <a:ext cx="2464136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/>
              <a:t>4000÷25÷8</a:t>
            </a:r>
          </a:p>
        </p:txBody>
      </p:sp>
      <p:sp>
        <p:nvSpPr>
          <p:cNvPr id="7" name="矩形 6"/>
          <p:cNvSpPr/>
          <p:nvPr/>
        </p:nvSpPr>
        <p:spPr>
          <a:xfrm>
            <a:off x="5220072" y="3861048"/>
            <a:ext cx="2432076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/>
              <a:t>770-(170+97)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作业：</a:t>
            </a:r>
            <a:br>
              <a:rPr lang="en-US" altLang="zh-CN"/>
            </a:b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/>
              <a:t>简便计算下面各题：</a:t>
            </a:r>
            <a:endParaRPr lang="en-US" altLang="zh-CN"/>
          </a:p>
          <a:p>
            <a:endParaRPr lang="en-US" altLang="zh-CN"/>
          </a:p>
          <a:p>
            <a:r>
              <a:rPr lang="en-US" altLang="zh-CN"/>
              <a:t>12500÷250÷50   17×4×25      101×28</a:t>
            </a:r>
          </a:p>
          <a:p>
            <a:endParaRPr lang="en-US" altLang="zh-CN"/>
          </a:p>
          <a:p>
            <a:r>
              <a:rPr lang="en-US" altLang="zh-CN"/>
              <a:t>385-48-52       125×</a:t>
            </a:r>
            <a:r>
              <a:rPr lang="zh-CN" altLang="en-US"/>
              <a:t>（</a:t>
            </a:r>
            <a:r>
              <a:rPr lang="en-US" altLang="zh-CN"/>
              <a:t>10+8</a:t>
            </a:r>
            <a:r>
              <a:rPr lang="zh-CN" altLang="en-US"/>
              <a:t>）</a:t>
            </a:r>
            <a:r>
              <a:rPr lang="en-US" altLang="zh-CN"/>
              <a:t>   </a:t>
            </a:r>
          </a:p>
          <a:p>
            <a:endParaRPr lang="en-US" altLang="zh-CN"/>
          </a:p>
          <a:p>
            <a:r>
              <a:rPr lang="en-US" altLang="zh-CN"/>
              <a:t>999×7+111×7    </a:t>
            </a:r>
          </a:p>
          <a:p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https://d.book118.com/258007046017006023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4">
      <vt:lpstr>Arial</vt:lpstr>
      <vt:lpstr>Calibri</vt:lpstr>
      <vt:lpstr>宋体</vt:lpstr>
      <vt:lpstr>Office Theme</vt:lpstr>
      <vt:lpstr>整理与复习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作业：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2024-08-29T12:27:21.470</cp:lastPrinted>
  <dcterms:created xsi:type="dcterms:W3CDTF">2024-08-29T04:27:21Z</dcterms:created>
  <dcterms:modified xsi:type="dcterms:W3CDTF">2024-08-29T04:27:23Z</dcterms:modified>
</cp:coreProperties>
</file>