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B4B1985-540A-4973-B232-CA9ED956A9D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8E02293-EC30-4C6D-9915-768D3F17173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402B638-C6D1-4970-A1B0-481431FB506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1602699-CF21-4BA7-9965-5C227FBA09A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3D8F99A-E63C-4B19-8A62-3D6A5BC6FFC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F23584A-2BF7-4C9A-BC35-9912DFF2685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AF54608-851A-4FBD-879F-CD2E63192B1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1E0D816-FD4A-45A7-80BF-8797F061769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64578F5-F81C-423F-9A50-891CCD30F79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E75C991-5736-46BD-B939-5DBA6032237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D3AAED5-6D2B-49E0-8976-F59A88520DA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image" Target="../media/image19.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1.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5800710700700603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38290" y="1712976"/>
            <a:ext cx="7512711" cy="2092147"/>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accent1">
                    <a:lumMod val="50000"/>
                    <a:alpha val="100000"/>
                  </a:schemeClr>
                </a:solidFill>
                <a:latin typeface="Microsoft Yahei"/>
                <a:ea typeface="Microsoft Yahei"/>
                <a:cs typeface="Microsoft Yahei"/>
              </a:rPr>
              <a:t>优化仓储与配送网络的智能解决方案</a:t>
            </a:r>
          </a:p>
        </p:txBody>
      </p:sp>
      <p:sp>
        <p:nvSpPr>
          <p:cNvPr id="3" name="AutoShape 3"/>
          <p:cNvSpPr/>
          <p:nvPr/>
        </p:nvSpPr>
        <p:spPr>
          <a:xfrm>
            <a:off x="3491789" y="4425696"/>
            <a:ext cx="2875241" cy="536520"/>
          </a:xfrm>
          <a:prstGeom prst="rect">
            <a:avLst/>
          </a:prstGeom>
          <a:noFill/>
        </p:spPr>
        <p:txBody>
          <a:bodyPr vert="horz" wrap="square" lIns="85725" tIns="38100" rIns="85725" bIns="3810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2025">
                <a:solidFill>
                  <a:schemeClr val="accent1">
                    <a:lumMod val="50000"/>
                    <a:alpha val="100000"/>
                  </a:schemeClr>
                </a:solidFill>
                <a:latin typeface="Microsoft Yahei"/>
                <a:ea typeface="Microsoft Yahei"/>
                <a:cs typeface="Microsoft Yahei"/>
              </a:rPr>
              <a:t>汇报人：PPT可修改</a:t>
            </a:r>
            <a:endParaRPr lang="en-US" sz="1100"/>
          </a:p>
        </p:txBody>
      </p:sp>
      <p:sp>
        <p:nvSpPr>
          <p:cNvPr id="4" name="AutoShape 4"/>
          <p:cNvSpPr/>
          <p:nvPr/>
        </p:nvSpPr>
        <p:spPr>
          <a:xfrm>
            <a:off x="5820461" y="4425696"/>
            <a:ext cx="2820047" cy="536520"/>
          </a:xfrm>
          <a:prstGeom prst="rect">
            <a:avLst/>
          </a:prstGeom>
          <a:noFill/>
        </p:spPr>
        <p:txBody>
          <a:bodyPr vert="horz" wrap="square" lIns="85725" tIns="38100" rIns="85725" bIns="3810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2025">
                <a:solidFill>
                  <a:schemeClr val="accent1">
                    <a:lumMod val="50000"/>
                    <a:alpha val="100000"/>
                  </a:schemeClr>
                </a:solidFill>
                <a:latin typeface="Microsoft Yahei"/>
                <a:ea typeface="Microsoft Yahei"/>
                <a:cs typeface="Microsoft Yahei"/>
              </a:rPr>
              <a:t>2024-01-16</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3" b="-3"/>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1903951" y="2187854"/>
            <a:ext cx="1038225" cy="24384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6300" b="1">
                <a:solidFill>
                  <a:schemeClr val="accent1">
                    <a:lumMod val="50000"/>
                    <a:alpha val="100000"/>
                  </a:schemeClr>
                </a:solidFill>
                <a:latin typeface="Microsoft Yahei"/>
                <a:ea typeface="Microsoft Yahei"/>
                <a:cs typeface="Microsoft Yahei"/>
              </a:rPr>
              <a:t>目</a:t>
            </a:r>
          </a:p>
          <a:p>
            <a:pPr algn="ctr">
              <a:lnSpc>
                <a:spcPct val="112000"/>
              </a:lnSpc>
            </a:pPr>
            <a:r>
              <a:rPr lang="en-US" sz="6300" b="1">
                <a:solidFill>
                  <a:schemeClr val="accent1">
                    <a:lumMod val="50000"/>
                    <a:alpha val="100000"/>
                  </a:schemeClr>
                </a:solidFill>
                <a:latin typeface="Microsoft Yahei"/>
                <a:ea typeface="Microsoft Yahei"/>
                <a:cs typeface="Microsoft Yahei"/>
              </a:rPr>
              <a:t>录</a:t>
            </a:r>
          </a:p>
        </p:txBody>
      </p:sp>
      <p:sp>
        <p:nvSpPr>
          <p:cNvPr id="4" name="TextBox 4"/>
          <p:cNvSpPr txBox="1"/>
          <p:nvPr/>
        </p:nvSpPr>
        <p:spPr>
          <a:xfrm rot="5400000">
            <a:off x="533570" y="3333902"/>
            <a:ext cx="2381250" cy="3714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725" b="1">
                <a:solidFill>
                  <a:schemeClr val="accent1">
                    <a:lumMod val="50000"/>
                    <a:alpha val="100000"/>
                  </a:schemeClr>
                </a:solidFill>
                <a:latin typeface="Microsoft Yahei"/>
                <a:ea typeface="Microsoft Yahei"/>
                <a:cs typeface="Microsoft Yahei"/>
              </a:rPr>
              <a:t>CATALOGUE</a:t>
            </a:r>
          </a:p>
        </p:txBody>
      </p:sp>
      <p:sp>
        <p:nvSpPr>
          <p:cNvPr id="5" name="TextBox 5"/>
          <p:cNvSpPr txBox="1"/>
          <p:nvPr/>
        </p:nvSpPr>
        <p:spPr>
          <a:xfrm>
            <a:off x="4532782"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lumMod val="50000"/>
                    <a:alpha val="100000"/>
                  </a:schemeClr>
                </a:solidFill>
                <a:latin typeface="Microsoft Yahei"/>
                <a:ea typeface="Microsoft Yahei"/>
                <a:cs typeface="Microsoft Yahei"/>
              </a:rPr>
              <a:t>仓储与配送网络现状及挑战</a:t>
            </a:r>
          </a:p>
          <a:p>
            <a:pPr marL="203200" lvl="0" indent="-203200">
              <a:lnSpc>
                <a:spcPct val="150000"/>
              </a:lnSpc>
              <a:buFont typeface="Arial"/>
              <a:buChar char="•"/>
            </a:pPr>
            <a:r>
              <a:rPr lang="en-US" sz="2400" b="1">
                <a:solidFill>
                  <a:schemeClr val="accent1">
                    <a:lumMod val="50000"/>
                    <a:alpha val="100000"/>
                  </a:schemeClr>
                </a:solidFill>
                <a:latin typeface="Microsoft Yahei"/>
                <a:ea typeface="Microsoft Yahei"/>
                <a:cs typeface="Microsoft Yahei"/>
              </a:rPr>
              <a:t>智能解决方案概述</a:t>
            </a:r>
          </a:p>
          <a:p>
            <a:pPr marL="203200" lvl="0" indent="-203200">
              <a:lnSpc>
                <a:spcPct val="150000"/>
              </a:lnSpc>
              <a:buFont typeface="Arial"/>
              <a:buChar char="•"/>
            </a:pPr>
            <a:r>
              <a:rPr lang="en-US" sz="2400" b="1">
                <a:solidFill>
                  <a:schemeClr val="accent1">
                    <a:lumMod val="50000"/>
                    <a:alpha val="100000"/>
                  </a:schemeClr>
                </a:solidFill>
                <a:latin typeface="Microsoft Yahei"/>
                <a:ea typeface="Microsoft Yahei"/>
                <a:cs typeface="Microsoft Yahei"/>
              </a:rPr>
              <a:t>仓储优化策略及实践</a:t>
            </a:r>
          </a:p>
          <a:p>
            <a:pPr marL="203200" lvl="0" indent="-203200">
              <a:lnSpc>
                <a:spcPct val="150000"/>
              </a:lnSpc>
              <a:buFont typeface="Arial"/>
              <a:buChar char="•"/>
            </a:pPr>
            <a:r>
              <a:rPr lang="en-US" sz="2400" b="1">
                <a:solidFill>
                  <a:schemeClr val="accent1">
                    <a:lumMod val="50000"/>
                    <a:alpha val="100000"/>
                  </a:schemeClr>
                </a:solidFill>
                <a:latin typeface="Microsoft Yahei"/>
                <a:ea typeface="Microsoft Yahei"/>
                <a:cs typeface="Microsoft Yahei"/>
              </a:rPr>
              <a:t>配送网络优化策略及实践</a:t>
            </a:r>
          </a:p>
          <a:p>
            <a:pPr marL="203200" lvl="0" indent="-203200">
              <a:lnSpc>
                <a:spcPct val="150000"/>
              </a:lnSpc>
              <a:buFont typeface="Arial"/>
              <a:buChar char="•"/>
            </a:pPr>
            <a:r>
              <a:rPr lang="en-US" sz="2400" b="1">
                <a:solidFill>
                  <a:schemeClr val="accent1">
                    <a:lumMod val="50000"/>
                    <a:alpha val="100000"/>
                  </a:schemeClr>
                </a:solidFill>
                <a:latin typeface="Microsoft Yahei"/>
                <a:ea typeface="Microsoft Yahei"/>
                <a:cs typeface="Microsoft Yahei"/>
              </a:rPr>
              <a:t>智能化技术应用案例分享</a:t>
            </a:r>
          </a:p>
          <a:p>
            <a:pPr marL="203200" lvl="0" indent="-203200">
              <a:lnSpc>
                <a:spcPct val="150000"/>
              </a:lnSpc>
              <a:buFont typeface="Arial"/>
              <a:buChar char="•"/>
            </a:pPr>
            <a:r>
              <a:rPr lang="en-US" sz="2400" b="1">
                <a:solidFill>
                  <a:schemeClr val="accent1">
                    <a:lumMod val="50000"/>
                    <a:alpha val="100000"/>
                  </a:schemeClr>
                </a:solidFill>
                <a:latin typeface="Microsoft Yahei"/>
                <a:ea typeface="Microsoft Yahei"/>
                <a:cs typeface="Microsoft Yahei"/>
              </a:rPr>
              <a:t>效果评估及未来展望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73885" y="3368650"/>
            <a:ext cx="8248650" cy="18573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75" b="1">
                <a:solidFill>
                  <a:schemeClr val="accent1">
                    <a:lumMod val="50000"/>
                    <a:alpha val="100000"/>
                  </a:schemeClr>
                </a:solidFill>
                <a:latin typeface="Microsoft Yahei"/>
                <a:ea typeface="Microsoft Yahei"/>
                <a:cs typeface="Microsoft Yahei"/>
              </a:rPr>
              <a:t>仓储与配送网络现状及挑战</a:t>
            </a:r>
          </a:p>
        </p:txBody>
      </p:sp>
      <p:sp>
        <p:nvSpPr>
          <p:cNvPr id="3" name="TextBox 3"/>
          <p:cNvSpPr txBox="1"/>
          <p:nvPr/>
        </p:nvSpPr>
        <p:spPr>
          <a:xfrm>
            <a:off x="4824413" y="2004974"/>
            <a:ext cx="2543175" cy="3429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50000"/>
                    <a:alpha val="100000"/>
                  </a:schemeClr>
                </a:solidFill>
                <a:latin typeface="Microsoft Yahei"/>
                <a:ea typeface="Microsoft Yahei"/>
                <a:cs typeface="Microsoft Yahei"/>
              </a:rPr>
              <a:t>CATALOGUE</a:t>
            </a:r>
          </a:p>
        </p:txBody>
      </p:sp>
      <p:sp>
        <p:nvSpPr>
          <p:cNvPr id="4" name="TextBox 4"/>
          <p:cNvSpPr txBox="1"/>
          <p:nvPr/>
        </p:nvSpPr>
        <p:spPr>
          <a:xfrm>
            <a:off x="3133725" y="538925"/>
            <a:ext cx="5924550" cy="1343025"/>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chemeClr val="accent1">
                    <a:lumMod val="50000"/>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t="-3" b="-3"/>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目前，仓储设施在城市中心、郊区和工业区等地均有分布，但设施之间的协同和整合程度有限。</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仓储设施分布</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67" r="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配送网络结构</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信息化水平</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67" r="16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配送网络主要由大型物流中心和分散的配送节点组成，配送路径和效率有待优化。</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大部分仓储和配送中心已实现了基本的信息化管理，但智能化、自动化程度仍需提高。</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当前仓储与配送网络概况</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t="-3" b="-3"/>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随着土地、人力等成本的不断上涨，仓储成本逐渐成为企业经营的重要压力。</a:t>
            </a:r>
          </a:p>
        </p:txBody>
      </p:sp>
      <p:pic>
        <p:nvPicPr>
          <p:cNvPr id="4" name="Picture 4"/>
          <p:cNvPicPr>
            <a:picLocks noChangeAspect="1"/>
          </p:cNvPicPr>
          <p:nvPr/>
        </p:nvPicPr>
        <p:blipFill>
          <a:blip r:embed="rId2"/>
          <a:srcRect l="37256" r="37256"/>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16458" r="16458"/>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16708" r="16708"/>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仓储成本上升</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由于交通拥堵、路径规划不合理等原因，配送效率低下成为影响客户满意度的主要因素。</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配送效率低下</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由于缺乏统一的信息平台，各环节信息不透明，导致资源浪费和协同效率低下。</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信息不透明</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面临的挑战与问题</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t="-3" b="-3"/>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消费者对商品配送的个性化需求不断增长，如指定时间、地点等。</a:t>
            </a:r>
          </a:p>
        </p:txBody>
      </p:sp>
      <p:pic>
        <p:nvPicPr>
          <p:cNvPr id="6" name="Picture 6"/>
          <p:cNvPicPr>
            <a:picLocks noChangeAspect="1"/>
          </p:cNvPicPr>
          <p:nvPr/>
        </p:nvPicPr>
        <p:blipFill>
          <a:blip r:embed="rId2"/>
          <a:srcRect l="1123" r="1123"/>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个性化需求增长</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随着环保意识的提高，绿色物流成为行业发展的重要趋势，要求减少资源消耗和污染排放。</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绿色物流趋势</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大数据、人工智能等技术的不断发展为仓储与配送网络的优化提供了有力支持。</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智能化技术应用</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市场需求及趋势分析</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73885" y="3368650"/>
            <a:ext cx="8248650" cy="18573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75" b="1">
                <a:solidFill>
                  <a:schemeClr val="accent1">
                    <a:lumMod val="50000"/>
                    <a:alpha val="100000"/>
                  </a:schemeClr>
                </a:solidFill>
                <a:latin typeface="Microsoft Yahei"/>
                <a:ea typeface="Microsoft Yahei"/>
                <a:cs typeface="Microsoft Yahei"/>
              </a:rPr>
              <a:t>智能解决方案概述</a:t>
            </a:r>
          </a:p>
        </p:txBody>
      </p:sp>
      <p:sp>
        <p:nvSpPr>
          <p:cNvPr id="3" name="TextBox 3"/>
          <p:cNvSpPr txBox="1"/>
          <p:nvPr/>
        </p:nvSpPr>
        <p:spPr>
          <a:xfrm>
            <a:off x="4824413" y="2004974"/>
            <a:ext cx="2543175" cy="3429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50000"/>
                    <a:alpha val="100000"/>
                  </a:schemeClr>
                </a:solidFill>
                <a:latin typeface="Microsoft Yahei"/>
                <a:ea typeface="Microsoft Yahei"/>
                <a:cs typeface="Microsoft Yahei"/>
              </a:rPr>
              <a:t>CATALOGUE</a:t>
            </a:r>
          </a:p>
        </p:txBody>
      </p:sp>
      <p:sp>
        <p:nvSpPr>
          <p:cNvPr id="4" name="TextBox 4"/>
          <p:cNvSpPr txBox="1"/>
          <p:nvPr/>
        </p:nvSpPr>
        <p:spPr>
          <a:xfrm>
            <a:off x="3133725" y="538925"/>
            <a:ext cx="5924550" cy="1343025"/>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chemeClr val="accent1">
                    <a:lumMod val="50000"/>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t="-3" b="-3"/>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l="10477" r="10477"/>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智能化技术在仓储与配送中应用</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自动化存储和检索系统</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利用机器人和自动化技术实现货物的快速、准确存储和检索，提高仓库运营效率。</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智能分拣系统</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通过图像识别、传感器等技术对货物进行自动识别和分类，实现快速、准确的分拣过程。</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无人机配送</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运用无人机进行短途配送，降低人力成本，提高配送速度和准确性。</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t="-3" b="-3"/>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4625" r="24625"/>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3151" r="23151"/>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提高仓储与配送效率，降低运营成本，提升客户满意度。</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目标</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以客户为中心，以数据为驱动，实现智能化、自动化、柔性化。</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原则</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智能解决方案目标与原则</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3" b="-3"/>
          </a:stretch>
        </a:blipFill>
      </p:bgPr>
    </p:bg>
    <p:spTree>
      <p:nvGrpSpPr>
        <p:cNvPr id="1" name=""/>
        <p:cNvGrpSpPr/>
        <p:nvPr/>
      </p:nvGrpSpPr>
      <p:grpSpPr>
        <a:xfrm>
          <a:off x="0" y="0"/>
          <a:ext cx="0" cy="0"/>
        </a:xfrm>
      </p:grpSpPr>
      <p:sp>
        <p:nvSpPr>
          <p:cNvPr id="2" name="AutoShape 2"/>
          <p:cNvSpPr/>
          <p:nvPr/>
        </p:nvSpPr>
        <p:spPr>
          <a:xfrm>
            <a:off x="5341061" y="1169291"/>
            <a:ext cx="2281112" cy="2281112"/>
          </a:xfrm>
          <a:prstGeom prst="ellips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6177468" y="1976779"/>
            <a:ext cx="608297" cy="608297"/>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69827" y="2585076"/>
            <a:ext cx="1911789" cy="1911789"/>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156399" y="3235877"/>
            <a:ext cx="738646" cy="610186"/>
          </a:xfrm>
          <a:custGeom>
            <a:rect l="l" t="t" r="r" b="b"/>
            <a:pathLst>
              <a:path w="304800" h="304800">
                <a:moveTo>
                  <a:pt x="106680" y="0"/>
                </a:moveTo>
                <a:lnTo>
                  <a:pt x="91440" y="0"/>
                </a:lnTo>
                <a:lnTo>
                  <a:pt x="0" y="45720"/>
                </a:lnTo>
                <a:lnTo>
                  <a:pt x="0" y="137160"/>
                </a:lnTo>
                <a:lnTo>
                  <a:pt x="60960" y="121920"/>
                </a:lnTo>
                <a:lnTo>
                  <a:pt x="60960" y="304800"/>
                </a:lnTo>
                <a:lnTo>
                  <a:pt x="243840" y="304800"/>
                </a:lnTo>
                <a:lnTo>
                  <a:pt x="243840" y="121920"/>
                </a:lnTo>
                <a:lnTo>
                  <a:pt x="304800" y="137160"/>
                </a:lnTo>
                <a:lnTo>
                  <a:pt x="304800" y="45720"/>
                </a:lnTo>
                <a:lnTo>
                  <a:pt x="213360" y="0"/>
                </a:lnTo>
                <a:lnTo>
                  <a:pt x="198120" y="0"/>
                </a:lnTo>
                <a:cubicBezTo>
                  <a:pt x="198120" y="25251"/>
                  <a:pt x="177651" y="45720"/>
                  <a:pt x="152400" y="45720"/>
                </a:cubicBezTo>
                <a:cubicBezTo>
                  <a:pt x="127149" y="45720"/>
                  <a:pt x="106680" y="25251"/>
                  <a:pt x="106680" y="0"/>
                </a:cubicBezTo>
                <a:lnTo>
                  <a:pt x="10668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905908" y="3792072"/>
            <a:ext cx="1520741" cy="152074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301722" y="4207073"/>
            <a:ext cx="729113" cy="690739"/>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227005" y="4767462"/>
            <a:ext cx="1336080" cy="1336080"/>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633397" y="5196504"/>
            <a:ext cx="523295" cy="477996"/>
          </a:xfrm>
          <a:custGeom>
            <a:rect l="l" t="t" r="r" b="b"/>
            <a:pathLst>
              <a:path w="304800" h="304800">
                <a:moveTo>
                  <a:pt x="285750" y="171450"/>
                </a:moveTo>
                <a:lnTo>
                  <a:pt x="266700" y="171450"/>
                </a:lnTo>
                <a:lnTo>
                  <a:pt x="266700" y="133350"/>
                </a:lnTo>
                <a:cubicBezTo>
                  <a:pt x="266700" y="70247"/>
                  <a:pt x="215503" y="19050"/>
                  <a:pt x="152400" y="19050"/>
                </a:cubicBezTo>
                <a:cubicBezTo>
                  <a:pt x="89297" y="19050"/>
                  <a:pt x="38100" y="70247"/>
                  <a:pt x="38100" y="133350"/>
                </a:cubicBezTo>
                <a:lnTo>
                  <a:pt x="38100" y="171450"/>
                </a:lnTo>
                <a:lnTo>
                  <a:pt x="19050" y="171450"/>
                </a:lnTo>
                <a:cubicBezTo>
                  <a:pt x="8525" y="171450"/>
                  <a:pt x="0" y="179975"/>
                  <a:pt x="0" y="190500"/>
                </a:cubicBezTo>
                <a:lnTo>
                  <a:pt x="0" y="266700"/>
                </a:lnTo>
                <a:cubicBezTo>
                  <a:pt x="0" y="277225"/>
                  <a:pt x="8525" y="285750"/>
                  <a:pt x="19050" y="285750"/>
                </a:cubicBezTo>
                <a:lnTo>
                  <a:pt x="76200" y="285750"/>
                </a:lnTo>
                <a:lnTo>
                  <a:pt x="76200" y="133350"/>
                </a:lnTo>
                <a:cubicBezTo>
                  <a:pt x="76200" y="91307"/>
                  <a:pt x="110357" y="57150"/>
                  <a:pt x="152400" y="57150"/>
                </a:cubicBezTo>
                <a:cubicBezTo>
                  <a:pt x="194443" y="57150"/>
                  <a:pt x="228600" y="91307"/>
                  <a:pt x="228600" y="133350"/>
                </a:cubicBezTo>
                <a:lnTo>
                  <a:pt x="228600" y="285750"/>
                </a:lnTo>
                <a:lnTo>
                  <a:pt x="285750" y="285750"/>
                </a:lnTo>
                <a:cubicBezTo>
                  <a:pt x="296275" y="285750"/>
                  <a:pt x="304800" y="277225"/>
                  <a:pt x="304800" y="266700"/>
                </a:cubicBezTo>
                <a:lnTo>
                  <a:pt x="304800" y="190500"/>
                </a:lnTo>
                <a:cubicBezTo>
                  <a:pt x="304800" y="179975"/>
                  <a:pt x="296275" y="171450"/>
                  <a:pt x="285750" y="1714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35748" y="1306554"/>
            <a:ext cx="4044911"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大数据分析</a:t>
            </a:r>
          </a:p>
        </p:txBody>
      </p:sp>
      <p:sp>
        <p:nvSpPr>
          <p:cNvPr id="11" name="TextBox 11"/>
          <p:cNvSpPr txBox="1"/>
          <p:nvPr/>
        </p:nvSpPr>
        <p:spPr>
          <a:xfrm>
            <a:off x="8035748" y="1924551"/>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运用大数据分析技术对仓储与配送数据进行挖掘和分析，为决策提供支持。</a:t>
            </a:r>
          </a:p>
        </p:txBody>
      </p:sp>
      <p:sp>
        <p:nvSpPr>
          <p:cNvPr id="12" name="TextBox 12"/>
          <p:cNvSpPr txBox="1"/>
          <p:nvPr/>
        </p:nvSpPr>
        <p:spPr>
          <a:xfrm>
            <a:off x="8035748" y="3522491"/>
            <a:ext cx="3952667"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云计算技术</a:t>
            </a:r>
          </a:p>
        </p:txBody>
      </p:sp>
      <p:sp>
        <p:nvSpPr>
          <p:cNvPr id="13" name="TextBox 13"/>
          <p:cNvSpPr txBox="1"/>
          <p:nvPr/>
        </p:nvSpPr>
        <p:spPr>
          <a:xfrm>
            <a:off x="8035748" y="4140488"/>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利用云计算技术实现仓储与配送数据的集中管理和处理，提高数据处理效率。</a:t>
            </a:r>
          </a:p>
        </p:txBody>
      </p:sp>
      <p:sp>
        <p:nvSpPr>
          <p:cNvPr id="14" name="TextBox 14"/>
          <p:cNvSpPr txBox="1"/>
          <p:nvPr/>
        </p:nvSpPr>
        <p:spPr>
          <a:xfrm>
            <a:off x="970539" y="4596774"/>
            <a:ext cx="369398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人工智能技术</a:t>
            </a:r>
          </a:p>
        </p:txBody>
      </p:sp>
      <p:sp>
        <p:nvSpPr>
          <p:cNvPr id="15" name="TextBox 15"/>
          <p:cNvSpPr txBox="1"/>
          <p:nvPr/>
        </p:nvSpPr>
        <p:spPr>
          <a:xfrm>
            <a:off x="1361981" y="5214771"/>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应用人工智能技术实现仓储与配送过程的自动化和智能化，提高运营效率。</a:t>
            </a:r>
          </a:p>
        </p:txBody>
      </p:sp>
      <p:sp>
        <p:nvSpPr>
          <p:cNvPr id="16" name="TextBox 16"/>
          <p:cNvSpPr txBox="1"/>
          <p:nvPr/>
        </p:nvSpPr>
        <p:spPr>
          <a:xfrm>
            <a:off x="392947" y="2524256"/>
            <a:ext cx="3741824"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物联网技术</a:t>
            </a:r>
          </a:p>
        </p:txBody>
      </p:sp>
      <p:sp>
        <p:nvSpPr>
          <p:cNvPr id="17" name="TextBox 17"/>
          <p:cNvSpPr txBox="1"/>
          <p:nvPr/>
        </p:nvSpPr>
        <p:spPr>
          <a:xfrm>
            <a:off x="689125" y="3142253"/>
            <a:ext cx="344564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通过物联网技术实现仓库设备与系统之间的互联互通，提高信息传递的准确性和时效性。</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关键技术与工具介绍</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73885" y="3368650"/>
            <a:ext cx="8248650" cy="18573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75" b="1">
                <a:solidFill>
                  <a:schemeClr val="accent1">
                    <a:lumMod val="50000"/>
                    <a:alpha val="100000"/>
                  </a:schemeClr>
                </a:solidFill>
                <a:latin typeface="Microsoft Yahei"/>
                <a:ea typeface="Microsoft Yahei"/>
                <a:cs typeface="Microsoft Yahei"/>
              </a:rPr>
              <a:t>仓储优化策略及实践</a:t>
            </a:r>
          </a:p>
        </p:txBody>
      </p:sp>
      <p:sp>
        <p:nvSpPr>
          <p:cNvPr id="3" name="TextBox 3"/>
          <p:cNvSpPr txBox="1"/>
          <p:nvPr/>
        </p:nvSpPr>
        <p:spPr>
          <a:xfrm>
            <a:off x="4824413" y="2004974"/>
            <a:ext cx="2543175" cy="3429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50000"/>
                    <a:alpha val="100000"/>
                  </a:schemeClr>
                </a:solidFill>
                <a:latin typeface="Microsoft Yahei"/>
                <a:ea typeface="Microsoft Yahei"/>
                <a:cs typeface="Microsoft Yahei"/>
              </a:rPr>
              <a:t>CATALOGUE</a:t>
            </a:r>
          </a:p>
        </p:txBody>
      </p:sp>
      <p:sp>
        <p:nvSpPr>
          <p:cNvPr id="4" name="TextBox 4"/>
          <p:cNvSpPr txBox="1"/>
          <p:nvPr/>
        </p:nvSpPr>
        <p:spPr>
          <a:xfrm>
            <a:off x="3133725" y="538925"/>
            <a:ext cx="5924550" cy="1343025"/>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chemeClr val="accent1">
                    <a:lumMod val="50000"/>
                    <a:alpha val="100000"/>
                  </a:scheme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3" b="-3"/>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4508" r="4508"/>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根据业务需求、交通状况、租金成本等因素，利用智能算法进行仓库选址，以优化运输路径和降低成本。</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根据货物特性和业务需求，合理规划仓库内部布局，包括货架摆放、通道设置、装卸区安排等，以提高仓库空间利用率和作业效率。</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仓库选址与布局规划</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布局规划</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选址策略</a:t>
            </a:r>
            <a:endParaRPr lang="en-US" sz="1100"/>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3" b="-3"/>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7407" r="17407"/>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通过实时库存监控和智能预测，制定合理的库存控制策略，避免库存积压和缺货现象。</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库存控制</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采用FIFO原则进行库存管理，确保货物按入库时间顺序出库，减少过期和损坏风险。</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先进先出（FIFO）</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根据历史数据和业务需求，设定合理的安全库存水平，以应对突发需求和供应波动。</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安全库存设定</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库存管理与优化策略</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https://d.book118.com/258007107007006036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83</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2024-09-15T03:38:16.183</cp:lastPrinted>
  <dcterms:created xsi:type="dcterms:W3CDTF">2024-09-14T19:38:16Z</dcterms:created>
  <dcterms:modified xsi:type="dcterms:W3CDTF">2024-09-14T19:38:18Z</dcterms:modified>
</cp:coreProperties>
</file>