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E8B9B7B-706D-429C-A248-EFAF91BB963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9F91D4F-9961-484E-9D20-331CE48DCC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ABEE94C-B640-4F5B-971C-3B5C1CBE2A9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CDBCCCC-FF36-4FBE-96D3-CC39496E70A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D37CD55-6C4A-40ED-9FAA-3D4A2B0D682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8C3D9DD-8225-4657-AAB2-64E4C1AD13F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B66B759-190E-4914-9C96-A9E25E42C04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D42BE7E-8345-4F2E-953C-6D7A3C49D41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D91CCFE-2473-4A01-B12C-6B8890977D3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B3661CB-0EA3-46FC-9CD6-130A4463789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900D820-9EC6-4092-8B42-DA29F722DB0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png" /><Relationship Id="rId3" Type="http://schemas.openxmlformats.org/officeDocument/2006/relationships/image" Target="../media/image8.jpeg" /><Relationship Id="rId4"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png" /><Relationship Id="rId3"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58031106025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42747" y="1226293"/>
            <a:ext cx="9106507" cy="1906231"/>
          </a:xfrm>
          <a:prstGeom prst="rect">
            <a:avLst/>
          </a:prstGeom>
          <a:noFill/>
        </p:spPr>
        <p:txBody>
          <a:bodyPr vert="horz"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chemeClr val="accent1">
                    <a:alpha val="100000"/>
                  </a:schemeClr>
                </a:solidFill>
                <a:latin typeface="Microsoft Yahei"/>
                <a:ea typeface="Microsoft Yahei"/>
                <a:cs typeface="Microsoft Yahei"/>
              </a:rPr>
              <a:t>食品安全管理体系的原则与目</a:t>
            </a:r>
            <a:endParaRPr lang="en-US" sz="1100"/>
          </a:p>
        </p:txBody>
      </p:sp>
      <p:grpSp>
        <p:nvGrpSpPr>
          <p:cNvPr id="3" name="Group 3"/>
          <p:cNvGrpSpPr/>
          <p:nvPr/>
        </p:nvGrpSpPr>
        <p:grpSpPr>
          <a:xfrm>
            <a:off x="2739291" y="3540703"/>
            <a:ext cx="6713418" cy="489827"/>
            <a:chOff x="2739291" y="3540703"/>
            <a:chExt cx="6713418" cy="489827"/>
          </a:xfrm>
        </p:grpSpPr>
        <p:sp>
          <p:nvSpPr>
            <p:cNvPr id="4" name="AutoShape 4"/>
            <p:cNvSpPr/>
            <p:nvPr/>
          </p:nvSpPr>
          <p:spPr>
            <a:xfrm>
              <a:off x="2739291" y="3540703"/>
              <a:ext cx="3401434" cy="489827"/>
            </a:xfrm>
            <a:prstGeom prst="rect">
              <a:avLst/>
            </a:prstGeom>
            <a:noFill/>
          </p:spPr>
          <p:txBody>
            <a:bodyPr vert="horz"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2025">
                  <a:solidFill>
                    <a:srgbClr val="000000">
                      <a:alpha val="100000"/>
                    </a:srgbClr>
                  </a:solidFill>
                  <a:latin typeface="Microsoft Yahei"/>
                  <a:ea typeface="Microsoft Yahei"/>
                  <a:cs typeface="Microsoft Yahei"/>
                </a:rPr>
                <a:t>汇报人：XX</a:t>
              </a:r>
              <a:endParaRPr lang="en-US" sz="1100"/>
            </a:p>
          </p:txBody>
        </p:sp>
        <p:sp>
          <p:nvSpPr>
            <p:cNvPr id="5" name="AutoShape 5"/>
            <p:cNvSpPr/>
            <p:nvPr/>
          </p:nvSpPr>
          <p:spPr>
            <a:xfrm>
              <a:off x="6140725" y="3540703"/>
              <a:ext cx="3311984" cy="489827"/>
            </a:xfrm>
            <a:prstGeom prst="rect">
              <a:avLst/>
            </a:prstGeom>
            <a:noFill/>
          </p:spPr>
          <p:txBody>
            <a:bodyPr vert="horz"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2025">
                  <a:solidFill>
                    <a:srgbClr val="000000">
                      <a:alpha val="100000"/>
                    </a:srgbClr>
                  </a:solidFill>
                  <a:latin typeface="Microsoft Yahei"/>
                  <a:ea typeface="Microsoft Yahei"/>
                  <a:cs typeface="Microsoft Yahei"/>
                </a:rPr>
                <a:t>2024-01-19</a:t>
              </a:r>
              <a:endParaRPr lang="en-US" sz="1100"/>
            </a:p>
          </p:txBody>
        </p:sp>
      </p:gr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59520" y="535260"/>
            <a:ext cx="10672960" cy="57691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stretch>
            <a:fillRect/>
          </a:stretch>
        </p:blipFill>
        <p:spPr>
          <a:xfrm>
            <a:off x="0" y="-535260"/>
            <a:ext cx="5567207" cy="6839712"/>
          </a:xfrm>
          <a:prstGeom prst="rect">
            <a:avLst/>
          </a:prstGeom>
        </p:spPr>
      </p:pic>
      <p:sp>
        <p:nvSpPr>
          <p:cNvPr id="4" name="AutoShape 4"/>
          <p:cNvSpPr/>
          <p:nvPr/>
        </p:nvSpPr>
        <p:spPr>
          <a:xfrm>
            <a:off x="6276259" y="861481"/>
            <a:ext cx="3746772" cy="597533"/>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75">
                <a:solidFill>
                  <a:schemeClr val="accent1">
                    <a:alpha val="100000"/>
                  </a:schemeClr>
                </a:solidFill>
                <a:latin typeface="Microsoft Yahei"/>
                <a:ea typeface="Microsoft Yahei"/>
                <a:cs typeface="Microsoft Yahei"/>
              </a:rPr>
              <a:t>CONTENTS</a:t>
            </a:r>
            <a:endParaRPr lang="en-US" sz="1100"/>
          </a:p>
        </p:txBody>
      </p:sp>
      <p:sp>
        <p:nvSpPr>
          <p:cNvPr id="5" name="TextBox 5"/>
          <p:cNvSpPr txBox="1"/>
          <p:nvPr/>
        </p:nvSpPr>
        <p:spPr>
          <a:xfrm>
            <a:off x="6083808" y="1823759"/>
            <a:ext cx="4638675" cy="44577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食品安全管理体系的原则</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食品安全管理体系的目标</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食品安全管理体系的实施与运行</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食品安全管理体系的监视与测量</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食品安全管理体系的持续改进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alpha val="100000"/>
                  </a:schemeClr>
                </a:solidFill>
                <a:latin typeface="Microsoft Yahei"/>
                <a:ea typeface="Microsoft Yahei"/>
                <a:cs typeface="Microsoft Yahei"/>
              </a:rPr>
              <a:t>引言</a:t>
            </a:r>
            <a:endParaRPr lang="en-US" sz="1100"/>
          </a:p>
        </p:txBody>
      </p:sp>
      <p:sp>
        <p:nvSpPr>
          <p:cNvPr id="3" name="AutoShape 3"/>
          <p:cNvSpPr/>
          <p:nvPr/>
        </p:nvSpPr>
        <p:spPr>
          <a:xfrm>
            <a:off x="4954829" y="2485096"/>
            <a:ext cx="2082658" cy="131893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alpha val="100000"/>
                  </a:schemeClr>
                </a:solidFill>
                <a:latin typeface="Microsoft Yahei"/>
                <a:ea typeface="Microsoft Yahei"/>
                <a:cs typeface="Microsoft Yahei"/>
              </a:rPr>
              <a:t>01</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保障食品安全</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通过建立完善的食品安全管理体系，确保食品在生产、加工、运输、销售等各环节中的安全性，防止食品污染和有害因素对人体健康造成危害。</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应对全球化挑战</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随着全球化进程的加速，食品供应链日益复杂，食品安全问题也呈现出跨国性、多样性等特点。构建食品安全管理体系有助于应对全球化带来的挑战，保障全球食品贸易的顺利进行。</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63" r="25063"/>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15856" y="391100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促进社会和谐发展</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食品安全关系到人民群众的身体健康和生命安全，是民生工程的重要组成部分。构建食品安全管理体系有助于维护社会稳定，促进社会和谐发展。</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预防食品安全事故</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通过实施食品安全管理体系，企业可以及时发现并控制食品生产过程中的潜在风险，从而有效预防食品安全事故的发生。</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提高企业竞争力</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建立完善的食品安全管理体系有助于企业提高产品质量，赢得消费者信任，进而在激烈的市场竞争中脱颖而出。</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保障消费者权益</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食品安全管理体系要求企业在食品生产、加工、销售等环节中严格把控质量，确保消费者能够购买到安全、健康的食品，从而保障消费者的合法权益。</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食品安全管理体系的重要性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alpha val="100000"/>
                  </a:schemeClr>
                </a:solidFill>
                <a:latin typeface="Microsoft Yahei"/>
                <a:ea typeface="Microsoft Yahei"/>
                <a:cs typeface="Microsoft Yahei"/>
              </a:rPr>
              <a:t>食品安全管理体系的原则</a:t>
            </a:r>
            <a:endParaRPr lang="en-US" sz="1100"/>
          </a:p>
        </p:txBody>
      </p:sp>
      <p:sp>
        <p:nvSpPr>
          <p:cNvPr id="3" name="AutoShape 3"/>
          <p:cNvSpPr/>
          <p:nvPr/>
        </p:nvSpPr>
        <p:spPr>
          <a:xfrm>
            <a:off x="4954829" y="2485096"/>
            <a:ext cx="2082658" cy="131893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alpha val="100000"/>
                  </a:schemeClr>
                </a:solidFill>
                <a:latin typeface="Microsoft Yahei"/>
                <a:ea typeface="Microsoft Yahei"/>
                <a:cs typeface="Microsoft Yahei"/>
              </a:rPr>
              <a:t>02</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组织应理解顾客当前和未来的需求</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食品安全管理体系应以满足顾客对食品安全的需求和期望为出发点，关注顾客对食品安全的感受。</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750" r="16750"/>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将顾客的需求和期望转化为要求</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组织应将顾客的食品安全需求和期望转化为明确的、可测量的要求，并体现在产品设计和开发、生产、销售等各个环节。</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致力于提高顾客满意度</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组织应通过持续改进食品安全管理体系，提高顾客对食品安全的满意度，赢得顾客的信任和支持。</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顾客导向原则</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966829" y="2313537"/>
            <a:ext cx="4066829" cy="3122624"/>
          </a:xfrm>
          <a:prstGeom prst="rect">
            <a:avLst/>
          </a:prstGeom>
        </p:spPr>
      </p:pic>
      <p:pic>
        <p:nvPicPr>
          <p:cNvPr id="3" name="Picture 3"/>
          <p:cNvPicPr>
            <a:picLocks noChangeAspect="1"/>
          </p:cNvPicPr>
          <p:nvPr/>
        </p:nvPicPr>
        <p:blipFill>
          <a:blip r:embed="rId3"/>
          <a:srcRect t="7891" b="7891"/>
          <a:stretch>
            <a:fillRect/>
          </a:stretch>
        </p:blipFill>
        <p:spPr>
          <a:xfrm>
            <a:off x="1132390" y="2491315"/>
            <a:ext cx="3735703" cy="2097441"/>
          </a:xfrm>
          <a:prstGeom prst="rect">
            <a:avLst/>
          </a:prstGeom>
        </p:spPr>
      </p:pic>
      <p:sp>
        <p:nvSpPr>
          <p:cNvPr id="4" name="AutoShape 4"/>
          <p:cNvSpPr/>
          <p:nvPr/>
        </p:nvSpPr>
        <p:spPr>
          <a:xfrm>
            <a:off x="5893187" y="1760560"/>
            <a:ext cx="369902" cy="36990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893187" y="3108818"/>
            <a:ext cx="369902" cy="369902"/>
          </a:xfrm>
          <a:prstGeom prst="ellipse">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893187" y="4383763"/>
            <a:ext cx="369902" cy="36990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443776" y="2069502"/>
            <a:ext cx="3618828" cy="79547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组织应主动识别食品安全管理体系中潜在的问题，分析其对食品安全的影响。</a:t>
            </a:r>
            <a:endParaRPr lang="en-US" sz="1100"/>
          </a:p>
        </p:txBody>
      </p:sp>
      <p:sp>
        <p:nvSpPr>
          <p:cNvPr id="8" name="AutoShape 8"/>
          <p:cNvSpPr/>
          <p:nvPr/>
        </p:nvSpPr>
        <p:spPr>
          <a:xfrm>
            <a:off x="6443776" y="3332225"/>
            <a:ext cx="3618828" cy="771122"/>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针对潜在问题，组织应采取有效的预防措施，防止问题的发生或扩大。</a:t>
            </a:r>
            <a:endParaRPr lang="en-US" sz="1100"/>
          </a:p>
        </p:txBody>
      </p:sp>
      <p:sp>
        <p:nvSpPr>
          <p:cNvPr id="9" name="AutoShape 9"/>
          <p:cNvSpPr/>
          <p:nvPr/>
        </p:nvSpPr>
        <p:spPr>
          <a:xfrm>
            <a:off x="6443776" y="4665990"/>
            <a:ext cx="3618828" cy="783299"/>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组织应通过持续改进食品安全管理体系，提高预防能力，减少食品安全风险。</a:t>
            </a:r>
            <a:endParaRPr lang="en-US" sz="1100"/>
          </a:p>
        </p:txBody>
      </p:sp>
      <p:sp>
        <p:nvSpPr>
          <p:cNvPr id="10" name="AutoShape 10"/>
          <p:cNvSpPr/>
          <p:nvPr/>
        </p:nvSpPr>
        <p:spPr>
          <a:xfrm>
            <a:off x="6443776" y="1661692"/>
            <a:ext cx="3514429" cy="447189"/>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识别潜在问题</a:t>
            </a:r>
            <a:endParaRPr lang="en-US" sz="1100"/>
          </a:p>
        </p:txBody>
      </p:sp>
      <p:sp>
        <p:nvSpPr>
          <p:cNvPr id="11" name="AutoShape 11"/>
          <p:cNvSpPr/>
          <p:nvPr/>
        </p:nvSpPr>
        <p:spPr>
          <a:xfrm>
            <a:off x="6443776" y="3011282"/>
            <a:ext cx="3514429" cy="447189"/>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采取预防措施</a:t>
            </a:r>
            <a:endParaRPr lang="en-US" sz="1100"/>
          </a:p>
        </p:txBody>
      </p:sp>
      <p:sp>
        <p:nvSpPr>
          <p:cNvPr id="12" name="AutoShape 12"/>
          <p:cNvSpPr/>
          <p:nvPr/>
        </p:nvSpPr>
        <p:spPr>
          <a:xfrm>
            <a:off x="6443776" y="4310611"/>
            <a:ext cx="3514429" cy="447189"/>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持续改进</a:t>
            </a:r>
            <a:endParaRPr lang="en-US" sz="1100"/>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预防为主原则</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652605" y="2972012"/>
            <a:ext cx="2353053" cy="1956378"/>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组织应确保所有员工都认识到自己在食品安全管理体系中的责任和角色。</a:t>
            </a:r>
            <a:endParaRPr lang="en-US" sz="1100"/>
          </a:p>
        </p:txBody>
      </p:sp>
      <p:sp>
        <p:nvSpPr>
          <p:cNvPr id="3" name="AutoShape 3"/>
          <p:cNvSpPr/>
          <p:nvPr/>
        </p:nvSpPr>
        <p:spPr>
          <a:xfrm>
            <a:off x="8684852" y="1462164"/>
            <a:ext cx="2382848" cy="1991137"/>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组织应为员工提供必要的培训和支持，使其具备履行食品安全职责的能力。</a:t>
            </a:r>
            <a:endParaRPr lang="en-US" sz="1100"/>
          </a:p>
        </p:txBody>
      </p:sp>
      <p:sp>
        <p:nvSpPr>
          <p:cNvPr id="4" name="AutoShape 4"/>
          <p:cNvSpPr/>
          <p:nvPr/>
        </p:nvSpPr>
        <p:spPr>
          <a:xfrm>
            <a:off x="8684852" y="4394429"/>
            <a:ext cx="2382848" cy="1962565"/>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组织应鼓励员工积极参与食品安全管理体系的改进活动，提出改进意见和建议。</a:t>
            </a:r>
            <a:endParaRPr lang="en-US" sz="1100"/>
          </a:p>
        </p:txBody>
      </p:sp>
      <p:pic>
        <p:nvPicPr>
          <p:cNvPr id="5" name="Picture 5"/>
          <p:cNvPicPr>
            <a:picLocks noChangeAspect="1"/>
          </p:cNvPicPr>
          <p:nvPr/>
        </p:nvPicPr>
        <p:blipFill>
          <a:blip r:embed="rId2">
            <a:alphaModFix amt="75000"/>
          </a:blip>
          <a:srcRect l="31868" t="13068" r="31502" b="30114"/>
          <a:stretch>
            <a:fillRect/>
          </a:stretch>
        </p:blipFill>
        <p:spPr>
          <a:xfrm>
            <a:off x="4217947" y="1384382"/>
            <a:ext cx="3545264" cy="5454568"/>
          </a:xfrm>
          <a:prstGeom prst="rect">
            <a:avLst/>
          </a:prstGeom>
        </p:spPr>
      </p:pic>
      <p:pic>
        <p:nvPicPr>
          <p:cNvPr id="6" name="Picture 6"/>
          <p:cNvPicPr>
            <a:picLocks noChangeAspect="1"/>
          </p:cNvPicPr>
          <p:nvPr/>
        </p:nvPicPr>
        <p:blipFill>
          <a:blip r:embed="rId3"/>
          <a:srcRect l="29587" r="29587"/>
          <a:stretch>
            <a:fillRect/>
          </a:stretch>
        </p:blipFill>
        <p:spPr>
          <a:xfrm>
            <a:off x="4495323" y="1838813"/>
            <a:ext cx="2952950" cy="4810026"/>
          </a:xfrm>
          <a:prstGeom prst="rect">
            <a:avLst/>
          </a:prstGeom>
        </p:spPr>
      </p:pic>
      <p:grpSp>
        <p:nvGrpSpPr>
          <p:cNvPr id="7" name="Group 7"/>
          <p:cNvGrpSpPr/>
          <p:nvPr/>
        </p:nvGrpSpPr>
        <p:grpSpPr>
          <a:xfrm>
            <a:off x="3239789" y="3141586"/>
            <a:ext cx="1463040" cy="1463040"/>
            <a:chOff x="3239789" y="3141586"/>
            <a:chExt cx="1463040" cy="1463040"/>
          </a:xfrm>
        </p:grpSpPr>
        <p:sp>
          <p:nvSpPr>
            <p:cNvPr id="8" name="AutoShape 8"/>
            <p:cNvSpPr/>
            <p:nvPr/>
          </p:nvSpPr>
          <p:spPr>
            <a:xfrm>
              <a:off x="3239789" y="3141586"/>
              <a:ext cx="1463040" cy="146304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612771" y="3559447"/>
            <a:ext cx="702092" cy="584684"/>
            <a:chOff x="3612771" y="3559447"/>
            <a:chExt cx="702092" cy="584684"/>
          </a:xfrm>
        </p:grpSpPr>
        <p:sp>
          <p:nvSpPr>
            <p:cNvPr id="10" name="Freeform 10"/>
            <p:cNvSpPr/>
            <p:nvPr/>
          </p:nvSpPr>
          <p:spPr>
            <a:xfrm>
              <a:off x="3612771" y="4122895"/>
              <a:ext cx="702092" cy="21236"/>
            </a:xfrm>
            <a:custGeom>
              <a:rect l="l" t="t"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702447" y="3690774"/>
              <a:ext cx="101383" cy="372745"/>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850662" y="3559447"/>
              <a:ext cx="101383" cy="504071"/>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998877" y="3720392"/>
              <a:ext cx="101383" cy="343126"/>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147092" y="3830623"/>
              <a:ext cx="101383" cy="233035"/>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6924196" y="1127033"/>
            <a:ext cx="1463040" cy="1463040"/>
            <a:chOff x="6924196" y="1127033"/>
            <a:chExt cx="1463040" cy="1463040"/>
          </a:xfrm>
        </p:grpSpPr>
        <p:sp>
          <p:nvSpPr>
            <p:cNvPr id="16" name="Freeform 16"/>
            <p:cNvSpPr/>
            <p:nvPr/>
          </p:nvSpPr>
          <p:spPr>
            <a:xfrm>
              <a:off x="7364596" y="1565888"/>
              <a:ext cx="575749" cy="390208"/>
            </a:xfrm>
            <a:custGeom>
              <a:rect l="l" t="t" r="r" b="b"/>
              <a:pathLst>
                <a:path w="56" h="35">
                  <a:moveTo>
                    <a:pt x="52" y="0"/>
                  </a:moveTo>
                  <a:cubicBezTo>
                    <a:pt x="4" y="0"/>
                    <a:pt x="4" y="0"/>
                    <a:pt x="4" y="0"/>
                  </a:cubicBezTo>
                  <a:cubicBezTo>
                    <a:pt x="2" y="0"/>
                    <a:pt x="0" y="2"/>
                    <a:pt x="0" y="4"/>
                  </a:cubicBezTo>
                  <a:cubicBezTo>
                    <a:pt x="0" y="31"/>
                    <a:pt x="0" y="31"/>
                    <a:pt x="0" y="31"/>
                  </a:cubicBezTo>
                  <a:cubicBezTo>
                    <a:pt x="0" y="33"/>
                    <a:pt x="2" y="35"/>
                    <a:pt x="4" y="35"/>
                  </a:cubicBezTo>
                  <a:cubicBezTo>
                    <a:pt x="52" y="35"/>
                    <a:pt x="52" y="35"/>
                    <a:pt x="52" y="35"/>
                  </a:cubicBezTo>
                  <a:cubicBezTo>
                    <a:pt x="54" y="35"/>
                    <a:pt x="56" y="33"/>
                    <a:pt x="56" y="31"/>
                  </a:cubicBezTo>
                  <a:cubicBezTo>
                    <a:pt x="56" y="4"/>
                    <a:pt x="56" y="4"/>
                    <a:pt x="56" y="4"/>
                  </a:cubicBezTo>
                  <a:cubicBezTo>
                    <a:pt x="56" y="2"/>
                    <a:pt x="54" y="0"/>
                    <a:pt x="52" y="0"/>
                  </a:cubicBezTo>
                  <a:close/>
                  <a:moveTo>
                    <a:pt x="49" y="27"/>
                  </a:moveTo>
                  <a:cubicBezTo>
                    <a:pt x="49" y="29"/>
                    <a:pt x="48" y="30"/>
                    <a:pt x="46" y="30"/>
                  </a:cubicBezTo>
                  <a:cubicBezTo>
                    <a:pt x="9" y="30"/>
                    <a:pt x="9" y="30"/>
                    <a:pt x="9" y="30"/>
                  </a:cubicBezTo>
                  <a:cubicBezTo>
                    <a:pt x="7" y="30"/>
                    <a:pt x="6" y="29"/>
                    <a:pt x="6" y="27"/>
                  </a:cubicBezTo>
                  <a:cubicBezTo>
                    <a:pt x="6" y="8"/>
                    <a:pt x="6" y="8"/>
                    <a:pt x="6" y="8"/>
                  </a:cubicBezTo>
                  <a:cubicBezTo>
                    <a:pt x="6" y="6"/>
                    <a:pt x="7" y="5"/>
                    <a:pt x="9" y="5"/>
                  </a:cubicBezTo>
                  <a:cubicBezTo>
                    <a:pt x="46" y="5"/>
                    <a:pt x="46" y="5"/>
                    <a:pt x="46" y="5"/>
                  </a:cubicBezTo>
                  <a:cubicBezTo>
                    <a:pt x="48" y="5"/>
                    <a:pt x="49" y="6"/>
                    <a:pt x="49" y="8"/>
                  </a:cubicBezTo>
                  <a:lnTo>
                    <a:pt x="49" y="2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7273763" y="1974818"/>
              <a:ext cx="748924" cy="211520"/>
            </a:xfrm>
            <a:custGeom>
              <a:rect l="l" t="t" r="r" b="b"/>
              <a:pathLst>
                <a:path w="73" h="19">
                  <a:moveTo>
                    <a:pt x="67" y="3"/>
                  </a:moveTo>
                  <a:cubicBezTo>
                    <a:pt x="66" y="1"/>
                    <a:pt x="65" y="0"/>
                    <a:pt x="63" y="0"/>
                  </a:cubicBezTo>
                  <a:cubicBezTo>
                    <a:pt x="10" y="0"/>
                    <a:pt x="10" y="0"/>
                    <a:pt x="10" y="0"/>
                  </a:cubicBezTo>
                  <a:cubicBezTo>
                    <a:pt x="8" y="0"/>
                    <a:pt x="7" y="2"/>
                    <a:pt x="7" y="3"/>
                  </a:cubicBezTo>
                  <a:cubicBezTo>
                    <a:pt x="1" y="13"/>
                    <a:pt x="1" y="13"/>
                    <a:pt x="1" y="13"/>
                  </a:cubicBezTo>
                  <a:cubicBezTo>
                    <a:pt x="73" y="13"/>
                    <a:pt x="73" y="13"/>
                    <a:pt x="73" y="13"/>
                  </a:cubicBezTo>
                  <a:lnTo>
                    <a:pt x="67" y="3"/>
                  </a:lnTo>
                  <a:close/>
                  <a:moveTo>
                    <a:pt x="25" y="12"/>
                  </a:moveTo>
                  <a:cubicBezTo>
                    <a:pt x="27" y="9"/>
                    <a:pt x="27" y="9"/>
                    <a:pt x="27" y="9"/>
                  </a:cubicBezTo>
                  <a:cubicBezTo>
                    <a:pt x="47" y="9"/>
                    <a:pt x="47" y="9"/>
                    <a:pt x="47" y="9"/>
                  </a:cubicBezTo>
                  <a:cubicBezTo>
                    <a:pt x="48" y="12"/>
                    <a:pt x="48" y="12"/>
                    <a:pt x="48" y="12"/>
                  </a:cubicBezTo>
                  <a:lnTo>
                    <a:pt x="25" y="12"/>
                  </a:lnTo>
                  <a:close/>
                  <a:moveTo>
                    <a:pt x="62" y="7"/>
                  </a:moveTo>
                  <a:cubicBezTo>
                    <a:pt x="12" y="7"/>
                    <a:pt x="12" y="7"/>
                    <a:pt x="12" y="7"/>
                  </a:cubicBezTo>
                  <a:cubicBezTo>
                    <a:pt x="9" y="7"/>
                    <a:pt x="9" y="6"/>
                    <a:pt x="9" y="6"/>
                  </a:cubicBezTo>
                  <a:cubicBezTo>
                    <a:pt x="10" y="3"/>
                    <a:pt x="10" y="3"/>
                    <a:pt x="10" y="3"/>
                  </a:cubicBezTo>
                  <a:cubicBezTo>
                    <a:pt x="11" y="3"/>
                    <a:pt x="11" y="2"/>
                    <a:pt x="13" y="2"/>
                  </a:cubicBezTo>
                  <a:cubicBezTo>
                    <a:pt x="61" y="2"/>
                    <a:pt x="61" y="2"/>
                    <a:pt x="61" y="2"/>
                  </a:cubicBezTo>
                  <a:cubicBezTo>
                    <a:pt x="62" y="2"/>
                    <a:pt x="63" y="3"/>
                    <a:pt x="63" y="3"/>
                  </a:cubicBezTo>
                  <a:cubicBezTo>
                    <a:pt x="65" y="6"/>
                    <a:pt x="65" y="6"/>
                    <a:pt x="65" y="6"/>
                  </a:cubicBezTo>
                  <a:cubicBezTo>
                    <a:pt x="65" y="6"/>
                    <a:pt x="65" y="7"/>
                    <a:pt x="62" y="7"/>
                  </a:cubicBezTo>
                  <a:close/>
                  <a:moveTo>
                    <a:pt x="0" y="15"/>
                  </a:moveTo>
                  <a:cubicBezTo>
                    <a:pt x="0" y="16"/>
                    <a:pt x="2" y="17"/>
                    <a:pt x="3" y="19"/>
                  </a:cubicBezTo>
                  <a:cubicBezTo>
                    <a:pt x="70" y="19"/>
                    <a:pt x="70" y="19"/>
                    <a:pt x="70" y="19"/>
                  </a:cubicBezTo>
                  <a:cubicBezTo>
                    <a:pt x="72" y="17"/>
                    <a:pt x="73" y="16"/>
                    <a:pt x="73" y="15"/>
                  </a:cubicBezTo>
                  <a:lnTo>
                    <a:pt x="0" y="1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924196" y="1127033"/>
              <a:ext cx="1463040" cy="146304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7364596" y="1565888"/>
              <a:ext cx="575749" cy="390208"/>
            </a:xfrm>
            <a:custGeom>
              <a:rect l="l" t="t" r="r" b="b"/>
              <a:pathLst>
                <a:path w="56" h="35">
                  <a:moveTo>
                    <a:pt x="52" y="0"/>
                  </a:moveTo>
                  <a:cubicBezTo>
                    <a:pt x="4" y="0"/>
                    <a:pt x="4" y="0"/>
                    <a:pt x="4" y="0"/>
                  </a:cubicBezTo>
                  <a:cubicBezTo>
                    <a:pt x="2" y="0"/>
                    <a:pt x="0" y="2"/>
                    <a:pt x="0" y="4"/>
                  </a:cubicBezTo>
                  <a:cubicBezTo>
                    <a:pt x="0" y="31"/>
                    <a:pt x="0" y="31"/>
                    <a:pt x="0" y="31"/>
                  </a:cubicBezTo>
                  <a:cubicBezTo>
                    <a:pt x="0" y="33"/>
                    <a:pt x="2" y="35"/>
                    <a:pt x="4" y="35"/>
                  </a:cubicBezTo>
                  <a:cubicBezTo>
                    <a:pt x="52" y="35"/>
                    <a:pt x="52" y="35"/>
                    <a:pt x="52" y="35"/>
                  </a:cubicBezTo>
                  <a:cubicBezTo>
                    <a:pt x="54" y="35"/>
                    <a:pt x="56" y="33"/>
                    <a:pt x="56" y="31"/>
                  </a:cubicBezTo>
                  <a:cubicBezTo>
                    <a:pt x="56" y="4"/>
                    <a:pt x="56" y="4"/>
                    <a:pt x="56" y="4"/>
                  </a:cubicBezTo>
                  <a:cubicBezTo>
                    <a:pt x="56" y="2"/>
                    <a:pt x="54" y="0"/>
                    <a:pt x="52" y="0"/>
                  </a:cubicBezTo>
                  <a:close/>
                  <a:moveTo>
                    <a:pt x="49" y="27"/>
                  </a:moveTo>
                  <a:cubicBezTo>
                    <a:pt x="49" y="29"/>
                    <a:pt x="48" y="30"/>
                    <a:pt x="46" y="30"/>
                  </a:cubicBezTo>
                  <a:cubicBezTo>
                    <a:pt x="9" y="30"/>
                    <a:pt x="9" y="30"/>
                    <a:pt x="9" y="30"/>
                  </a:cubicBezTo>
                  <a:cubicBezTo>
                    <a:pt x="7" y="30"/>
                    <a:pt x="6" y="29"/>
                    <a:pt x="6" y="27"/>
                  </a:cubicBezTo>
                  <a:cubicBezTo>
                    <a:pt x="6" y="8"/>
                    <a:pt x="6" y="8"/>
                    <a:pt x="6" y="8"/>
                  </a:cubicBezTo>
                  <a:cubicBezTo>
                    <a:pt x="6" y="6"/>
                    <a:pt x="7" y="5"/>
                    <a:pt x="9" y="5"/>
                  </a:cubicBezTo>
                  <a:cubicBezTo>
                    <a:pt x="46" y="5"/>
                    <a:pt x="46" y="5"/>
                    <a:pt x="46" y="5"/>
                  </a:cubicBezTo>
                  <a:cubicBezTo>
                    <a:pt x="48" y="5"/>
                    <a:pt x="49" y="6"/>
                    <a:pt x="49" y="8"/>
                  </a:cubicBezTo>
                  <a:lnTo>
                    <a:pt x="49" y="2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7273763" y="1974818"/>
              <a:ext cx="748924" cy="211520"/>
            </a:xfrm>
            <a:custGeom>
              <a:rect l="l" t="t" r="r" b="b"/>
              <a:pathLst>
                <a:path w="73" h="19">
                  <a:moveTo>
                    <a:pt x="67" y="3"/>
                  </a:moveTo>
                  <a:cubicBezTo>
                    <a:pt x="66" y="1"/>
                    <a:pt x="65" y="0"/>
                    <a:pt x="63" y="0"/>
                  </a:cubicBezTo>
                  <a:cubicBezTo>
                    <a:pt x="10" y="0"/>
                    <a:pt x="10" y="0"/>
                    <a:pt x="10" y="0"/>
                  </a:cubicBezTo>
                  <a:cubicBezTo>
                    <a:pt x="8" y="0"/>
                    <a:pt x="7" y="2"/>
                    <a:pt x="7" y="3"/>
                  </a:cubicBezTo>
                  <a:cubicBezTo>
                    <a:pt x="1" y="13"/>
                    <a:pt x="1" y="13"/>
                    <a:pt x="1" y="13"/>
                  </a:cubicBezTo>
                  <a:cubicBezTo>
                    <a:pt x="73" y="13"/>
                    <a:pt x="73" y="13"/>
                    <a:pt x="73" y="13"/>
                  </a:cubicBezTo>
                  <a:lnTo>
                    <a:pt x="67" y="3"/>
                  </a:lnTo>
                  <a:close/>
                  <a:moveTo>
                    <a:pt x="25" y="12"/>
                  </a:moveTo>
                  <a:cubicBezTo>
                    <a:pt x="27" y="9"/>
                    <a:pt x="27" y="9"/>
                    <a:pt x="27" y="9"/>
                  </a:cubicBezTo>
                  <a:cubicBezTo>
                    <a:pt x="47" y="9"/>
                    <a:pt x="47" y="9"/>
                    <a:pt x="47" y="9"/>
                  </a:cubicBezTo>
                  <a:cubicBezTo>
                    <a:pt x="48" y="12"/>
                    <a:pt x="48" y="12"/>
                    <a:pt x="48" y="12"/>
                  </a:cubicBezTo>
                  <a:lnTo>
                    <a:pt x="25" y="12"/>
                  </a:lnTo>
                  <a:close/>
                  <a:moveTo>
                    <a:pt x="62" y="7"/>
                  </a:moveTo>
                  <a:cubicBezTo>
                    <a:pt x="12" y="7"/>
                    <a:pt x="12" y="7"/>
                    <a:pt x="12" y="7"/>
                  </a:cubicBezTo>
                  <a:cubicBezTo>
                    <a:pt x="9" y="7"/>
                    <a:pt x="9" y="6"/>
                    <a:pt x="9" y="6"/>
                  </a:cubicBezTo>
                  <a:cubicBezTo>
                    <a:pt x="10" y="3"/>
                    <a:pt x="10" y="3"/>
                    <a:pt x="10" y="3"/>
                  </a:cubicBezTo>
                  <a:cubicBezTo>
                    <a:pt x="11" y="3"/>
                    <a:pt x="11" y="2"/>
                    <a:pt x="13" y="2"/>
                  </a:cubicBezTo>
                  <a:cubicBezTo>
                    <a:pt x="61" y="2"/>
                    <a:pt x="61" y="2"/>
                    <a:pt x="61" y="2"/>
                  </a:cubicBezTo>
                  <a:cubicBezTo>
                    <a:pt x="62" y="2"/>
                    <a:pt x="63" y="3"/>
                    <a:pt x="63" y="3"/>
                  </a:cubicBezTo>
                  <a:cubicBezTo>
                    <a:pt x="65" y="6"/>
                    <a:pt x="65" y="6"/>
                    <a:pt x="65" y="6"/>
                  </a:cubicBezTo>
                  <a:cubicBezTo>
                    <a:pt x="65" y="6"/>
                    <a:pt x="65" y="7"/>
                    <a:pt x="62" y="7"/>
                  </a:cubicBezTo>
                  <a:close/>
                  <a:moveTo>
                    <a:pt x="0" y="15"/>
                  </a:moveTo>
                  <a:cubicBezTo>
                    <a:pt x="0" y="16"/>
                    <a:pt x="2" y="17"/>
                    <a:pt x="3" y="19"/>
                  </a:cubicBezTo>
                  <a:cubicBezTo>
                    <a:pt x="70" y="19"/>
                    <a:pt x="70" y="19"/>
                    <a:pt x="70" y="19"/>
                  </a:cubicBezTo>
                  <a:cubicBezTo>
                    <a:pt x="72" y="17"/>
                    <a:pt x="73" y="16"/>
                    <a:pt x="73" y="15"/>
                  </a:cubicBezTo>
                  <a:lnTo>
                    <a:pt x="0" y="1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6924196" y="4151964"/>
            <a:ext cx="1463040" cy="1463040"/>
            <a:chOff x="6924196" y="4151964"/>
            <a:chExt cx="1463040" cy="1463040"/>
          </a:xfrm>
        </p:grpSpPr>
        <p:sp>
          <p:nvSpPr>
            <p:cNvPr id="22" name="AutoShape 22"/>
            <p:cNvSpPr/>
            <p:nvPr/>
          </p:nvSpPr>
          <p:spPr>
            <a:xfrm>
              <a:off x="7285470" y="4642335"/>
              <a:ext cx="725508" cy="572110"/>
            </a:xfrm>
            <a:prstGeom prst="wedgeEllipseCallou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924196" y="4151964"/>
              <a:ext cx="1463040" cy="146304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285470" y="4642335"/>
              <a:ext cx="725508" cy="572110"/>
            </a:xfrm>
            <a:prstGeom prst="wedgeEllipseCallou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5" name="AutoShape 25"/>
          <p:cNvSpPr/>
          <p:nvPr/>
        </p:nvSpPr>
        <p:spPr>
          <a:xfrm>
            <a:off x="455981" y="2535936"/>
            <a:ext cx="2746302"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alpha val="100000"/>
                  </a:schemeClr>
                </a:solidFill>
                <a:latin typeface="Microsoft Yahei"/>
                <a:ea typeface="Microsoft Yahei"/>
                <a:cs typeface="Microsoft Yahei"/>
              </a:rPr>
              <a:t>强化全员意识</a:t>
            </a:r>
            <a:endParaRPr lang="en-US" sz="1100"/>
          </a:p>
        </p:txBody>
      </p:sp>
      <p:sp>
        <p:nvSpPr>
          <p:cNvPr id="26" name="AutoShape 26"/>
          <p:cNvSpPr/>
          <p:nvPr/>
        </p:nvSpPr>
        <p:spPr>
          <a:xfrm>
            <a:off x="8503125" y="1054893"/>
            <a:ext cx="2746302"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alpha val="100000"/>
                  </a:schemeClr>
                </a:solidFill>
                <a:latin typeface="Microsoft Yahei"/>
                <a:ea typeface="Microsoft Yahei"/>
                <a:cs typeface="Microsoft Yahei"/>
              </a:rPr>
              <a:t>提供培训和支持</a:t>
            </a:r>
            <a:endParaRPr lang="en-US" sz="1100"/>
          </a:p>
        </p:txBody>
      </p:sp>
      <p:sp>
        <p:nvSpPr>
          <p:cNvPr id="27" name="AutoShape 27"/>
          <p:cNvSpPr/>
          <p:nvPr/>
        </p:nvSpPr>
        <p:spPr>
          <a:xfrm>
            <a:off x="8503125" y="4009655"/>
            <a:ext cx="2746302"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alpha val="100000"/>
                  </a:schemeClr>
                </a:solidFill>
                <a:latin typeface="Microsoft Yahei"/>
                <a:ea typeface="Microsoft Yahei"/>
                <a:cs typeface="Microsoft Yahei"/>
              </a:rPr>
              <a:t>鼓励员工参与</a:t>
            </a:r>
            <a:endParaRPr lang="en-US" sz="1100"/>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全员参与原则</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明确过程输入、输出和活动</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对于每个关键过程，组织应明确其输入、输出和活动，确保过程的顺畅进行。</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关注过程间的相互作用</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组织应关注各关键过程之间的相互作用，确保它们之间的协调一致。</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识别过程</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组织应识别并管理食品安全管理体系中的关键过程，确保这些过程得到有效控制。</a:t>
            </a:r>
          </a:p>
        </p:txBody>
      </p:sp>
      <p:pic>
        <p:nvPicPr>
          <p:cNvPr id="10" name="Picture 10"/>
          <p:cNvPicPr>
            <a:picLocks noChangeAspect="1"/>
          </p:cNvPicPr>
          <p:nvPr/>
        </p:nvPicPr>
        <p:blipFill>
          <a:blip r:embed="rId2"/>
          <a:srcRect l="16750" r="16750"/>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过程方法原则</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3667" r="13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关注系统与外部环境的关系</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组织应关注食品安全管理体系与外部环境（如法律法规、顾客需求等）的关系，确保体系的适应性和有效性。</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将组织视为一个整体</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组织应将食品安全管理体系视为一个整体，关注各个部分之间的联系和相互作用。</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优化系统结构</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组织应优化食品安全管理体系的结构，确保各个部分之间的协调和平衡。</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系统管理原则</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70591"/>
            <a:ext cx="5783287" cy="1172718"/>
            <a:chOff x="5982796" y="3170591"/>
            <a:chExt cx="5783287" cy="1172718"/>
          </a:xfrm>
        </p:grpSpPr>
        <p:sp>
          <p:nvSpPr>
            <p:cNvPr id="3" name="TextBox 3"/>
            <p:cNvSpPr txBox="1"/>
            <p:nvPr/>
          </p:nvSpPr>
          <p:spPr>
            <a:xfrm>
              <a:off x="5982796" y="317059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识别改进机会</a:t>
              </a:r>
            </a:p>
          </p:txBody>
        </p:sp>
        <p:sp>
          <p:nvSpPr>
            <p:cNvPr id="4" name="TextBox 4"/>
            <p:cNvSpPr txBox="1"/>
            <p:nvPr/>
          </p:nvSpPr>
          <p:spPr>
            <a:xfrm>
              <a:off x="5982796" y="3641126"/>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组织应积极识别食品安全管理体系中存在的改进机会，制定改进措施并付诸实施。</a:t>
              </a:r>
            </a:p>
          </p:txBody>
        </p:sp>
      </p:grpSp>
      <p:grpSp>
        <p:nvGrpSpPr>
          <p:cNvPr id="5" name="Group 5"/>
          <p:cNvGrpSpPr/>
          <p:nvPr/>
        </p:nvGrpSpPr>
        <p:grpSpPr>
          <a:xfrm>
            <a:off x="5982796" y="4823246"/>
            <a:ext cx="5783287" cy="1172718"/>
            <a:chOff x="5982796" y="4823246"/>
            <a:chExt cx="5783287" cy="1172718"/>
          </a:xfrm>
        </p:grpSpPr>
        <p:sp>
          <p:nvSpPr>
            <p:cNvPr id="6" name="TextBox 6"/>
            <p:cNvSpPr txBox="1"/>
            <p:nvPr/>
          </p:nvSpPr>
          <p:spPr>
            <a:xfrm>
              <a:off x="5982796" y="4823246"/>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评价改进效果</a:t>
              </a:r>
            </a:p>
          </p:txBody>
        </p:sp>
        <p:sp>
          <p:nvSpPr>
            <p:cNvPr id="7" name="TextBox 7"/>
            <p:cNvSpPr txBox="1"/>
            <p:nvPr/>
          </p:nvSpPr>
          <p:spPr>
            <a:xfrm>
              <a:off x="5982796" y="5293781"/>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组织应对改进措施的效果进行评价，确保改进活动的有效性和可持续性。</a:t>
              </a:r>
            </a:p>
          </p:txBody>
        </p:sp>
      </p:grpSp>
      <p:sp>
        <p:nvSpPr>
          <p:cNvPr id="8" name="AutoShape 8"/>
          <p:cNvSpPr/>
          <p:nvPr/>
        </p:nvSpPr>
        <p:spPr>
          <a:xfrm>
            <a:off x="4805646" y="4913047"/>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982796" y="1521950"/>
            <a:ext cx="5687135" cy="1172718"/>
            <a:chOff x="5982796" y="1521950"/>
            <a:chExt cx="5687135" cy="1172718"/>
          </a:xfrm>
        </p:grpSpPr>
        <p:sp>
          <p:nvSpPr>
            <p:cNvPr id="10" name="TextBox 10"/>
            <p:cNvSpPr txBox="1"/>
            <p:nvPr/>
          </p:nvSpPr>
          <p:spPr>
            <a:xfrm>
              <a:off x="5982796" y="152195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持续改进是永恒的目标</a:t>
              </a:r>
            </a:p>
          </p:txBody>
        </p:sp>
        <p:sp>
          <p:nvSpPr>
            <p:cNvPr id="11" name="TextBox 11"/>
            <p:cNvSpPr txBox="1"/>
            <p:nvPr/>
          </p:nvSpPr>
          <p:spPr>
            <a:xfrm>
              <a:off x="5982796" y="1992485"/>
              <a:ext cx="5687135"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组织应将持续改进作为食品安全管理体系的永恒目标，不断提高体系的效率和有效性。</a:t>
              </a:r>
            </a:p>
          </p:txBody>
        </p:sp>
      </p:grpSp>
      <p:sp>
        <p:nvSpPr>
          <p:cNvPr id="12" name="AutoShape 12"/>
          <p:cNvSpPr/>
          <p:nvPr/>
        </p:nvSpPr>
        <p:spPr>
          <a:xfrm>
            <a:off x="4805646" y="3272584"/>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805646" y="161148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41457" y="1735931"/>
            <a:ext cx="3722789" cy="3981079"/>
          </a:xfrm>
          <a:prstGeom prst="rect">
            <a:avLst/>
          </a:prstGeom>
          <a:solidFill>
            <a:schemeClr val="accent1">
              <a:alpha val="9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014447" y="3486249"/>
            <a:ext cx="391670" cy="391670"/>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14447" y="1795508"/>
            <a:ext cx="391670" cy="3916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026640" y="5128951"/>
            <a:ext cx="378428" cy="378428"/>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8" name="Picture 18"/>
          <p:cNvPicPr>
            <a:picLocks noChangeAspect="1"/>
          </p:cNvPicPr>
          <p:nvPr/>
        </p:nvPicPr>
        <p:blipFill>
          <a:blip r:embed="rId2">
            <a:alphaModFix/>
          </a:blip>
          <a:srcRect l="22028" r="22028"/>
          <a:stretch>
            <a:fillRect/>
          </a:stretch>
        </p:blipFill>
        <p:spPr>
          <a:xfrm>
            <a:off x="641457" y="1883900"/>
            <a:ext cx="3722788" cy="3671084"/>
          </a:xfrm>
          <a:prstGeom prst="rect">
            <a:avLst/>
          </a:prstGeom>
        </p:spPr>
      </p:pic>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持续改进原则</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alpha val="100000"/>
                  </a:schemeClr>
                </a:solidFill>
                <a:latin typeface="Microsoft Yahei"/>
                <a:ea typeface="Microsoft Yahei"/>
                <a:cs typeface="Microsoft Yahei"/>
              </a:rPr>
              <a:t>食品安全管理体系的目标</a:t>
            </a:r>
            <a:endParaRPr lang="en-US" sz="1100"/>
          </a:p>
        </p:txBody>
      </p:sp>
      <p:sp>
        <p:nvSpPr>
          <p:cNvPr id="3" name="AutoShape 3"/>
          <p:cNvSpPr/>
          <p:nvPr/>
        </p:nvSpPr>
        <p:spPr>
          <a:xfrm>
            <a:off x="4954829" y="2485096"/>
            <a:ext cx="2082658" cy="131893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alpha val="100000"/>
                  </a:schemeClr>
                </a:solidFill>
                <a:latin typeface="Microsoft Yahei"/>
                <a:ea typeface="Microsoft Yahei"/>
                <a:cs typeface="Microsoft Yahei"/>
              </a:rPr>
              <a:t>03</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通过实施有效的控制措施，预防食品中物理性、化学性和生物性危害的发生。</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预防食品安全危害</a:t>
            </a:r>
          </a:p>
        </p:txBody>
      </p:sp>
      <p:pic>
        <p:nvPicPr>
          <p:cNvPr id="5" name="Picture 5"/>
          <p:cNvPicPr>
            <a:picLocks noChangeAspect="1"/>
          </p:cNvPicPr>
          <p:nvPr/>
        </p:nvPicPr>
        <p:blipFill>
          <a:blip r:embed="rId2"/>
          <a:srcRect t="3375" b="3375"/>
          <a:stretch>
            <a:fillRect/>
          </a:stretch>
        </p:blipFill>
        <p:spPr>
          <a:xfrm>
            <a:off x="6096000" y="1153983"/>
            <a:ext cx="5194482" cy="5194483"/>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对潜在的食品安全风险进行识别、评估和控制，确保食品在整个供应链中的安全性。</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控制食品安全风险</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通过确保食品安全，减少食源性疾病的发生，保障公众的健康和福祉。</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保障公众健康</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确保食品安全</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329975" y="1234972"/>
            <a:ext cx="4812942" cy="4812942"/>
          </a:xfrm>
          <a:prstGeom prst="rect">
            <a:avLst/>
          </a:prstGeom>
        </p:spPr>
      </p:pic>
      <p:sp>
        <p:nvSpPr>
          <p:cNvPr id="3" name="AutoShape 3"/>
          <p:cNvSpPr/>
          <p:nvPr/>
        </p:nvSpPr>
        <p:spPr>
          <a:xfrm>
            <a:off x="6563746" y="1760560"/>
            <a:ext cx="369902" cy="36990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563746" y="3108818"/>
            <a:ext cx="369902" cy="369902"/>
          </a:xfrm>
          <a:prstGeom prst="ellipse">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563746" y="4383763"/>
            <a:ext cx="369902" cy="36990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114336" y="2069502"/>
            <a:ext cx="3618828" cy="79547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确保企业的食品生产经营活动符合国家相关法律法规和标准的要求。</a:t>
            </a:r>
            <a:endParaRPr lang="en-US" sz="1100"/>
          </a:p>
        </p:txBody>
      </p:sp>
      <p:sp>
        <p:nvSpPr>
          <p:cNvPr id="7" name="AutoShape 7"/>
          <p:cNvSpPr/>
          <p:nvPr/>
        </p:nvSpPr>
        <p:spPr>
          <a:xfrm>
            <a:off x="7114336" y="3332225"/>
            <a:ext cx="3618828" cy="771122"/>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参照国际食品安全管理准则，如ISO 22000等，提升企业的食品安全管理水平。</a:t>
            </a:r>
            <a:endParaRPr lang="en-US" sz="1100"/>
          </a:p>
        </p:txBody>
      </p:sp>
      <p:sp>
        <p:nvSpPr>
          <p:cNvPr id="8" name="AutoShape 8"/>
          <p:cNvSpPr/>
          <p:nvPr/>
        </p:nvSpPr>
        <p:spPr>
          <a:xfrm>
            <a:off x="7114336" y="4665990"/>
            <a:ext cx="3618828" cy="783299"/>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主动接受政府监管部门的监督检查，确保企业的食品安全管理符合监管要求。</a:t>
            </a:r>
            <a:endParaRPr lang="en-US" sz="1100"/>
          </a:p>
        </p:txBody>
      </p:sp>
      <p:sp>
        <p:nvSpPr>
          <p:cNvPr id="9" name="AutoShape 9"/>
          <p:cNvSpPr/>
          <p:nvPr/>
        </p:nvSpPr>
        <p:spPr>
          <a:xfrm>
            <a:off x="7114336" y="1661692"/>
            <a:ext cx="3514429" cy="447189"/>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遵守国家法律法规</a:t>
            </a:r>
            <a:endParaRPr lang="en-US" sz="1100"/>
          </a:p>
        </p:txBody>
      </p:sp>
      <p:sp>
        <p:nvSpPr>
          <p:cNvPr id="10" name="AutoShape 10"/>
          <p:cNvSpPr/>
          <p:nvPr/>
        </p:nvSpPr>
        <p:spPr>
          <a:xfrm>
            <a:off x="7114336" y="3011282"/>
            <a:ext cx="3514429" cy="447189"/>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遵循国际准则</a:t>
            </a:r>
            <a:endParaRPr lang="en-US" sz="1100"/>
          </a:p>
        </p:txBody>
      </p:sp>
      <p:sp>
        <p:nvSpPr>
          <p:cNvPr id="11" name="AutoShape 11"/>
          <p:cNvSpPr/>
          <p:nvPr/>
        </p:nvSpPr>
        <p:spPr>
          <a:xfrm>
            <a:off x="7114336" y="4310611"/>
            <a:ext cx="3514429" cy="447189"/>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接受监管部门监督</a:t>
            </a:r>
            <a:endParaRPr lang="en-US" sz="1100"/>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符合法律法规要求</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https://d.book118.com/258031106025006030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90</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2024-09-06T10:25:47.338</cp:lastPrinted>
  <dcterms:created xsi:type="dcterms:W3CDTF">2024-09-06T02:25:47Z</dcterms:created>
  <dcterms:modified xsi:type="dcterms:W3CDTF">2024-09-06T02:25:49Z</dcterms:modified>
</cp:coreProperties>
</file>