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5DEF71-1F2C-44A2-AFC7-A603FC97A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0F463-7C7A-4825-89DD-6CEB3EA28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9358FF-3F55-46CB-A04F-E251CEB7B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8CB609-09F4-4A3A-9445-98153453F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F820AC-EEFB-4E15-B89E-63BB123FDD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68BC40-6CFC-45B7-BE83-8707862AAF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2FAAC2-AB79-49C5-A3AD-9AF78C841C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9CF15C-3235-41D1-A034-331156AF60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9CA818-515E-4BE6-A849-1CFB1EEEB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D7D21E-0D95-4BCE-92F2-12B30BE10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FA63C-31F3-4D7E-A82B-A47987FCE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34114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中乐器制造业的文化遗产与保护传承</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中乐器制造业的历史渊源
 中乐器制造业的文化内涵
 中乐器制造业的工艺特点
 中乐器制造业面临的挑战
 中乐器制造业的保护传承措施
 中乐器制造业的创新发展
 中乐器制造业的国际影响
 中乐器制造业的未来展望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中乐器制造业的历史渊源</a:t>
            </a:r>
          </a:p>
        </p:txBody>
      </p:sp>
      <p:sp>
        <p:nvSpPr>
          <p:cNvPr id="3" name="Subtitle 2"/>
          <p:cNvSpPr>
            <a:spLocks noGrp="1"/>
          </p:cNvSpPr>
          <p:nvPr>
            <p:ph type="subTitle" idx="1"/>
          </p:nvPr>
        </p:nvSpPr>
        <p:spPr/>
        <p:txBody>
          <a:bodyPr/>
          <a:lstStyle/>
          <a:p>
            <a:r>
              <a:t>中乐器制造业的文化遗产与保护传承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中乐器制造业的历史渊源</a:t>
            </a:r>
          </a:p>
        </p:txBody>
      </p:sp>
      <p:sp>
        <p:nvSpPr>
          <p:cNvPr id="3" name="Text Placeholder 2"/>
          <p:cNvSpPr>
            <a:spLocks noGrp="1"/>
          </p:cNvSpPr>
          <p:nvPr>
            <p:ph type="body" idx="1"/>
          </p:nvPr>
        </p:nvSpPr>
        <p:spPr/>
        <p:txBody>
          <a:bodyPr/>
          <a:lstStyle/>
          <a:p>
            <a:r>
              <a:t>中乐器制造业的起源与发展</a:t>
            </a:r>
          </a:p>
        </p:txBody>
      </p:sp>
      <p:sp>
        <p:nvSpPr>
          <p:cNvPr id="4" name="Content Placeholder 3"/>
          <p:cNvSpPr>
            <a:spLocks noGrp="1"/>
          </p:cNvSpPr>
          <p:nvPr>
            <p:ph sz="half" idx="2"/>
          </p:nvPr>
        </p:nvSpPr>
        <p:spPr/>
        <p:txBody>
          <a:bodyPr/>
          <a:lstStyle/>
          <a:p>
            <a:r>
              <a:t>1. 中乐器制造业源于中国古代的乐器制作. 从战国时期开始,中国出现了专门的乐器制作工匠,他们制造的乐器具有较高的艺术价值和实用价值.</a:t>
            </a:r>
          </a:p>
          <a:p>
            <a:r>
              <a:t>2. 在汉唐时期,中乐器制造业得到了进一步的发展,出现了许多著名的乐器制作名家,如蔡邕、杜夔、雷威等.</a:t>
            </a:r>
          </a:p>
          <a:p>
            <a:r>
              <a:t>3. 宋元时期,中乐器制造业继续繁荣发展,出现了许多新的乐器种类,如琵琶、古琴、古筝等.</a:t>
            </a:r>
          </a:p>
        </p:txBody>
      </p:sp>
      <p:sp>
        <p:nvSpPr>
          <p:cNvPr id="5" name="Text Placeholder 4"/>
          <p:cNvSpPr>
            <a:spLocks noGrp="1"/>
          </p:cNvSpPr>
          <p:nvPr>
            <p:ph type="body" idx="3"/>
          </p:nvPr>
        </p:nvSpPr>
        <p:spPr/>
        <p:txBody>
          <a:bodyPr/>
          <a:lstStyle/>
          <a:p>
            <a:r>
              <a:t>中乐器制造业的文化价值</a:t>
            </a:r>
          </a:p>
        </p:txBody>
      </p:sp>
      <p:sp>
        <p:nvSpPr>
          <p:cNvPr id="6" name="Content Placeholder 5"/>
          <p:cNvSpPr>
            <a:spLocks noGrp="1"/>
          </p:cNvSpPr>
          <p:nvPr>
            <p:ph sz="half" idx="4"/>
          </p:nvPr>
        </p:nvSpPr>
        <p:spPr/>
        <p:txBody>
          <a:bodyPr/>
          <a:lstStyle/>
          <a:p>
            <a:r>
              <a:t>1. 中乐器是中华民族文化的重要组成部分,体现了中华民族的智慧和创造力.</a:t>
            </a:r>
          </a:p>
          <a:p>
            <a:r>
              <a:t>2. 中乐器具有独特的音色和表现力,能够表达各种情感和意境.</a:t>
            </a:r>
          </a:p>
          <a:p>
            <a:r>
              <a:t>3. 中乐器广泛应用于民族音乐、戏曲、舞蹈等领域,在弘扬中华传统文化方面发挥着重要作用.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中乐器制造业的文化内涵</a:t>
            </a:r>
          </a:p>
        </p:txBody>
      </p:sp>
      <p:sp>
        <p:nvSpPr>
          <p:cNvPr id="3" name="Subtitle 2"/>
          <p:cNvSpPr>
            <a:spLocks noGrp="1"/>
          </p:cNvSpPr>
          <p:nvPr>
            <p:ph type="subTitle" idx="1"/>
          </p:nvPr>
        </p:nvSpPr>
        <p:spPr/>
        <p:txBody>
          <a:bodyPr/>
          <a:lstStyle/>
          <a:p>
            <a:r>
              <a:t>中乐器制造业的文化遗产与保护传承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中乐器制造业的文化内涵</a:t>
            </a:r>
          </a:p>
        </p:txBody>
      </p:sp>
      <p:sp>
        <p:nvSpPr>
          <p:cNvPr id="3" name="Text Placeholder 2"/>
          <p:cNvSpPr>
            <a:spLocks noGrp="1"/>
          </p:cNvSpPr>
          <p:nvPr>
            <p:ph type="body" idx="1"/>
          </p:nvPr>
        </p:nvSpPr>
        <p:spPr/>
        <p:txBody>
          <a:bodyPr/>
          <a:lstStyle/>
          <a:p>
            <a:r>
              <a:t>中华民族智慧的结晶</a:t>
            </a:r>
          </a:p>
        </p:txBody>
      </p:sp>
      <p:sp>
        <p:nvSpPr>
          <p:cNvPr id="4" name="Content Placeholder 3"/>
          <p:cNvSpPr>
            <a:spLocks noGrp="1"/>
          </p:cNvSpPr>
          <p:nvPr>
            <p:ph sz="half" idx="2"/>
          </p:nvPr>
        </p:nvSpPr>
        <p:spPr/>
        <p:txBody>
          <a:bodyPr/>
          <a:lstStyle/>
          <a:p>
            <a:r>
              <a:t>1. 中乐器制造业凝聚了中华民族数千年的智慧和创造力。</a:t>
            </a:r>
          </a:p>
          <a:p>
            <a:r>
              <a:t>2. 中乐器制造工艺体现了中华民族对自然、音乐和美学的深刻理解。</a:t>
            </a:r>
          </a:p>
          <a:p>
            <a:r>
              <a:t>3. 中乐器制造业是中华民族文化遗产的重要组成部分，具有极高的文化价值和历史意义。</a:t>
            </a:r>
          </a:p>
        </p:txBody>
      </p:sp>
      <p:sp>
        <p:nvSpPr>
          <p:cNvPr id="5" name="Text Placeholder 4"/>
          <p:cNvSpPr>
            <a:spLocks noGrp="1"/>
          </p:cNvSpPr>
          <p:nvPr>
            <p:ph type="body" idx="3"/>
          </p:nvPr>
        </p:nvSpPr>
        <p:spPr/>
        <p:txBody>
          <a:bodyPr/>
          <a:lstStyle/>
          <a:p>
            <a:r>
              <a:t>文化传承与保护的重要性</a:t>
            </a:r>
          </a:p>
        </p:txBody>
      </p:sp>
      <p:sp>
        <p:nvSpPr>
          <p:cNvPr id="6" name="Content Placeholder 5"/>
          <p:cNvSpPr>
            <a:spLocks noGrp="1"/>
          </p:cNvSpPr>
          <p:nvPr>
            <p:ph sz="half" idx="4"/>
          </p:nvPr>
        </p:nvSpPr>
        <p:spPr/>
        <p:txBody>
          <a:bodyPr/>
          <a:lstStyle/>
          <a:p>
            <a:r>
              <a:t>1. 中乐器制造业的文化遗产面临着多种威胁，包括现代化、全球化和文化同质化。</a:t>
            </a:r>
          </a:p>
          <a:p>
            <a:r>
              <a:t>2. 保护中乐器制造业的文化遗产对于维护中华民族的文化多样性至关重要。</a:t>
            </a:r>
          </a:p>
          <a:p>
            <a:r>
              <a:t>3. 传承中乐器制造业的文化遗产对于促进中华民族文化的发展和创新具有重要意义。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中乐器制造业的文化内涵</a:t>
            </a:r>
          </a:p>
        </p:txBody>
      </p:sp>
      <p:sp>
        <p:nvSpPr>
          <p:cNvPr id="3" name="Text Placeholder 2"/>
          <p:cNvSpPr>
            <a:spLocks noGrp="1"/>
          </p:cNvSpPr>
          <p:nvPr>
            <p:ph type="body" idx="1"/>
          </p:nvPr>
        </p:nvSpPr>
        <p:spPr/>
        <p:txBody>
          <a:bodyPr/>
          <a:lstStyle/>
          <a:p>
            <a:r>
              <a:t>中乐器制造业的转型与创新</a:t>
            </a:r>
          </a:p>
        </p:txBody>
      </p:sp>
      <p:sp>
        <p:nvSpPr>
          <p:cNvPr id="4" name="Content Placeholder 3"/>
          <p:cNvSpPr>
            <a:spLocks noGrp="1"/>
          </p:cNvSpPr>
          <p:nvPr>
            <p:ph sz="half" idx="2"/>
          </p:nvPr>
        </p:nvSpPr>
        <p:spPr/>
        <p:txBody>
          <a:bodyPr/>
          <a:lstStyle/>
          <a:p>
            <a:r>
              <a:t>1. 中乐器制造业需要不断创新，以适应现代社会的需求。</a:t>
            </a:r>
          </a:p>
          <a:p>
            <a:r>
              <a:t>2. 中乐器制造业可以利用现代科技，开发出新型的中乐器。</a:t>
            </a:r>
          </a:p>
          <a:p>
            <a:r>
              <a:t>3. 中乐器制造业可以与其他行业合作，拓展新的市场。</a:t>
            </a:r>
          </a:p>
        </p:txBody>
      </p:sp>
      <p:sp>
        <p:nvSpPr>
          <p:cNvPr id="5" name="Text Placeholder 4"/>
          <p:cNvSpPr>
            <a:spLocks noGrp="1"/>
          </p:cNvSpPr>
          <p:nvPr>
            <p:ph type="body" idx="3"/>
          </p:nvPr>
        </p:nvSpPr>
        <p:spPr/>
        <p:txBody>
          <a:bodyPr/>
          <a:lstStyle/>
          <a:p>
            <a:r>
              <a:t>中乐器制造业的国际化发展</a:t>
            </a:r>
          </a:p>
        </p:txBody>
      </p:sp>
      <p:sp>
        <p:nvSpPr>
          <p:cNvPr id="6" name="Content Placeholder 5"/>
          <p:cNvSpPr>
            <a:spLocks noGrp="1"/>
          </p:cNvSpPr>
          <p:nvPr>
            <p:ph sz="half" idx="4"/>
          </p:nvPr>
        </p:nvSpPr>
        <p:spPr/>
        <p:txBody>
          <a:bodyPr/>
          <a:lstStyle/>
          <a:p>
            <a:r>
              <a:t>1. 中乐器制造业具有广阔的国际市场.</a:t>
            </a:r>
          </a:p>
          <a:p>
            <a:r>
              <a:t>2. 中乐器制造业可以利用国际化平台，扩大产品销路。</a:t>
            </a:r>
          </a:p>
          <a:p>
            <a:r>
              <a:t>3. 中乐器制造业可以与世界各国的音乐家合作，共同推动中乐文化的传播。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中乐器制造业的工艺特点</a:t>
            </a:r>
          </a:p>
        </p:txBody>
      </p:sp>
      <p:sp>
        <p:nvSpPr>
          <p:cNvPr id="3" name="Subtitle 2"/>
          <p:cNvSpPr>
            <a:spLocks noGrp="1"/>
          </p:cNvSpPr>
          <p:nvPr>
            <p:ph type="subTitle" idx="1"/>
          </p:nvPr>
        </p:nvSpPr>
        <p:spPr/>
        <p:txBody>
          <a:bodyPr/>
          <a:lstStyle/>
          <a:p>
            <a:r>
              <a:t>中乐器制造业的文化遗产与保护传承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中乐器制造业的工艺特点</a:t>
            </a:r>
          </a:p>
        </p:txBody>
      </p:sp>
      <p:sp>
        <p:nvSpPr>
          <p:cNvPr id="3" name="Text Placeholder 2"/>
          <p:cNvSpPr>
            <a:spLocks noGrp="1"/>
          </p:cNvSpPr>
          <p:nvPr>
            <p:ph type="body" idx="1"/>
          </p:nvPr>
        </p:nvSpPr>
        <p:spPr/>
        <p:txBody>
          <a:bodyPr/>
          <a:lstStyle/>
          <a:p>
            <a:r>
              <a:t>历史悠久的传承工艺</a:t>
            </a:r>
          </a:p>
        </p:txBody>
      </p:sp>
      <p:sp>
        <p:nvSpPr>
          <p:cNvPr id="4" name="Content Placeholder 3"/>
          <p:cNvSpPr>
            <a:spLocks noGrp="1"/>
          </p:cNvSpPr>
          <p:nvPr>
            <p:ph sz="half" idx="2"/>
          </p:nvPr>
        </p:nvSpPr>
        <p:spPr/>
        <p:txBody>
          <a:bodyPr/>
          <a:lstStyle/>
          <a:p>
            <a:r>
              <a:t>1. 中乐器制造业的历史悠久，可以追溯到几千年前。</a:t>
            </a:r>
          </a:p>
          <a:p>
            <a:r>
              <a:t>2. 中乐器制造业的工艺特点包括选材、加工、组装等多个环节。</a:t>
            </a:r>
          </a:p>
          <a:p>
            <a:r>
              <a:t>3. 中乐器制造业的工艺特点具有很强的传承性，代代相传，精益求精。</a:t>
            </a:r>
          </a:p>
        </p:txBody>
      </p:sp>
      <p:sp>
        <p:nvSpPr>
          <p:cNvPr id="5" name="Text Placeholder 4"/>
          <p:cNvSpPr>
            <a:spLocks noGrp="1"/>
          </p:cNvSpPr>
          <p:nvPr>
            <p:ph type="body" idx="3"/>
          </p:nvPr>
        </p:nvSpPr>
        <p:spPr/>
        <p:txBody>
          <a:bodyPr/>
          <a:lstStyle/>
          <a:p>
            <a:r>
              <a:t>精湛的选材技巧</a:t>
            </a:r>
          </a:p>
        </p:txBody>
      </p:sp>
      <p:sp>
        <p:nvSpPr>
          <p:cNvPr id="6" name="Content Placeholder 5"/>
          <p:cNvSpPr>
            <a:spLocks noGrp="1"/>
          </p:cNvSpPr>
          <p:nvPr>
            <p:ph sz="half" idx="4"/>
          </p:nvPr>
        </p:nvSpPr>
        <p:spPr/>
        <p:txBody>
          <a:bodyPr/>
          <a:lstStyle/>
          <a:p>
            <a:r>
              <a:t>1. 中乐器制造业的选材非常讲究，不同乐器的制作需要不同的材料。</a:t>
            </a:r>
          </a:p>
          <a:p>
            <a:r>
              <a:t>2. 中乐器制造业的选材技巧非常精湛，能够根据乐器的不同特点选择最合适的材料。</a:t>
            </a:r>
          </a:p>
          <a:p>
            <a:r>
              <a:t>3. 中乐器制造业的选材技巧不仅体现了匠人们的智慧，也体现了中国传统文化中对自然界的敬畏。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中乐器制造业的工艺特点</a:t>
            </a:r>
          </a:p>
        </p:txBody>
      </p:sp>
      <p:sp>
        <p:nvSpPr>
          <p:cNvPr id="3" name="Text Placeholder 2"/>
          <p:cNvSpPr>
            <a:spLocks noGrp="1"/>
          </p:cNvSpPr>
          <p:nvPr>
            <p:ph type="body" idx="1"/>
          </p:nvPr>
        </p:nvSpPr>
        <p:spPr/>
        <p:txBody>
          <a:bodyPr/>
          <a:lstStyle/>
          <a:p>
            <a:r>
              <a:t>独特的加工工艺</a:t>
            </a:r>
          </a:p>
        </p:txBody>
      </p:sp>
      <p:sp>
        <p:nvSpPr>
          <p:cNvPr id="4" name="Content Placeholder 3"/>
          <p:cNvSpPr>
            <a:spLocks noGrp="1"/>
          </p:cNvSpPr>
          <p:nvPr>
            <p:ph sz="half" idx="2"/>
          </p:nvPr>
        </p:nvSpPr>
        <p:spPr/>
        <p:txBody>
          <a:bodyPr/>
          <a:lstStyle/>
          <a:p>
            <a:r>
              <a:t>1. 中乐器制造业的加工工艺非常独特，包括切割、雕刻、打磨等多个环节。</a:t>
            </a:r>
          </a:p>
          <a:p>
            <a:r>
              <a:t>2. 中乐器制造业的加工工艺非常精细，要求匠人们具有高超的技艺。</a:t>
            </a:r>
          </a:p>
          <a:p>
            <a:r>
              <a:t>3. 中乐器制造业的加工工艺不仅体现了匠人们的精湛技艺，也体现了中国传统文化中对细节的追求。</a:t>
            </a:r>
          </a:p>
        </p:txBody>
      </p:sp>
      <p:sp>
        <p:nvSpPr>
          <p:cNvPr id="5" name="Text Placeholder 4"/>
          <p:cNvSpPr>
            <a:spLocks noGrp="1"/>
          </p:cNvSpPr>
          <p:nvPr>
            <p:ph type="body" idx="3"/>
          </p:nvPr>
        </p:nvSpPr>
        <p:spPr/>
        <p:txBody>
          <a:bodyPr/>
          <a:lstStyle/>
          <a:p>
            <a:r>
              <a:t>严谨的组装工艺</a:t>
            </a:r>
          </a:p>
        </p:txBody>
      </p:sp>
      <p:sp>
        <p:nvSpPr>
          <p:cNvPr id="6" name="Content Placeholder 5"/>
          <p:cNvSpPr>
            <a:spLocks noGrp="1"/>
          </p:cNvSpPr>
          <p:nvPr>
            <p:ph sz="half" idx="4"/>
          </p:nvPr>
        </p:nvSpPr>
        <p:spPr/>
        <p:txBody>
          <a:bodyPr/>
          <a:lstStyle/>
          <a:p>
            <a:r>
              <a:t>1. 中乐器制造业的组装工艺非常严谨，要求匠人们按照严格的步骤进行组装。</a:t>
            </a:r>
          </a:p>
          <a:p>
            <a:r>
              <a:t>2. 中乐器制造业的组装工艺非常精良，能够保证乐器的音质和音色。</a:t>
            </a:r>
          </a:p>
          <a:p>
            <a:r>
              <a:t>3. 中乐器制造业的组装工艺不仅体现了匠人们的严谨态度，也体现了中国传统文化中对质量的追求。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中乐器制造业的工艺特点</a:t>
            </a:r>
          </a:p>
        </p:txBody>
      </p:sp>
      <p:sp>
        <p:nvSpPr>
          <p:cNvPr id="3" name="Text Placeholder 2"/>
          <p:cNvSpPr>
            <a:spLocks noGrp="1"/>
          </p:cNvSpPr>
          <p:nvPr>
            <p:ph type="body" idx="1"/>
          </p:nvPr>
        </p:nvSpPr>
        <p:spPr/>
        <p:txBody>
          <a:bodyPr/>
          <a:lstStyle/>
          <a:p>
            <a:r>
              <a:t>精美的装饰工艺</a:t>
            </a:r>
          </a:p>
        </p:txBody>
      </p:sp>
      <p:sp>
        <p:nvSpPr>
          <p:cNvPr id="4" name="Content Placeholder 3"/>
          <p:cNvSpPr>
            <a:spLocks noGrp="1"/>
          </p:cNvSpPr>
          <p:nvPr>
            <p:ph sz="half" idx="2"/>
          </p:nvPr>
        </p:nvSpPr>
        <p:spPr/>
        <p:txBody>
          <a:bodyPr/>
          <a:lstStyle/>
          <a:p>
            <a:r>
              <a:t>1. 中乐器制造业的装饰工艺非常精美，包括镶嵌、雕刻、绘画等多个环节。</a:t>
            </a:r>
          </a:p>
          <a:p>
            <a:r>
              <a:t>2. 中乐器制造业的装饰工艺非常讲究，能够体现出乐器的文化内涵和艺术价值。</a:t>
            </a:r>
          </a:p>
          <a:p>
            <a:r>
              <a:t>3. 中乐器制造业的装饰工艺不仅体现了匠人们的审美情趣，也体现了中国传统文化中对美的追求。</a:t>
            </a:r>
          </a:p>
        </p:txBody>
      </p:sp>
      <p:sp>
        <p:nvSpPr>
          <p:cNvPr id="5" name="Text Placeholder 4"/>
          <p:cNvSpPr>
            <a:spLocks noGrp="1"/>
          </p:cNvSpPr>
          <p:nvPr>
            <p:ph type="body" idx="3"/>
          </p:nvPr>
        </p:nvSpPr>
        <p:spPr/>
        <p:txBody>
          <a:bodyPr/>
          <a:lstStyle/>
          <a:p>
            <a:r>
              <a:t>传承和创新</a:t>
            </a:r>
          </a:p>
        </p:txBody>
      </p:sp>
      <p:sp>
        <p:nvSpPr>
          <p:cNvPr id="6" name="Content Placeholder 5"/>
          <p:cNvSpPr>
            <a:spLocks noGrp="1"/>
          </p:cNvSpPr>
          <p:nvPr>
            <p:ph sz="half" idx="4"/>
          </p:nvPr>
        </p:nvSpPr>
        <p:spPr/>
        <p:txBody>
          <a:bodyPr/>
          <a:lstStyle/>
          <a:p>
            <a:r>
              <a:t>1. 中乐器制造业的传承和创新是一个非常重要的课题。</a:t>
            </a:r>
          </a:p>
          <a:p>
            <a:r>
              <a:t>2. 中乐器制造业的传承需要保护和弘扬传统工艺，才能保证乐器制造业的健康发展。</a:t>
            </a:r>
          </a:p>
          <a:p>
            <a:r>
              <a:t>3. 中乐器制造业的创新需要不断研发新技术、新工艺，才能满足现代音乐发展的需要。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中乐器制造业面临的挑战</a:t>
            </a:r>
          </a:p>
        </p:txBody>
      </p:sp>
      <p:sp>
        <p:nvSpPr>
          <p:cNvPr id="3" name="Subtitle 2"/>
          <p:cNvSpPr>
            <a:spLocks noGrp="1"/>
          </p:cNvSpPr>
          <p:nvPr>
            <p:ph type="subTitle" idx="1"/>
          </p:nvPr>
        </p:nvSpPr>
        <p:spPr/>
        <p:txBody>
          <a:bodyPr/>
          <a:lstStyle/>
          <a:p>
            <a:r>
              <a:t>中乐器制造业的文化遗产与保护传承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中乐器制造业面临的挑战</a:t>
            </a:r>
          </a:p>
        </p:txBody>
      </p:sp>
      <p:sp>
        <p:nvSpPr>
          <p:cNvPr id="3" name="Text Placeholder 2"/>
          <p:cNvSpPr>
            <a:spLocks noGrp="1"/>
          </p:cNvSpPr>
          <p:nvPr>
            <p:ph type="body" idx="1"/>
          </p:nvPr>
        </p:nvSpPr>
        <p:spPr/>
        <p:txBody>
          <a:bodyPr/>
          <a:lstStyle/>
          <a:p>
            <a:r>
              <a:t>经济和市场挑战</a:t>
            </a:r>
          </a:p>
        </p:txBody>
      </p:sp>
      <p:sp>
        <p:nvSpPr>
          <p:cNvPr id="4" name="Content Placeholder 3"/>
          <p:cNvSpPr>
            <a:spLocks noGrp="1"/>
          </p:cNvSpPr>
          <p:nvPr>
            <p:ph sz="half" idx="2"/>
          </p:nvPr>
        </p:nvSpPr>
        <p:spPr/>
        <p:txBody>
          <a:bodyPr/>
          <a:lstStyle/>
          <a:p>
            <a:r>
              <a:t>1. 受到数字音乐的冲击。数字音乐的崛起使得消费者对乐器的需求量减少，对乐器製造业造成了巨大的冲击。</a:t>
            </a:r>
          </a:p>
          <a:p>
            <a:r>
              <a:t>2.面临市场竞争激烈的挑战。中乐器制造业出现供大于求的局面，行业内存在着激烈的竞争，很多中乐器制造企业面临着经营困难，甚至倒闭的局面。</a:t>
            </a:r>
          </a:p>
          <a:p>
            <a:r>
              <a:t>3. 生产成本的上升。随着原材料成本的不断上涨，劳动力成本也随之提高，中乐器制造业的生产成本不断上升，对中乐器制造企业造成了很大的压力。</a:t>
            </a:r>
          </a:p>
        </p:txBody>
      </p:sp>
      <p:sp>
        <p:nvSpPr>
          <p:cNvPr id="5" name="Text Placeholder 4"/>
          <p:cNvSpPr>
            <a:spLocks noGrp="1"/>
          </p:cNvSpPr>
          <p:nvPr>
            <p:ph type="body" idx="3"/>
          </p:nvPr>
        </p:nvSpPr>
        <p:spPr/>
        <p:txBody>
          <a:bodyPr/>
          <a:lstStyle/>
          <a:p>
            <a:r>
              <a:t>人才和技术挑战</a:t>
            </a:r>
          </a:p>
        </p:txBody>
      </p:sp>
      <p:sp>
        <p:nvSpPr>
          <p:cNvPr id="6" name="Content Placeholder 5"/>
          <p:cNvSpPr>
            <a:spLocks noGrp="1"/>
          </p:cNvSpPr>
          <p:nvPr>
            <p:ph sz="half" idx="4"/>
          </p:nvPr>
        </p:nvSpPr>
        <p:spPr/>
        <p:txBody>
          <a:bodyPr/>
          <a:lstStyle/>
          <a:p>
            <a:r>
              <a:t>1. 中乐器制造业的从业人员老龄化严重。中乐器制造业的从业人员大部分是50岁以上的中老年人，年轻人不愿意从事这个行业，导致中乐器制造业面临着人才短缺的问题。</a:t>
            </a:r>
          </a:p>
          <a:p>
            <a:r>
              <a:t>2. 技术创新不足。中乐器制造业的技术创新不足，导致产品更新速度慢，产品质量不高，难以满足消费者的需求。</a:t>
            </a:r>
          </a:p>
          <a:p>
            <a:r>
              <a:t>3. 生产工艺落后。中乐器制造业的生产工艺落后，导致生产效率低下，产品质量不稳定，成本较高，难以与国外乐器制造业竞争。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中乐器制造业面临的挑战</a:t>
            </a:r>
          </a:p>
        </p:txBody>
      </p:sp>
      <p:sp>
        <p:nvSpPr>
          <p:cNvPr id="3" name="Text Placeholder 2"/>
          <p:cNvSpPr>
            <a:spLocks noGrp="1"/>
          </p:cNvSpPr>
          <p:nvPr>
            <p:ph type="body" idx="1"/>
          </p:nvPr>
        </p:nvSpPr>
        <p:spPr/>
        <p:txBody>
          <a:bodyPr/>
          <a:lstStyle/>
          <a:p>
            <a:r>
              <a:t>文化和遗产挑战</a:t>
            </a:r>
          </a:p>
        </p:txBody>
      </p:sp>
      <p:sp>
        <p:nvSpPr>
          <p:cNvPr id="4" name="Content Placeholder 3"/>
          <p:cNvSpPr>
            <a:spLocks noGrp="1"/>
          </p:cNvSpPr>
          <p:nvPr>
            <p:ph sz="half" idx="2"/>
          </p:nvPr>
        </p:nvSpPr>
        <p:spPr/>
        <p:txBody>
          <a:bodyPr/>
          <a:lstStyle/>
          <a:p>
            <a:r>
              <a:t>1. 中乐器文化遗产的流失。随着社会的发展，中乐器文化遗产面临着流失的危险。很多中乐器制造企业倒闭，中乐器的制作工艺和知识也随之流失。</a:t>
            </a:r>
          </a:p>
          <a:p>
            <a:r>
              <a:t>2. 中乐器文化遗产保护力度不够。目前，我国对中乐器文化遗产的保护力度不够，很多中乐器文化遗产没有得到有效的保护，导致中乐器文化遗产受到破坏。</a:t>
            </a:r>
          </a:p>
          <a:p>
            <a:r>
              <a:t>3. 中乐器文化遗产传承力度不够。目前，我国对中乐器文化遗产的传承力度不够，很多中乐器文化遗产没有得到有效的传承，导致中乐器文化遗产面临着失传的危险。</a:t>
            </a:r>
          </a:p>
        </p:txBody>
      </p:sp>
      <p:sp>
        <p:nvSpPr>
          <p:cNvPr id="5" name="Text Placeholder 4"/>
          <p:cNvSpPr>
            <a:spLocks noGrp="1"/>
          </p:cNvSpPr>
          <p:nvPr>
            <p:ph type="body" idx="3"/>
          </p:nvPr>
        </p:nvSpPr>
        <p:spPr/>
        <p:txBody>
          <a:bodyPr/>
          <a:lstStyle/>
          <a:p>
            <a:r>
              <a:t>政策和监管挑战</a:t>
            </a:r>
          </a:p>
        </p:txBody>
      </p:sp>
      <p:sp>
        <p:nvSpPr>
          <p:cNvPr id="6" name="Content Placeholder 5"/>
          <p:cNvSpPr>
            <a:spLocks noGrp="1"/>
          </p:cNvSpPr>
          <p:nvPr>
            <p:ph sz="half" idx="4"/>
          </p:nvPr>
        </p:nvSpPr>
        <p:spPr/>
        <p:txBody>
          <a:bodyPr/>
          <a:lstStyle/>
          <a:p>
            <a:r>
              <a:t>1. 政策支持力度不够。目前，我国对中乐器制造业的政策支持力度不够，导致中乐器制造业的发展受到限制。</a:t>
            </a:r>
          </a:p>
          <a:p>
            <a:r>
              <a:t>2. 监管不力。目前，我国对中乐器制造业的监管不力，导致一些中乐器制造企业生产假冒伪劣产品，损害了消费者利益。</a:t>
            </a:r>
          </a:p>
          <a:p>
            <a:r>
              <a:t>3. 行业标准不健全。目前，我国中乐器制造业的行业标准不健全，导致中乐器产品质量参差不齐，消费者难以选择。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中乐器制造业面临的挑战</a:t>
            </a:r>
          </a:p>
        </p:txBody>
      </p:sp>
      <p:sp>
        <p:nvSpPr>
          <p:cNvPr id="3" name="Text Placeholder 2"/>
          <p:cNvSpPr>
            <a:spLocks noGrp="1"/>
          </p:cNvSpPr>
          <p:nvPr>
            <p:ph type="body" idx="1"/>
          </p:nvPr>
        </p:nvSpPr>
        <p:spPr/>
        <p:txBody>
          <a:bodyPr/>
          <a:lstStyle/>
          <a:p>
            <a:r>
              <a:t>环境和资源挑战</a:t>
            </a:r>
          </a:p>
        </p:txBody>
      </p:sp>
      <p:sp>
        <p:nvSpPr>
          <p:cNvPr id="4" name="Content Placeholder 3"/>
          <p:cNvSpPr>
            <a:spLocks noGrp="1"/>
          </p:cNvSpPr>
          <p:nvPr>
            <p:ph sz="half" idx="2"/>
          </p:nvPr>
        </p:nvSpPr>
        <p:spPr/>
        <p:txBody>
          <a:bodyPr/>
          <a:lstStyle/>
          <a:p>
            <a:r>
              <a:t>1. 乐器制造业对环境产生负面影响。乐器制造业的生产过程会产生废水、废气和固体废物，对环境造成污染。</a:t>
            </a:r>
          </a:p>
          <a:p>
            <a:r>
              <a:t>2. 乐器制造业对资源的消耗巨大。乐器制造业需要大量木材、金属和其他资源，对资源造成巨大的消耗。</a:t>
            </a:r>
          </a:p>
          <a:p>
            <a:r>
              <a:t>3. 乐器制造业对生物多样性的影响。乐器制造业对生物多样性产生了负面影响，如对森林砍伐和野生动物的捕杀。</a:t>
            </a:r>
          </a:p>
        </p:txBody>
      </p:sp>
      <p:sp>
        <p:nvSpPr>
          <p:cNvPr id="5" name="Text Placeholder 4"/>
          <p:cNvSpPr>
            <a:spLocks noGrp="1"/>
          </p:cNvSpPr>
          <p:nvPr>
            <p:ph type="body" idx="3"/>
          </p:nvPr>
        </p:nvSpPr>
        <p:spPr/>
        <p:txBody>
          <a:bodyPr/>
          <a:lstStyle/>
          <a:p>
            <a:r>
              <a:t>国际竞争挑战</a:t>
            </a:r>
          </a:p>
        </p:txBody>
      </p:sp>
      <p:sp>
        <p:nvSpPr>
          <p:cNvPr id="6" name="Content Placeholder 5"/>
          <p:cNvSpPr>
            <a:spLocks noGrp="1"/>
          </p:cNvSpPr>
          <p:nvPr>
            <p:ph sz="half" idx="4"/>
          </p:nvPr>
        </p:nvSpPr>
        <p:spPr/>
        <p:txBody>
          <a:bodyPr/>
          <a:lstStyle/>
          <a:p>
            <a:r>
              <a:t>1. 国际乐器制造业的竞争激烈。国际乐器制造业的竞争激烈，中乐器制造业面临着来自国外乐器制造企业的强大竞争。</a:t>
            </a:r>
          </a:p>
          <a:p>
            <a:r>
              <a:t>2. 中国乐器制造业缺乏国际竞争力。中国乐器制造业缺乏国际竞争力，难以在国际市场上与国外乐器制造企业竞争。</a:t>
            </a:r>
          </a:p>
          <a:p>
            <a:r>
              <a:t>3. 中国乐器制造业的国际化程度不高。中国乐器制造业的国际化程度不高，导致中国乐器难以进入国际市场。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https://d.book118.com/258034114111006034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中乐器制造业的历史渊源</vt:lpstr>
      <vt:lpstr> 中乐器制造业的历史渊源</vt:lpstr>
      <vt:lpstr> 中乐器制造业的文化内涵</vt:lpstr>
      <vt:lpstr> 中乐器制造业的文化内涵</vt:lpstr>
      <vt:lpstr> 中乐器制造业的文化内涵</vt:lpstr>
      <vt:lpstr> 中乐器制造业的工艺特点</vt:lpstr>
      <vt:lpstr> 中乐器制造业的工艺特点</vt:lpstr>
      <vt:lpstr> 中乐器制造业的工艺特点</vt:lpstr>
      <vt:lpstr> 中乐器制造业的工艺特点</vt:lpstr>
      <vt:lpstr> 中乐器制造业面临的挑战</vt:lpstr>
      <vt:lpstr> 中乐器制造业面临的挑战</vt:lpstr>
      <vt:lpstr> 中乐器制造业面临的挑战</vt:lpstr>
      <vt:lpstr> 中乐器制造业面临的挑战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2024-09-13T05:01:34.210</cp:lastPrinted>
  <dcterms:created xsi:type="dcterms:W3CDTF">2024-09-12T21:01:34Z</dcterms:created>
  <dcterms:modified xsi:type="dcterms:W3CDTF">2024-09-12T21:01:36Z</dcterms:modified>
</cp:coreProperties>
</file>