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ISMFMK+MS-UIGothic"/>
      <p:regular r:id="rId15"/>
    </p:embeddedFont>
    <p:embeddedFont>
      <p:font typeface="NQMGHB+LLMUHP+ArialMT"/>
      <p:regular r:id="rId16"/>
    </p:embeddedFont>
    <p:embeddedFont>
      <p:font typeface="WJNCHT+PVGULT+MicrosoftYaHei-Bold"/>
      <p:regular r:id="rId17"/>
    </p:embeddedFont>
    <p:embeddedFont>
      <p:font typeface="AMTRQC+JGLACU+Arial-BoldMT"/>
      <p:regular r:id="rId18"/>
    </p:embeddedFont>
    <p:embeddedFont>
      <p:font typeface="WVWVHQ+UEIAEW+MicrosoftYaHei"/>
      <p:regular r:id="rId19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font" Target="fonts/font5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14E920-4D8E-41B3-8B41-71CD033B2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6F4D29-2FC4-41A7-B94E-601F2E5A1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540ABE-D362-49C6-B076-6EF120534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7350E5-4C84-4E24-9BF0-2E3F9A340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446E7D-7406-4C40-9CB5-E7061E2CA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5CC3AA-1F9F-4FA6-8E55-B6CF51B75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069000-BB5F-4B4D-9DAF-A1104DE8B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A403C8-B5B2-4D54-87EA-D56FD1A96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6BDF78-8E77-404B-916E-486EECDC2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5EBB45-8056-46F6-A195-08C47B1EF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1DF855-5729-4B9F-B98A-12C2A59B3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3711414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74089" y="1336575"/>
            <a:ext cx="557839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816BB7"/>
                </a:solidFill>
                <a:latin typeface="ISMFMK+MS-UIGothic"/>
                <a:cs typeface="ISMFMK+MS-UIGothic"/>
              </a:rPr>
              <a:t>世界酒店概况件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089" y="5790846"/>
            <a:ext cx="1035596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0">
                <a:solidFill>
                  <a:srgbClr val="816BB7"/>
                </a:solidFill>
                <a:latin typeface="NQMGHB+LLMUHP+ArialMT"/>
                <a:cs typeface="NQMGHB+LLMUHP+ArialMT"/>
              </a:rPr>
              <a:t>11-21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2491930"/>
            <a:ext cx="2185936" cy="7842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NQMGHB+LLMUHP+ArialMT"/>
                <a:cs typeface="NQMGHB+LLMUHP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ISMFMK+MS-UIGothic"/>
                <a:cs typeface="ISMFMK+MS-UIGothic"/>
              </a:rPr>
              <a:t>酒店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AF79DE"/>
                </a:solidFill>
                <a:latin typeface="ISMFMK+MS-UIGothic"/>
                <a:cs typeface="ISMFMK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3040570"/>
            <a:ext cx="4790381" cy="188065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NQMGHB+LLMUHP+ArialMT"/>
                <a:cs typeface="NQMGHB+LLMUHP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ISMFMK+MS-UIGothic"/>
                <a:cs typeface="ISMFMK+MS-UIGothic"/>
              </a:rPr>
              <a:t>世界各地酒店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类</a:t>
            </a:r>
            <a:r>
              <a:rPr sz="2400">
                <a:solidFill>
                  <a:srgbClr val="AF79DE"/>
                </a:solidFill>
                <a:latin typeface="ISMFMK+MS-UIGothic"/>
                <a:cs typeface="ISMFMK+MS-UIGothic"/>
              </a:rPr>
              <a:t>型与特点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NQMGHB+LLMUHP+ArialMT"/>
                <a:cs typeface="NQMGHB+LLMUHP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ISMFMK+MS-UIGothic"/>
                <a:cs typeface="ISMFMK+MS-UIGothic"/>
              </a:rPr>
              <a:t>世界知名酒店品牌与管理集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团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NQMGHB+LLMUHP+ArialMT"/>
                <a:cs typeface="NQMGHB+LLMUHP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ISMFMK+MS-UIGothic"/>
                <a:cs typeface="ISMFMK+MS-UIGothic"/>
              </a:rPr>
              <a:t>酒店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AF79DE"/>
                </a:solidFill>
                <a:latin typeface="ISMFMK+MS-UIGothic"/>
                <a:cs typeface="ISMFMK+MS-UIGothic"/>
              </a:rPr>
              <a:t>运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营</a:t>
            </a:r>
            <a:r>
              <a:rPr sz="2400">
                <a:solidFill>
                  <a:srgbClr val="AF79DE"/>
                </a:solidFill>
                <a:latin typeface="ISMFMK+MS-UIGothic"/>
                <a:cs typeface="ISMFMK+MS-UIGothic"/>
              </a:rPr>
              <a:t>管理与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AF79DE"/>
                </a:solidFill>
                <a:latin typeface="ISMFMK+MS-UIGothic"/>
                <a:cs typeface="ISMFMK+MS-UIGothic"/>
              </a:rPr>
              <a:t>展策略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ISMFMK+MS-UIGothic"/>
                <a:cs typeface="ISMFMK+MS-UIGothic"/>
              </a:rPr>
              <a:t>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CDC4E2"/>
                </a:solidFill>
                <a:latin typeface="WJNCHT+PVGULT+MicrosoftYaHei-Bold"/>
                <a:cs typeface="WJNCHT+PVGULT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772920" y="1900356"/>
            <a:ext cx="1013754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FFFFFF"/>
                </a:solidFill>
                <a:latin typeface="AMTRQC+JGLACU+Arial-BoldMT"/>
                <a:cs typeface="AMTRQC+JGLACU+Arial-BoldMT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05585" y="2852320"/>
            <a:ext cx="3607086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816BB7"/>
                </a:solidFill>
                <a:latin typeface="ISMFMK+MS-UIGothic"/>
                <a:cs typeface="ISMFMK+MS-UIGothic"/>
              </a:rPr>
              <a:t>酒店概述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ISMFMK+MS-UIGothic"/>
                <a:cs typeface="ISMFMK+MS-UIGothic"/>
              </a:rPr>
              <a:t>酒店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AF79DE"/>
                </a:solidFill>
                <a:latin typeface="ISMFMK+MS-UIGothic"/>
                <a:cs typeface="ISMFMK+MS-UIGothic"/>
              </a:rPr>
              <a:t>的定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AF79DE"/>
                </a:solidFill>
                <a:latin typeface="ISMFMK+MS-UIGothic"/>
                <a:cs typeface="ISMFMK+MS-UIGothic"/>
              </a:rPr>
              <a:t>与范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围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ISMFMK+MS-UIGothic"/>
                <a:cs typeface="ISMFMK+MS-UIGothic"/>
              </a:rPr>
              <a:t>定</a:t>
            </a:r>
            <a:r>
              <a:rPr sz="1550">
                <a:solidFill>
                  <a:srgbClr val="AF79D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酒店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是提供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临时</a:t>
            </a: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住宿和相关服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的行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，包括酒店、度假村、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馆</a:t>
            </a: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、青年旅社等多种形式的住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宿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施。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ISMFMK+MS-UIGothic"/>
                <a:cs typeface="ISMFMK+MS-UIGothic"/>
              </a:rPr>
              <a:t>范</a:t>
            </a:r>
            <a:r>
              <a:rPr sz="1550">
                <a:solidFill>
                  <a:srgbClr val="AF79DE"/>
                </a:solidFill>
                <a:latin typeface="SimSun"/>
                <a:cs typeface="SimSun"/>
              </a:rPr>
              <a:t>围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酒店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仅</a:t>
            </a: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提供住宿服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包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括餐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、会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议</a:t>
            </a: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娱乐</a:t>
            </a: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、健身等多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种配套服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。此外，酒店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业还</a:t>
            </a: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涉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及旅游、会展等相关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域。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ISMFMK+MS-UIGothic"/>
                <a:cs typeface="ISMFMK+MS-UIGothic"/>
              </a:rPr>
              <a:t>酒店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AF79DE"/>
                </a:solidFill>
                <a:latin typeface="ISMFMK+MS-UIGothic"/>
                <a:cs typeface="ISMFMK+MS-UIGothic"/>
              </a:rPr>
              <a:t>的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AF79DE"/>
                </a:solidFill>
                <a:latin typeface="ISMFMK+MS-UIGothic"/>
                <a:cs typeface="ISMFMK+MS-UIGothic"/>
              </a:rPr>
              <a:t>史与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AF79DE"/>
                </a:solidFill>
                <a:latin typeface="ISMFMK+MS-UIGothic"/>
                <a:cs typeface="ISMFMK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WJNCHT+PVGULT+MicrosoftYaHei-Bold"/>
                <a:cs typeface="WJNCHT+PVGULT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WJNCHT+PVGULT+MicrosoftYaHei-Bold"/>
                <a:cs typeface="WJNCHT+PVGULT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WJNCHT+PVGULT+MicrosoftYaHei-Bold"/>
                <a:cs typeface="WJNCHT+PVGULT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ISMFMK+MS-UIGothic"/>
                <a:cs typeface="ISMFMK+MS-UIGothic"/>
              </a:rPr>
              <a:t>古代酒店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AF79DE"/>
                </a:solidFill>
                <a:latin typeface="ISMFMK+MS-UIGothic"/>
                <a:cs typeface="ISMFMK+MS-UIGothic"/>
              </a:rPr>
              <a:t>工</a:t>
            </a: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业</a:t>
            </a:r>
            <a:r>
              <a:rPr sz="2000" spc="25">
                <a:solidFill>
                  <a:srgbClr val="AF79DE"/>
                </a:solidFill>
                <a:latin typeface="ISMFMK+MS-UIGothic"/>
                <a:cs typeface="ISMFMK+MS-UIGothic"/>
              </a:rPr>
              <a:t>革命</a:t>
            </a: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时</a:t>
            </a:r>
            <a:r>
              <a:rPr sz="2000">
                <a:solidFill>
                  <a:srgbClr val="AF79DE"/>
                </a:solidFill>
                <a:latin typeface="ISMFMK+MS-UIGothic"/>
                <a:cs typeface="ISMFMK+MS-UIGothic"/>
              </a:rPr>
              <a:t>期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AF79DE"/>
                </a:solidFill>
                <a:latin typeface="SimSun"/>
                <a:cs typeface="SimSun"/>
              </a:rPr>
              <a:t>现</a:t>
            </a:r>
            <a:r>
              <a:rPr sz="2000" spc="25">
                <a:solidFill>
                  <a:srgbClr val="AF79DE"/>
                </a:solidFill>
                <a:latin typeface="ISMFMK+MS-UIGothic"/>
                <a:cs typeface="ISMFMK+MS-UIGothic"/>
              </a:rPr>
              <a:t>代社会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SMFMK+MS-UIGothic"/>
                <a:cs typeface="ISMFMK+MS-UIGothic"/>
              </a:rPr>
              <a:t>古代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驿</a:t>
            </a:r>
            <a:r>
              <a:rPr sz="1500">
                <a:solidFill>
                  <a:srgbClr val="000000"/>
                </a:solidFill>
                <a:latin typeface="ISMFMK+MS-UIGothic"/>
                <a:cs typeface="ISMFMK+MS-UIGothic"/>
              </a:rPr>
              <a:t>站、客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栈</a:t>
            </a:r>
            <a:r>
              <a:rPr sz="1500">
                <a:solidFill>
                  <a:srgbClr val="000000"/>
                </a:solidFill>
                <a:latin typeface="ISMFMK+MS-UIGothic"/>
                <a:cs typeface="ISMFMK+MS-UIGothic"/>
              </a:rPr>
              <a:t>等是酒店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ISMFMK+MS-UIGothic"/>
                <a:cs typeface="ISMFMK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雏</a:t>
            </a:r>
            <a:r>
              <a:rPr sz="1500">
                <a:solidFill>
                  <a:srgbClr val="000000"/>
                </a:solidFill>
                <a:latin typeface="ISMFMK+MS-UIGothic"/>
                <a:cs typeface="ISMFMK+MS-UIGothic"/>
              </a:rPr>
              <a:t>形，提供基本的住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SMFMK+MS-UIGothic"/>
                <a:cs typeface="ISMFMK+MS-UIGothic"/>
              </a:rPr>
              <a:t>宿服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ISMFMK+MS-UIGothic"/>
                <a:cs typeface="ISMFMK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SMFMK+MS-UIGothic"/>
                <a:cs typeface="ISMFMK+MS-UIGothic"/>
              </a:rPr>
              <a:t>随着工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ISMFMK+MS-UIGothic"/>
                <a:cs typeface="ISMFMK+MS-UIGothic"/>
              </a:rPr>
              <a:t>革命的到来，酒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SMFMK+MS-UIGothic"/>
                <a:cs typeface="ISMFMK+MS-UIGothic"/>
              </a:rPr>
              <a:t>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ISMFMK+MS-UIGothic"/>
                <a:cs typeface="ISMFMK+MS-UIGothic"/>
              </a:rPr>
              <a:t>开始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ISMFMK+MS-UIGothic"/>
                <a:cs typeface="ISMFMK+MS-UIGothic"/>
              </a:rPr>
              <a:t>展壮大，出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SMFMK+MS-UIGothic"/>
                <a:cs typeface="ISMFMK+MS-UIGothic"/>
              </a:rPr>
              <a:t>了豪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华</a:t>
            </a:r>
            <a:r>
              <a:rPr sz="1500">
                <a:solidFill>
                  <a:srgbClr val="000000"/>
                </a:solidFill>
                <a:latin typeface="ISMFMK+MS-UIGothic"/>
                <a:cs typeface="ISMFMK+MS-UIGothic"/>
              </a:rPr>
              <a:t>酒店和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连锁</a:t>
            </a:r>
            <a:r>
              <a:rPr sz="1500">
                <a:solidFill>
                  <a:srgbClr val="000000"/>
                </a:solidFill>
                <a:latin typeface="ISMFMK+MS-UIGothic"/>
                <a:cs typeface="ISMFMK+MS-UIGothic"/>
              </a:rPr>
              <a:t>酒店。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81708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SMFMK+MS-UIGothic"/>
                <a:cs typeface="ISMFMK+MS-UIGothic"/>
              </a:rPr>
              <a:t>酒店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ISMFMK+MS-UIGothic"/>
                <a:cs typeface="ISMFMK+MS-UIGothic"/>
              </a:rPr>
              <a:t>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ISMFMK+MS-UIGothic"/>
                <a:cs typeface="ISMFMK+MS-UIGothic"/>
              </a:rPr>
              <a:t>全球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000000"/>
                </a:solidFill>
                <a:latin typeface="ISMFMK+MS-UIGothic"/>
                <a:cs typeface="ISMFMK+MS-UIGothic"/>
              </a:rPr>
              <a:t>的重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SMFMK+MS-UIGothic"/>
                <a:cs typeface="ISMFMK+MS-UIGothic"/>
              </a:rPr>
              <a:t>要支柱之一，不断推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陈</a:t>
            </a:r>
            <a:r>
              <a:rPr sz="1500">
                <a:solidFill>
                  <a:srgbClr val="000000"/>
                </a:solidFill>
                <a:latin typeface="ISMFMK+MS-UIGothic"/>
                <a:cs typeface="ISMFMK+MS-UIGothic"/>
              </a:rPr>
              <a:t>出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SMFMK+MS-UIGothic"/>
                <a:cs typeface="ISMFMK+MS-UIGothic"/>
              </a:rPr>
              <a:t>新，涌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ISMFMK+MS-UIGothic"/>
                <a:cs typeface="ISMFMK+MS-UIGothic"/>
              </a:rPr>
              <a:t>出各种主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000000"/>
                </a:solidFill>
                <a:latin typeface="ISMFMK+MS-UIGothic"/>
                <a:cs typeface="ISMFMK+MS-UIGothic"/>
              </a:rPr>
              <a:t>酒店、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SMFMK+MS-UIGothic"/>
                <a:cs typeface="ISMFMK+MS-UIGothic"/>
              </a:rPr>
              <a:t>精品酒店等。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ISMFMK+MS-UIGothic"/>
                <a:cs typeface="ISMFMK+MS-UIGothic"/>
              </a:rPr>
              <a:t>全球酒店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业现</a:t>
            </a:r>
            <a:r>
              <a:rPr sz="3000">
                <a:solidFill>
                  <a:srgbClr val="AF79DE"/>
                </a:solidFill>
                <a:latin typeface="ISMFMK+MS-UIGothic"/>
                <a:cs typeface="ISMFMK+MS-UIGothic"/>
              </a:rPr>
              <a:t>状与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58709" y="1595749"/>
            <a:ext cx="4669956" cy="62743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>
                <a:solidFill>
                  <a:srgbClr val="000000"/>
                </a:solidFill>
                <a:latin typeface="NQMGHB+LLMUHP+ArialMT"/>
                <a:cs typeface="NQMGHB+LLMUHP+ArialMT"/>
              </a:rPr>
              <a:t>•</a:t>
            </a:r>
            <a:r>
              <a:rPr sz="1400" spc="759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绿</a:t>
            </a: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保：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保意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的提高使得酒店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越来越注重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绿</a:t>
            </a:r>
          </a:p>
          <a:p>
            <a:pPr marL="203200" marR="0">
              <a:lnSpc>
                <a:spcPts val="1350"/>
              </a:lnSpc>
              <a:spcBef>
                <a:spcPts val="15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色、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保、可持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续发</a:t>
            </a: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展。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01015" y="1676253"/>
            <a:ext cx="4927647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状：全球酒店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业规</a:t>
            </a: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模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庞</a:t>
            </a: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大，各国酒店数量和品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参差不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齐</a:t>
            </a: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争激烈。国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际连锁</a:t>
            </a: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酒店品牌在市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上占据重要地位。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458709" y="3482333"/>
            <a:ext cx="4537472" cy="62743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>
                <a:solidFill>
                  <a:srgbClr val="000000"/>
                </a:solidFill>
                <a:latin typeface="NQMGHB+LLMUHP+ArialMT"/>
                <a:cs typeface="NQMGHB+LLMUHP+ArialMT"/>
              </a:rPr>
              <a:t>•</a:t>
            </a:r>
            <a:r>
              <a:rPr sz="1400" spc="759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术创</a:t>
            </a: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新：随着互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联</a:t>
            </a: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网技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展，酒店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预订</a:t>
            </a: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、</a:t>
            </a:r>
          </a:p>
          <a:p>
            <a:pPr marL="203200" marR="0">
              <a:lnSpc>
                <a:spcPts val="1350"/>
              </a:lnSpc>
              <a:spcBef>
                <a:spcPts val="151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营销</a:t>
            </a: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等方面不断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新，提升客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01015" y="3562203"/>
            <a:ext cx="60007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01015" y="5441943"/>
            <a:ext cx="4603707" cy="62743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>
                <a:solidFill>
                  <a:srgbClr val="000000"/>
                </a:solidFill>
                <a:latin typeface="NQMGHB+LLMUHP+ArialMT"/>
                <a:cs typeface="NQMGHB+LLMUHP+ArialMT"/>
              </a:rPr>
              <a:t>•</a:t>
            </a:r>
            <a:r>
              <a:rPr sz="1400" spc="759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个性化服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：客人越来越注重个性化服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，酒店需要</a:t>
            </a:r>
          </a:p>
          <a:p>
            <a:pPr marL="203200" marR="0">
              <a:lnSpc>
                <a:spcPts val="1350"/>
              </a:lnSpc>
              <a:spcBef>
                <a:spcPts val="151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提供更多定制化服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足客人需求。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458709" y="5441943"/>
            <a:ext cx="4669956" cy="62743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>
                <a:solidFill>
                  <a:srgbClr val="000000"/>
                </a:solidFill>
                <a:latin typeface="NQMGHB+LLMUHP+ArialMT"/>
                <a:cs typeface="NQMGHB+LLMUHP+ArialMT"/>
              </a:rPr>
              <a:t>•</a:t>
            </a:r>
            <a:r>
              <a:rPr sz="1400" spc="759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地域文化特色：酒店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中越来越注重地域文化</a:t>
            </a:r>
          </a:p>
          <a:p>
            <a:pPr marL="203200" marR="0">
              <a:lnSpc>
                <a:spcPts val="1350"/>
              </a:lnSpc>
              <a:spcBef>
                <a:spcPts val="151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特色的体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，以吸引游客和增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品牌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争力。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772920" y="1900356"/>
            <a:ext cx="1013754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FFFFFF"/>
                </a:solidFill>
                <a:latin typeface="AMTRQC+JGLACU+Arial-BoldMT"/>
                <a:cs typeface="AMTRQC+JGLACU+Arial-BoldMT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05585" y="2852320"/>
            <a:ext cx="7554670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816BB7"/>
                </a:solidFill>
                <a:latin typeface="ISMFMK+MS-UIGothic"/>
                <a:cs typeface="ISMFMK+MS-UIGothic"/>
              </a:rPr>
              <a:t>世界各地酒店型与特点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476875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ISMFMK+MS-UIGothic"/>
                <a:cs typeface="ISMFMK+MS-UIGothic"/>
              </a:rPr>
              <a:t>欧洲酒店：古典与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AF79DE"/>
                </a:solidFill>
                <a:latin typeface="ISMFMK+MS-UIGothic"/>
                <a:cs typeface="ISMFMK+MS-UIGothic"/>
              </a:rPr>
              <a:t>代的融合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30725" y="1452245"/>
            <a:ext cx="213868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AF79DE"/>
                </a:solidFill>
                <a:latin typeface="ISMFMK+MS-UIGothic"/>
                <a:cs typeface="ISMFMK+MS-UIGothic"/>
              </a:rPr>
              <a:t>古老城堡与</a:t>
            </a:r>
            <a:r>
              <a:rPr sz="1600">
                <a:solidFill>
                  <a:srgbClr val="AF79DE"/>
                </a:solidFill>
                <a:latin typeface="SimSun"/>
                <a:cs typeface="SimSun"/>
              </a:rPr>
              <a:t>宫</a:t>
            </a:r>
            <a:r>
              <a:rPr sz="1600">
                <a:solidFill>
                  <a:srgbClr val="AF79DE"/>
                </a:solidFill>
                <a:latin typeface="ISMFMK+MS-UIGothic"/>
                <a:cs typeface="ISMFMK+MS-UIGothic"/>
              </a:rPr>
              <a:t>殿酒店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0725" y="1982958"/>
            <a:ext cx="755706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欧洲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拥</a:t>
            </a: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有丰富的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史文化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遗产</a:t>
            </a: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许</a:t>
            </a: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多酒店由古老的城堡和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宫</a:t>
            </a: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殿改建而成，充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着古典与豪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30725" y="2291568"/>
            <a:ext cx="10568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华</a:t>
            </a: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的气息。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30725" y="3172459"/>
            <a:ext cx="173106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AF79DE"/>
                </a:solidFill>
                <a:latin typeface="ISMFMK+MS-UIGothic"/>
                <a:cs typeface="ISMFMK+MS-UIGothic"/>
              </a:rPr>
              <a:t>精致的欧洲</a:t>
            </a:r>
            <a:r>
              <a:rPr sz="1600">
                <a:solidFill>
                  <a:srgbClr val="AF79DE"/>
                </a:solidFill>
                <a:latin typeface="SimSun"/>
                <a:cs typeface="SimSun"/>
              </a:rPr>
              <a:t>风</a:t>
            </a:r>
            <a:r>
              <a:rPr sz="1600">
                <a:solidFill>
                  <a:srgbClr val="AF79DE"/>
                </a:solidFill>
                <a:latin typeface="ISMFMK+MS-UIGothic"/>
                <a:cs typeface="ISMFMK+MS-UIGothic"/>
              </a:rPr>
              <a:t>格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530725" y="3703173"/>
            <a:ext cx="7358352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欧洲酒店注重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细节</a:t>
            </a: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，常常采用典雅的欧式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格，如法式、英式、意式等，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造出独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特的氛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30725" y="4892675"/>
            <a:ext cx="193487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AF79DE"/>
                </a:solidFill>
                <a:latin typeface="SimSun"/>
                <a:cs typeface="SimSun"/>
              </a:rPr>
              <a:t>现</a:t>
            </a:r>
            <a:r>
              <a:rPr sz="1600">
                <a:solidFill>
                  <a:srgbClr val="AF79DE"/>
                </a:solidFill>
                <a:latin typeface="ISMFMK+MS-UIGothic"/>
                <a:cs typeface="ISMFMK+MS-UIGothic"/>
              </a:rPr>
              <a:t>代化</a:t>
            </a:r>
            <a:r>
              <a:rPr sz="1600">
                <a:solidFill>
                  <a:srgbClr val="AF79DE"/>
                </a:solidFill>
                <a:latin typeface="SimSun"/>
                <a:cs typeface="SimSun"/>
              </a:rPr>
              <a:t>设</a:t>
            </a:r>
            <a:r>
              <a:rPr sz="1600">
                <a:solidFill>
                  <a:srgbClr val="AF79DE"/>
                </a:solidFill>
                <a:latin typeface="ISMFMK+MS-UIGothic"/>
                <a:cs typeface="ISMFMK+MS-UIGothic"/>
              </a:rPr>
              <a:t>施与服</a:t>
            </a:r>
            <a:r>
              <a:rPr sz="1600">
                <a:solidFill>
                  <a:srgbClr val="AF79DE"/>
                </a:solidFill>
                <a:latin typeface="SimSun"/>
                <a:cs typeface="SimSun"/>
              </a:rPr>
              <a:t>务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530725" y="5423387"/>
            <a:ext cx="7621756" cy="7481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虽</a:t>
            </a: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然保留古典外貌，但欧洲酒店内部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施与服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却十分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代化，高科技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施、米其林餐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厅</a:t>
            </a: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、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华</a:t>
            </a:r>
            <a:r>
              <a:rPr sz="1350">
                <a:solidFill>
                  <a:srgbClr val="000000"/>
                </a:solidFill>
                <a:latin typeface="WVWVHQ+UEIAEW+MicrosoftYaHei"/>
                <a:cs typeface="WVWVHQ+UEIAEW+MicrosoftYaHei"/>
              </a:rPr>
              <a:t>SPA</a:t>
            </a: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ISMFMK+MS-UIGothic"/>
                <a:cs typeface="ISMFMK+MS-UIGothic"/>
              </a:rPr>
              <a:t>有尽有。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038725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ISMFMK+MS-UIGothic"/>
                <a:cs typeface="ISMFMK+MS-UIGothic"/>
              </a:rPr>
              <a:t>美洲酒店：多元文化的体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 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ISMFMK+MS-UIGothic"/>
                <a:cs typeface="ISMFMK+MS-UIGothic"/>
              </a:rPr>
              <a:t>多元建筑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风</a:t>
            </a:r>
            <a:r>
              <a:rPr sz="2300">
                <a:solidFill>
                  <a:srgbClr val="AF79DE"/>
                </a:solidFill>
                <a:latin typeface="ISMFMK+MS-UIGothic"/>
                <a:cs typeface="ISMFMK+MS-UIGothic"/>
              </a:rPr>
              <a:t>格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ISMFMK+MS-UIGothic"/>
                <a:cs typeface="ISMFMK+MS-UIGothic"/>
              </a:rPr>
              <a:t>丰富的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娱乐设</a:t>
            </a:r>
            <a:r>
              <a:rPr sz="2300">
                <a:solidFill>
                  <a:srgbClr val="AF79DE"/>
                </a:solidFill>
                <a:latin typeface="ISMFMK+MS-UIGothic"/>
                <a:cs typeface="ISMFMK+MS-UIGothic"/>
              </a:rPr>
              <a:t>施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ISMFMK+MS-UIGothic"/>
                <a:cs typeface="ISMFMK+MS-UIGothic"/>
              </a:rPr>
              <a:t>个性化服</a:t>
            </a:r>
            <a:r>
              <a:rPr sz="2300">
                <a:solidFill>
                  <a:srgbClr val="AF79DE"/>
                </a:solidFill>
                <a:latin typeface="SimSun"/>
                <a:cs typeface="SimSun"/>
              </a:rPr>
              <a:t>务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33622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SMFMK+MS-UIGothic"/>
                <a:cs typeface="ISMFMK+MS-UIGothic"/>
              </a:rPr>
              <a:t>美洲酒店建筑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000000"/>
                </a:solidFill>
                <a:latin typeface="ISMFMK+MS-UIGothic"/>
                <a:cs typeface="ISMFMK+MS-UIGothic"/>
              </a:rPr>
              <a:t>格多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000000"/>
                </a:solidFill>
                <a:latin typeface="ISMFMK+MS-UIGothic"/>
                <a:cs typeface="ISMFMK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SMFMK+MS-UIGothic"/>
                <a:cs typeface="ISMFMK+MS-UIGothic"/>
              </a:rPr>
              <a:t>既有欧式古典建筑，也有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ISMFMK+MS-UIGothic"/>
                <a:cs typeface="ISMFMK+MS-UIGothic"/>
              </a:rPr>
              <a:t>代摩天大楼，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000000"/>
                </a:solidFill>
                <a:latin typeface="ISMFMK+MS-UIGothic"/>
                <a:cs typeface="ISMFMK+MS-UIGothic"/>
              </a:rPr>
              <a:t>有原住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SMFMK+MS-UIGothic"/>
                <a:cs typeface="ISMFMK+MS-UIGothic"/>
              </a:rPr>
              <a:t>民文化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000000"/>
                </a:solidFill>
                <a:latin typeface="ISMFMK+MS-UIGothic"/>
                <a:cs typeface="ISMFMK+MS-UIGothic"/>
              </a:rPr>
              <a:t>格的度假村。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SMFMK+MS-UIGothic"/>
                <a:cs typeface="ISMFMK+MS-UIGothic"/>
              </a:rPr>
              <a:t>美洲酒店以丰富的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娱乐设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SMFMK+MS-UIGothic"/>
                <a:cs typeface="ISMFMK+MS-UIGothic"/>
              </a:rPr>
              <a:t>施著称，如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赌场</a:t>
            </a:r>
            <a:r>
              <a:rPr sz="1500">
                <a:solidFill>
                  <a:srgbClr val="000000"/>
                </a:solidFill>
                <a:latin typeface="ISMFMK+MS-UIGothic"/>
                <a:cs typeface="ISMFMK+MS-UIGothic"/>
              </a:rPr>
              <a:t>、大型演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SMFMK+MS-UIGothic"/>
                <a:cs typeface="ISMFMK+MS-UIGothic"/>
              </a:rPr>
              <a:t>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剧场</a:t>
            </a:r>
            <a:r>
              <a:rPr sz="1500">
                <a:solidFill>
                  <a:srgbClr val="000000"/>
                </a:solidFill>
                <a:latin typeface="ISMFMK+MS-UIGothic"/>
                <a:cs typeface="ISMFMK+MS-UIGothic"/>
              </a:rPr>
              <a:t>、主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000000"/>
                </a:solidFill>
                <a:latin typeface="ISMFMK+MS-UIGothic"/>
                <a:cs typeface="ISMFMK+MS-UIGothic"/>
              </a:rPr>
              <a:t>公园等，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让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SMFMK+MS-UIGothic"/>
                <a:cs typeface="ISMFMK+MS-UIGothic"/>
              </a:rPr>
              <a:t>客人充分体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000000"/>
                </a:solidFill>
                <a:latin typeface="ISMFMK+MS-UIGothic"/>
                <a:cs typeface="ISMFMK+MS-UIGothic"/>
              </a:rPr>
              <a:t>多元文化。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555304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SMFMK+MS-UIGothic"/>
                <a:cs typeface="ISMFMK+MS-UIGothic"/>
              </a:rPr>
              <a:t>美洲酒店注重个性化服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ISMFMK+MS-UIGothic"/>
                <a:cs typeface="ISMFMK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ISMFMK+MS-UIGothic"/>
                <a:cs typeface="ISMFMK+MS-UIGothic"/>
              </a:rPr>
              <a:t>工常常接受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000000"/>
                </a:solidFill>
                <a:latin typeface="ISMFMK+MS-UIGothic"/>
                <a:cs typeface="ISMFMK+MS-UIGothic"/>
              </a:rPr>
              <a:t>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000000"/>
                </a:solidFill>
                <a:latin typeface="ISMFMK+MS-UIGothic"/>
                <a:cs typeface="ISMFMK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SMFMK+MS-UIGothic"/>
                <a:cs typeface="ISMFMK+MS-UIGothic"/>
              </a:rPr>
              <a:t>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0000"/>
                </a:solidFill>
                <a:latin typeface="ISMFMK+MS-UIGothic"/>
                <a:cs typeface="ISMFMK+MS-UIGothic"/>
              </a:rPr>
              <a:t>足不同国家、文化背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SMFMK+MS-UIGothic"/>
                <a:cs typeface="ISMFMK+MS-UIGothic"/>
              </a:rPr>
              <a:t>景客人的需求。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476875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亚</a:t>
            </a:r>
            <a:r>
              <a:rPr sz="3000">
                <a:solidFill>
                  <a:srgbClr val="AF79DE"/>
                </a:solidFill>
                <a:latin typeface="ISMFMK+MS-UIGothic"/>
                <a:cs typeface="ISMFMK+MS-UIGothic"/>
              </a:rPr>
              <a:t>洲酒店：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传统</a:t>
            </a:r>
            <a:r>
              <a:rPr sz="3000">
                <a:solidFill>
                  <a:srgbClr val="AF79DE"/>
                </a:solidFill>
                <a:latin typeface="ISMFMK+MS-UIGothic"/>
                <a:cs typeface="ISMFMK+MS-UIGothic"/>
              </a:rPr>
              <a:t>与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创</a:t>
            </a:r>
            <a:r>
              <a:rPr sz="3000">
                <a:solidFill>
                  <a:srgbClr val="AF79DE"/>
                </a:solidFill>
                <a:latin typeface="ISMFMK+MS-UIGothic"/>
                <a:cs typeface="ISMFMK+MS-UIGothic"/>
              </a:rPr>
              <a:t>新的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AF79DE"/>
                </a:solidFill>
                <a:latin typeface="ISMFMK+MS-UIGothic"/>
                <a:cs typeface="ISMFMK+MS-UIGothic"/>
              </a:rPr>
              <a:t>合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ISMFMK+MS-UIGothic"/>
                <a:cs typeface="ISMFMK+MS-UIGothic"/>
              </a:rPr>
              <a:t>先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进</a:t>
            </a:r>
            <a:r>
              <a:rPr sz="2300" spc="23">
                <a:solidFill>
                  <a:srgbClr val="AF79DE"/>
                </a:solidFill>
                <a:latin typeface="ISMFMK+MS-UIGothic"/>
                <a:cs typeface="ISMFMK+MS-UIGothic"/>
              </a:rPr>
              <a:t>科技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应</a:t>
            </a:r>
            <a:r>
              <a:rPr sz="2300">
                <a:solidFill>
                  <a:srgbClr val="AF79DE"/>
                </a:solidFill>
                <a:latin typeface="ISMFMK+MS-UIGothic"/>
                <a:cs typeface="ISMFMK+MS-UIGothic"/>
              </a:rPr>
              <a:t>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861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亚</a:t>
            </a:r>
            <a:r>
              <a:rPr sz="1500">
                <a:solidFill>
                  <a:srgbClr val="000000"/>
                </a:solidFill>
                <a:latin typeface="ISMFMK+MS-UIGothic"/>
                <a:cs typeface="ISMFMK+MS-UIGothic"/>
              </a:rPr>
              <a:t>洲酒店在科技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ISMFMK+MS-UIGothic"/>
                <a:cs typeface="ISMFMK+MS-UIGothic"/>
              </a:rPr>
              <a:t>用方面也走在前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SMFMK+MS-UIGothic"/>
                <a:cs typeface="ISMFMK+MS-UIGothic"/>
              </a:rPr>
              <a:t>列，如智能客房系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ISMFMK+MS-UIGothic"/>
                <a:cs typeface="ISMFMK+MS-UIGothic"/>
              </a:rPr>
              <a:t>、无人机送餐、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SMFMK+MS-UIGothic"/>
                <a:cs typeface="ISMFMK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脸识别</a:t>
            </a:r>
            <a:r>
              <a:rPr sz="1500">
                <a:solidFill>
                  <a:srgbClr val="000000"/>
                </a:solidFill>
                <a:latin typeface="ISMFMK+MS-UIGothic"/>
                <a:cs typeface="ISMFMK+MS-UIGothic"/>
              </a:rPr>
              <a:t>入住等，提升客人体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000000"/>
                </a:solidFill>
                <a:latin typeface="ISMFMK+MS-UIGothic"/>
                <a:cs typeface="ISMFMK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传统</a:t>
            </a:r>
            <a:r>
              <a:rPr sz="2300" spc="25">
                <a:solidFill>
                  <a:srgbClr val="AF79DE"/>
                </a:solidFill>
                <a:latin typeface="ISMFMK+MS-UIGothic"/>
                <a:cs typeface="ISMFMK+MS-UIGothic"/>
              </a:rPr>
              <a:t>文化元素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0670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亚</a:t>
            </a:r>
            <a:r>
              <a:rPr sz="1500">
                <a:solidFill>
                  <a:srgbClr val="000000"/>
                </a:solidFill>
                <a:latin typeface="ISMFMK+MS-UIGothic"/>
                <a:cs typeface="ISMFMK+MS-UIGothic"/>
              </a:rPr>
              <a:t>洲酒店常常将本地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传统</a:t>
            </a:r>
            <a:r>
              <a:rPr sz="1500">
                <a:solidFill>
                  <a:srgbClr val="000000"/>
                </a:solidFill>
                <a:latin typeface="ISMFMK+MS-UIGothic"/>
                <a:cs typeface="ISMFMK+MS-UIGothic"/>
              </a:rPr>
              <a:t>文化元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29615" y="3094728"/>
            <a:ext cx="291985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SMFMK+MS-UIGothic"/>
                <a:cs typeface="ISMFMK+MS-UIGothic"/>
              </a:rPr>
              <a:t>素融入酒店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000000"/>
                </a:solidFill>
                <a:latin typeface="ISMFMK+MS-UIGothic"/>
                <a:cs typeface="ISMFMK+MS-UIGothic"/>
              </a:rPr>
              <a:t>，如中式庭院、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SMFMK+MS-UIGothic"/>
                <a:cs typeface="ISMFMK+MS-UIGothic"/>
              </a:rPr>
              <a:t>日式温泉、印度泰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姬</a:t>
            </a:r>
            <a:r>
              <a:rPr sz="1500">
                <a:solidFill>
                  <a:srgbClr val="000000"/>
                </a:solidFill>
                <a:latin typeface="ISMFMK+MS-UIGothic"/>
                <a:cs typeface="ISMFMK+MS-UIGothic"/>
              </a:rPr>
              <a:t>陵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000000"/>
                </a:solidFill>
                <a:latin typeface="ISMFMK+MS-UIGothic"/>
                <a:cs typeface="ISMFMK+MS-UIGothic"/>
              </a:rPr>
              <a:t>格等。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35018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绿</a:t>
            </a:r>
            <a:r>
              <a:rPr sz="2300" spc="25">
                <a:solidFill>
                  <a:srgbClr val="AF79DE"/>
                </a:solidFill>
                <a:latin typeface="ISMFMK+MS-UIGothic"/>
                <a:cs typeface="ISMFMK+MS-UIGothic"/>
              </a:rPr>
              <a:t>色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环</a:t>
            </a:r>
            <a:r>
              <a:rPr sz="2300" spc="23">
                <a:solidFill>
                  <a:srgbClr val="AF79DE"/>
                </a:solidFill>
                <a:latin typeface="ISMFMK+MS-UIGothic"/>
                <a:cs typeface="ISMFMK+MS-UIGothic"/>
              </a:rPr>
              <a:t>保理念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4886063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亚</a:t>
            </a:r>
            <a:r>
              <a:rPr sz="1500">
                <a:solidFill>
                  <a:srgbClr val="000000"/>
                </a:solidFill>
                <a:latin typeface="ISMFMK+MS-UIGothic"/>
                <a:cs typeface="ISMFMK+MS-UIGothic"/>
              </a:rPr>
              <a:t>洲酒店注重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ISMFMK+MS-UIGothic"/>
                <a:cs typeface="ISMFMK+MS-UIGothic"/>
              </a:rPr>
              <a:t>保理念，采用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绿</a:t>
            </a:r>
            <a:r>
              <a:rPr sz="1500">
                <a:solidFill>
                  <a:srgbClr val="000000"/>
                </a:solidFill>
                <a:latin typeface="ISMFMK+MS-UIGothic"/>
                <a:cs typeface="ISMFMK+MS-UIGothic"/>
              </a:rPr>
              <a:t>色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735694" y="5160383"/>
            <a:ext cx="3138933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SMFMK+MS-UIGothic"/>
                <a:cs typeface="ISMFMK+MS-UIGothic"/>
              </a:rPr>
              <a:t>建筑材料、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000000"/>
                </a:solidFill>
                <a:latin typeface="ISMFMK+MS-UIGothic"/>
                <a:cs typeface="ISMFMK+MS-UIGothic"/>
              </a:rPr>
              <a:t>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ISMFMK+MS-UIGothic"/>
                <a:cs typeface="ISMFMK+MS-UIGothic"/>
              </a:rPr>
              <a:t>，推广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ISMFMK+MS-UIGothic"/>
                <a:cs typeface="ISMFMK+MS-UIGothic"/>
              </a:rPr>
              <a:t>保出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SMFMK+MS-UIGothic"/>
                <a:cs typeface="ISMFMK+MS-UIGothic"/>
              </a:rPr>
              <a:t>行方式，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ISMFMK+MS-UIGothic"/>
                <a:cs typeface="ISMFMK+MS-UIGothic"/>
              </a:rPr>
              <a:t>客人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00000"/>
                </a:solidFill>
                <a:latin typeface="ISMFMK+MS-UIGothic"/>
                <a:cs typeface="ISMFMK+MS-UIGothic"/>
              </a:rPr>
              <a:t>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绿</a:t>
            </a:r>
            <a:r>
              <a:rPr sz="1500">
                <a:solidFill>
                  <a:srgbClr val="000000"/>
                </a:solidFill>
                <a:latin typeface="ISMFMK+MS-UIGothic"/>
                <a:cs typeface="ISMFMK+MS-UIGothic"/>
              </a:rPr>
              <a:t>色、健康的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SMFMK+MS-UIGothic"/>
                <a:cs typeface="ISMFMK+MS-UIGothic"/>
              </a:rPr>
              <a:t>住宿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ISMFMK+MS-UIGothic"/>
                <a:cs typeface="ISMFMK+MS-UIGothic"/>
              </a:rPr>
              <a:t>境。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https://d.book118.com/258037114140006037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1">
      <vt:lpstr>Arial</vt:lpstr>
      <vt:lpstr>Calibri</vt:lpstr>
      <vt:lpstr>ISMFMK+MS-UIGothic</vt:lpstr>
      <vt:lpstr>NQMGHB+LLMUHP+ArialMT</vt:lpstr>
      <vt:lpstr>Times New Roman</vt:lpstr>
      <vt:lpstr>SimSun</vt:lpstr>
      <vt:lpstr>WJNCHT+PVGULT+MicrosoftYaHei-Bold</vt:lpstr>
      <vt:lpstr>AMTRQC+JGLACU+Arial-BoldMT</vt:lpstr>
      <vt:lpstr>WVWVHQ+UEIAEW+MicrosoftYaHei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2024-09-18T00:52:33.502</cp:lastPrinted>
  <dcterms:created xsi:type="dcterms:W3CDTF">2024-09-17T16:52:33Z</dcterms:created>
  <dcterms:modified xsi:type="dcterms:W3CDTF">2024-09-17T16:52:34Z</dcterms:modified>
</cp:coreProperties>
</file>