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8" r:id="rId16"/>
    <p:sldId id="300"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tags" Target="tags/tag1.xml" /><Relationship Id="rId19" Type="http://schemas.openxmlformats.org/officeDocument/2006/relationships/presProps" Target="presProps.xml" /><Relationship Id="rId2" Type="http://schemas.openxmlformats.org/officeDocument/2006/relationships/slideMaster" Target="slideMasters/slideMaster2.xml" /><Relationship Id="rId20" Type="http://schemas.openxmlformats.org/officeDocument/2006/relationships/viewProps" Target="viewProps.xml" /><Relationship Id="rId21" Type="http://schemas.openxmlformats.org/officeDocument/2006/relationships/theme" Target="theme/theme1.xml" /><Relationship Id="rId22"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87ECACF7-CD21-4A2F-BDD7-2FF3FF29B9D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DE40420-25F7-4962-9290-BA232311390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A01E030-393D-4060-81D5-DD42051390C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854BD3F-BBB0-4520-B9B6-614C03E0E86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C71BA29-8A58-4CC3-AA7A-A1558EAB43F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C3D5E3ED-E8FA-470C-B8CE-7E7A8571E3EC}"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64A2E214-CF9A-457C-AD5A-D15D4FF1FA23}"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EA56C377-87C7-4249-BF36-AA7ECA7E33F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7FAFAF8-1B95-4F8E-A60E-8F9F6C6B6B1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82DDEC4B-5F2C-4682-ABE1-AAC4103B206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D347855-BEF0-4728-BE59-56E4E63CD8B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2.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7.jpeg"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2.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2.jpeg" /><Relationship Id="rId3" Type="http://schemas.openxmlformats.org/officeDocument/2006/relationships/image" Target="../media/image13.jpeg" /><Relationship Id="rId4" Type="http://schemas.openxmlformats.org/officeDocument/2006/relationships/image" Target="../media/image14.jpeg" /><Relationship Id="rId5" Type="http://schemas.openxmlformats.org/officeDocument/2006/relationships/image" Target="../media/image2.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5.jpeg" /><Relationship Id="rId3" Type="http://schemas.openxmlformats.org/officeDocument/2006/relationships/image" Target="../media/image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6.jpeg" /><Relationship Id="rId3" Type="http://schemas.openxmlformats.org/officeDocument/2006/relationships/image" Target="../media/image2.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258042011015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581004" y="845344"/>
            <a:ext cx="11029991" cy="20859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450"/>
              </a:spcBef>
            </a:pPr>
            <a:r>
              <a:rPr lang="en-US" sz="5175" b="1">
                <a:solidFill>
                  <a:srgbClr val="000000">
                    <a:alpha val="100000"/>
                  </a:srgbClr>
                </a:solidFill>
                <a:latin typeface="Microsoft Yahei"/>
                <a:ea typeface="Microsoft Yahei"/>
                <a:cs typeface="Microsoft Yahei"/>
              </a:rPr>
              <a:t>通用安全操作规程解读</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297491" y="810388"/>
            <a:ext cx="5298183" cy="5298183"/>
          </a:xfrm>
          <a:prstGeom prst="ellipse">
            <a:avLst/>
          </a:prstGeom>
          <a:solidFill>
            <a:schemeClr val="accent1">
              <a:alpha val="14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938400" y="1451298"/>
            <a:ext cx="4016365" cy="401636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31235" y="2407957"/>
            <a:ext cx="3626990" cy="252374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7650" b="1">
                <a:solidFill>
                  <a:srgbClr val="FFFFFF">
                    <a:alpha val="100000"/>
                  </a:srgbClr>
                </a:solidFill>
                <a:latin typeface="Microsoft Yahei"/>
                <a:ea typeface="Microsoft Yahei"/>
                <a:cs typeface="Microsoft Yahei"/>
              </a:rPr>
              <a:t>目录</a:t>
            </a:r>
          </a:p>
        </p:txBody>
      </p:sp>
      <p:sp>
        <p:nvSpPr>
          <p:cNvPr id="5" name="TextBox 5"/>
          <p:cNvSpPr txBox="1"/>
          <p:nvPr/>
        </p:nvSpPr>
        <p:spPr>
          <a:xfrm>
            <a:off x="1401923" y="2066581"/>
            <a:ext cx="3089320" cy="1041654"/>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86000"/>
              </a:lnSpc>
            </a:pPr>
            <a:r>
              <a:rPr lang="en-US" sz="2700">
                <a:solidFill>
                  <a:srgbClr val="FFFFFF">
                    <a:alpha val="100000"/>
                  </a:srgbClr>
                </a:solidFill>
                <a:latin typeface="Microsoft Yahei"/>
                <a:ea typeface="Microsoft Yahei"/>
                <a:cs typeface="Microsoft Yahei"/>
              </a:rPr>
              <a:t>contents</a:t>
            </a:r>
          </a:p>
        </p:txBody>
      </p:sp>
      <p:sp>
        <p:nvSpPr>
          <p:cNvPr id="6" name="TextBox 6"/>
          <p:cNvSpPr txBox="1"/>
          <p:nvPr/>
        </p:nvSpPr>
        <p:spPr>
          <a:xfrm>
            <a:off x="5922569" y="1019175"/>
            <a:ext cx="5810250" cy="481965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安全操作规程概述</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通用安全操作规程内容</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各类作业安全操作规程详解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安全操作规程培训与考核</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安全操作规程执行与监督</a:t>
            </a:r>
          </a:p>
          <a:p>
            <a:pPr marL="203200" lvl="0" indent="-203200">
              <a:lnSpc>
                <a:spcPct val="150000"/>
              </a:lnSpc>
              <a:buFont typeface="Arial"/>
              <a:buChar char="•"/>
            </a:pPr>
            <a:r>
              <a:rPr lang="en-US" sz="2400" b="1">
                <a:solidFill>
                  <a:schemeClr val="accent1">
                    <a:alpha val="100000"/>
                  </a:schemeClr>
                </a:solidFill>
                <a:latin typeface="Microsoft Yahei"/>
                <a:ea typeface="Microsoft Yahei"/>
                <a:cs typeface="Microsoft Yahei"/>
              </a:rPr>
              <a:t>总结与展望</a:t>
            </a:r>
          </a:p>
        </p:txBody>
      </p:sp>
      <p:sp>
        <p:nvSpPr>
          <p:cNvPr id="7" name="AutoShape 7"/>
          <p:cNvSpPr/>
          <p:nvPr/>
        </p:nvSpPr>
        <p:spPr>
          <a:xfrm>
            <a:off x="11307391"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1736478" y="332232"/>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11346376" y="332232"/>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11307391"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11736478" y="508550"/>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11346376" y="508550"/>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1307391"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11736478" y="684869"/>
            <a:ext cx="89762" cy="8643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11346376" y="684869"/>
            <a:ext cx="436199" cy="86430"/>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01</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安全操作规程概述</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9017" r="19017"/>
          <a:stretch>
            <a:fillRect/>
          </a:stretch>
        </p:blipFill>
        <p:spPr>
          <a:xfrm>
            <a:off x="875314" y="1869245"/>
            <a:ext cx="2050689" cy="3916435"/>
          </a:xfrm>
          <a:prstGeom prst="rect">
            <a:avLst/>
          </a:prstGeom>
        </p:spPr>
      </p:pic>
      <p:pic>
        <p:nvPicPr>
          <p:cNvPr id="3" name="Picture 3"/>
          <p:cNvPicPr>
            <a:picLocks noChangeAspect="1"/>
          </p:cNvPicPr>
          <p:nvPr/>
        </p:nvPicPr>
        <p:blipFill>
          <a:blip r:embed="rId3"/>
          <a:srcRect l="32546" r="32546"/>
          <a:stretch>
            <a:fillRect/>
          </a:stretch>
        </p:blipFill>
        <p:spPr>
          <a:xfrm>
            <a:off x="5906740" y="1869245"/>
            <a:ext cx="2050689" cy="3916435"/>
          </a:xfrm>
          <a:prstGeom prst="rect">
            <a:avLst/>
          </a:prstGeom>
        </p:spPr>
      </p:pic>
      <p:pic>
        <p:nvPicPr>
          <p:cNvPr id="4" name="Picture 4"/>
          <p:cNvPicPr>
            <a:picLocks noChangeAspect="1"/>
          </p:cNvPicPr>
          <p:nvPr/>
        </p:nvPicPr>
        <p:blipFill>
          <a:blip r:embed="rId4"/>
          <a:srcRect l="28685" r="28685"/>
          <a:stretch>
            <a:fillRect/>
          </a:stretch>
        </p:blipFill>
        <p:spPr>
          <a:xfrm>
            <a:off x="3391027" y="1869245"/>
            <a:ext cx="2050689" cy="3916435"/>
          </a:xfrm>
          <a:prstGeom prst="rect">
            <a:avLst/>
          </a:prstGeom>
        </p:spPr>
      </p:pic>
      <p:sp>
        <p:nvSpPr>
          <p:cNvPr id="5" name="Freeform 5"/>
          <p:cNvSpPr/>
          <p:nvPr/>
        </p:nvSpPr>
        <p:spPr>
          <a:xfrm>
            <a:off x="8503615" y="1869245"/>
            <a:ext cx="300899" cy="495300"/>
          </a:xfrm>
          <a:custGeom>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a:off x="8503615" y="4081478"/>
            <a:ext cx="334477" cy="307945"/>
          </a:xfrm>
          <a:custGeom>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406414" y="24226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安全操作规程是为了保障生产、工作过程中人身和设备安全而制定的一系列操作规范和程序。</a:t>
            </a:r>
            <a:endParaRPr lang="en-US" sz="1100"/>
          </a:p>
        </p:txBody>
      </p:sp>
      <p:sp>
        <p:nvSpPr>
          <p:cNvPr id="8" name="AutoShape 8"/>
          <p:cNvSpPr/>
          <p:nvPr/>
        </p:nvSpPr>
        <p:spPr>
          <a:xfrm>
            <a:off x="8901714" y="1901965"/>
            <a:ext cx="2084387" cy="46037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定义</a:t>
            </a:r>
            <a:endParaRPr lang="en-US" sz="1100"/>
          </a:p>
        </p:txBody>
      </p:sp>
      <p:sp>
        <p:nvSpPr>
          <p:cNvPr id="9" name="AutoShape 9"/>
          <p:cNvSpPr/>
          <p:nvPr/>
        </p:nvSpPr>
        <p:spPr>
          <a:xfrm>
            <a:off x="8406414" y="4525963"/>
            <a:ext cx="2708275" cy="138303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en-US" sz="1350">
                <a:solidFill>
                  <a:schemeClr val="dk1">
                    <a:alpha val="100000"/>
                  </a:schemeClr>
                </a:solidFill>
                <a:latin typeface="Microsoft Yahei"/>
                <a:ea typeface="Microsoft Yahei"/>
                <a:cs typeface="Microsoft Yahei"/>
              </a:rPr>
              <a:t>确保员工在生产、工作中能够正确、安全地操作设备、工具等，防止事故的发生，保障员工和企业财产安全。</a:t>
            </a:r>
            <a:endParaRPr lang="en-US" sz="1100"/>
          </a:p>
        </p:txBody>
      </p:sp>
      <p:sp>
        <p:nvSpPr>
          <p:cNvPr id="10" name="AutoShape 10"/>
          <p:cNvSpPr/>
          <p:nvPr/>
        </p:nvSpPr>
        <p:spPr>
          <a:xfrm>
            <a:off x="8901714" y="4005263"/>
            <a:ext cx="2084387" cy="460375"/>
          </a:xfrm>
          <a:prstGeom prst="rect">
            <a:avLst/>
          </a:prstGeom>
          <a:no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575" b="1">
                <a:solidFill>
                  <a:schemeClr val="accent1">
                    <a:alpha val="100000"/>
                  </a:schemeClr>
                </a:solidFill>
                <a:latin typeface="Microsoft Yahei"/>
                <a:ea typeface="Microsoft Yahei"/>
                <a:cs typeface="Microsoft Yahei"/>
              </a:rPr>
              <a:t>目的</a:t>
            </a:r>
            <a:endParaRPr lang="en-US" sz="1100"/>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定义与目的</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t="6199" b="6199"/>
          <a:stretch>
            <a:fillRect/>
          </a:stretch>
        </p:blipFill>
        <p:spPr>
          <a:xfrm>
            <a:off x="3909691" y="1250241"/>
            <a:ext cx="7848600" cy="5248275"/>
          </a:xfrm>
          <a:prstGeom prst="rect">
            <a:avLst/>
          </a:prstGeom>
        </p:spPr>
      </p:pic>
      <p:sp>
        <p:nvSpPr>
          <p:cNvPr id="3" name="AutoShape 3"/>
          <p:cNvSpPr/>
          <p:nvPr/>
        </p:nvSpPr>
        <p:spPr>
          <a:xfrm>
            <a:off x="466496" y="3766754"/>
            <a:ext cx="3974251" cy="2472718"/>
          </a:xfrm>
          <a:prstGeom prst="rect">
            <a:avLst/>
          </a:prstGeom>
          <a:solidFill>
            <a:schemeClr val="accent1">
              <a:lumMod val="75000"/>
              <a:alpha val="76862"/>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63624" y="1824409"/>
            <a:ext cx="2936423"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chemeClr val="dk1">
                    <a:alpha val="100000"/>
                  </a:schemeClr>
                </a:solidFill>
                <a:latin typeface="Microsoft Yahei"/>
                <a:ea typeface="Microsoft Yahei"/>
                <a:cs typeface="Microsoft Yahei"/>
              </a:rPr>
              <a:t>适用于所有涉及安全操作的生产、工作场所，包括企业、工厂、车间、实验室等。</a:t>
            </a:r>
            <a:endParaRPr lang="en-US" sz="1100"/>
          </a:p>
        </p:txBody>
      </p:sp>
      <p:sp>
        <p:nvSpPr>
          <p:cNvPr id="5" name="AutoShape 5"/>
          <p:cNvSpPr/>
          <p:nvPr/>
        </p:nvSpPr>
        <p:spPr>
          <a:xfrm>
            <a:off x="601724" y="4315960"/>
            <a:ext cx="3052052" cy="1604591"/>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270"/>
              </a:spcBef>
              <a:defRPr/>
            </a:pPr>
            <a:r>
              <a:rPr lang="en-US" sz="1350">
                <a:solidFill>
                  <a:srgbClr val="FFFFFF">
                    <a:alpha val="100000"/>
                  </a:srgbClr>
                </a:solidFill>
                <a:latin typeface="Microsoft Yahei"/>
                <a:ea typeface="Microsoft Yahei"/>
                <a:cs typeface="Microsoft Yahei"/>
              </a:rPr>
              <a:t>适用于所有需要进行安全操作的员工，包括生产人员、技术人员、管理人员等。</a:t>
            </a:r>
            <a:endParaRPr lang="en-US" sz="1100"/>
          </a:p>
        </p:txBody>
      </p:sp>
      <p:grpSp>
        <p:nvGrpSpPr>
          <p:cNvPr id="6" name="Group 6"/>
          <p:cNvGrpSpPr/>
          <p:nvPr/>
        </p:nvGrpSpPr>
        <p:grpSpPr>
          <a:xfrm>
            <a:off x="454963" y="93878"/>
            <a:ext cx="10641129" cy="914400"/>
            <a:chOff x="454963" y="93878"/>
            <a:chExt cx="10641129" cy="914400"/>
          </a:xfrm>
        </p:grpSpPr>
        <p:sp>
          <p:nvSpPr>
            <p:cNvPr id="7" name="AutoShape 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TextBox 2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适用范围及对象</a:t>
              </a:r>
            </a:p>
          </p:txBody>
        </p:sp>
      </p:grpSp>
      <p:sp>
        <p:nvSpPr>
          <p:cNvPr id="28" name="AutoShape 28"/>
          <p:cNvSpPr/>
          <p:nvPr/>
        </p:nvSpPr>
        <p:spPr>
          <a:xfrm>
            <a:off x="601724" y="3976765"/>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rgbClr val="FFFFFF">
                    <a:alpha val="100000"/>
                  </a:srgbClr>
                </a:solidFill>
                <a:latin typeface="Microsoft Yahei"/>
                <a:ea typeface="Microsoft Yahei"/>
                <a:cs typeface="Microsoft Yahei"/>
              </a:rPr>
              <a:t>适用对象</a:t>
            </a:r>
            <a:endParaRPr lang="en-US" sz="1100"/>
          </a:p>
        </p:txBody>
      </p:sp>
      <p:sp>
        <p:nvSpPr>
          <p:cNvPr id="29" name="AutoShape 29"/>
          <p:cNvSpPr/>
          <p:nvPr/>
        </p:nvSpPr>
        <p:spPr>
          <a:xfrm>
            <a:off x="563624" y="1405309"/>
            <a:ext cx="2936423" cy="339195"/>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en-US" sz="1575" b="1">
                <a:solidFill>
                  <a:schemeClr val="accent1">
                    <a:alpha val="100000"/>
                  </a:schemeClr>
                </a:solidFill>
                <a:latin typeface="Microsoft Yahei"/>
                <a:ea typeface="Microsoft Yahei"/>
                <a:cs typeface="Microsoft Yahei"/>
              </a:rPr>
              <a:t>适用范围</a:t>
            </a:r>
            <a:endParaRPr lang="en-US" sz="110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TextBox 2"/>
          <p:cNvSpPr txBox="1"/>
          <p:nvPr/>
        </p:nvSpPr>
        <p:spPr>
          <a:xfrm>
            <a:off x="763829" y="1414808"/>
            <a:ext cx="673417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重要性</a:t>
            </a:r>
          </a:p>
        </p:txBody>
      </p:sp>
      <p:sp>
        <p:nvSpPr>
          <p:cNvPr id="3" name="TextBox 3"/>
          <p:cNvSpPr txBox="1"/>
          <p:nvPr/>
        </p:nvSpPr>
        <p:spPr>
          <a:xfrm>
            <a:off x="763829" y="2093647"/>
            <a:ext cx="67341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安全操作规程是企业安全管理的重要组成部分，是保障员工和企业安全的重要手段。</a:t>
            </a:r>
          </a:p>
        </p:txBody>
      </p:sp>
      <p:sp>
        <p:nvSpPr>
          <p:cNvPr id="4" name="TextBox 4"/>
          <p:cNvSpPr txBox="1"/>
          <p:nvPr/>
        </p:nvSpPr>
        <p:spPr>
          <a:xfrm>
            <a:off x="689593" y="3949139"/>
            <a:ext cx="6524625" cy="8858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4000"/>
              </a:lnSpc>
            </a:pPr>
            <a:r>
              <a:rPr lang="en-US" sz="2325" b="1">
                <a:solidFill>
                  <a:schemeClr val="accent1">
                    <a:alpha val="100000"/>
                  </a:schemeClr>
                </a:solidFill>
                <a:latin typeface="Microsoft Yahei"/>
                <a:ea typeface="Microsoft Yahei"/>
                <a:cs typeface="Microsoft Yahei"/>
              </a:rPr>
              <a:t>意义</a:t>
            </a:r>
          </a:p>
        </p:txBody>
      </p:sp>
      <p:sp>
        <p:nvSpPr>
          <p:cNvPr id="5" name="TextBox 5"/>
          <p:cNvSpPr txBox="1"/>
          <p:nvPr/>
        </p:nvSpPr>
        <p:spPr>
          <a:xfrm>
            <a:off x="689593" y="4645945"/>
            <a:ext cx="6810375" cy="13239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通过制定和执行安全操作规程，可以有效地减少和防止事故的发生，降低安全风险，提高员工的安全意识和操作技能，保障企业的正常生产和经营。同时，也有利于提高企业的整体安全管理水平和形象。</a:t>
            </a:r>
          </a:p>
        </p:txBody>
      </p:sp>
      <p:sp>
        <p:nvSpPr>
          <p:cNvPr id="6" name="AutoShape 6"/>
          <p:cNvSpPr/>
          <p:nvPr/>
        </p:nvSpPr>
        <p:spPr>
          <a:xfrm>
            <a:off x="884406" y="5955116"/>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831494"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1514246" y="5955116"/>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9" name="Connector 9"/>
          <p:cNvCxnSpPr/>
          <p:nvPr/>
        </p:nvCxnSpPr>
        <p:spPr>
          <a:xfrm>
            <a:off x="1585874" y="6029346"/>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0" name="Picture 10"/>
          <p:cNvPicPr>
            <a:picLocks noChangeAspect="1"/>
          </p:cNvPicPr>
          <p:nvPr/>
        </p:nvPicPr>
        <p:blipFill>
          <a:blip r:embed="rId2">
            <a:alphaModFix/>
          </a:blip>
          <a:srcRect l="25063" r="25063"/>
          <a:stretch>
            <a:fillRect/>
          </a:stretch>
        </p:blipFill>
        <p:spPr>
          <a:xfrm>
            <a:off x="7803289" y="1299241"/>
            <a:ext cx="3679824" cy="4906431"/>
          </a:xfrm>
          <a:prstGeom prst="rect">
            <a:avLst/>
          </a:prstGeom>
        </p:spPr>
      </p:pic>
      <p:sp>
        <p:nvSpPr>
          <p:cNvPr id="11" name="AutoShape 11"/>
          <p:cNvSpPr/>
          <p:nvPr/>
        </p:nvSpPr>
        <p:spPr>
          <a:xfrm>
            <a:off x="852680" y="3629459"/>
            <a:ext cx="701468" cy="122998"/>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799768"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1482520" y="3629459"/>
            <a:ext cx="122998" cy="12299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14" name="Connector 14"/>
          <p:cNvCxnSpPr/>
          <p:nvPr/>
        </p:nvCxnSpPr>
        <p:spPr>
          <a:xfrm>
            <a:off x="1554148" y="3703689"/>
            <a:ext cx="6181975"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重要性及意义</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02</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通用安全操作规程内容</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grpSp>
        <p:nvGrpSpPr>
          <p:cNvPr id="2" name="Group 2"/>
          <p:cNvGrpSpPr/>
          <p:nvPr/>
        </p:nvGrpSpPr>
        <p:grpSpPr>
          <a:xfrm>
            <a:off x="1218874" y="1354848"/>
            <a:ext cx="4394883" cy="1340950"/>
            <a:chOff x="1218874" y="1354848"/>
            <a:chExt cx="4394883" cy="1340950"/>
          </a:xfrm>
        </p:grpSpPr>
        <p:sp>
          <p:nvSpPr>
            <p:cNvPr id="3" name="AutoShape 3"/>
            <p:cNvSpPr/>
            <p:nvPr/>
          </p:nvSpPr>
          <p:spPr>
            <a:xfrm>
              <a:off x="1218874" y="1354848"/>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TextBox 4"/>
            <p:cNvSpPr txBox="1"/>
            <p:nvPr/>
          </p:nvSpPr>
          <p:spPr>
            <a:xfrm>
              <a:off x="1218874" y="1993615"/>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设备设施必须符合国家安全生产标准，定期进行维护和检查，确保其正常运转。</a:t>
              </a:r>
            </a:p>
          </p:txBody>
        </p:sp>
        <p:sp>
          <p:nvSpPr>
            <p:cNvPr id="5" name="Freeform 5"/>
            <p:cNvSpPr/>
            <p:nvPr/>
          </p:nvSpPr>
          <p:spPr>
            <a:xfrm>
              <a:off x="1303561" y="1482500"/>
              <a:ext cx="469392" cy="383462"/>
            </a:xfrm>
            <a:custGeom>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1218874" y="3134853"/>
            <a:ext cx="4394883" cy="1304934"/>
            <a:chOff x="1218874" y="3134853"/>
            <a:chExt cx="4394883" cy="1304934"/>
          </a:xfrm>
        </p:grpSpPr>
        <p:sp>
          <p:nvSpPr>
            <p:cNvPr id="7" name="AutoShape 7"/>
            <p:cNvSpPr/>
            <p:nvPr/>
          </p:nvSpPr>
          <p:spPr>
            <a:xfrm>
              <a:off x="1218874" y="313485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a:off x="1358514" y="3274494"/>
              <a:ext cx="359485" cy="359485"/>
            </a:xfrm>
            <a:custGeom>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1218874" y="373760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对于存在安全隐患的设备设施，必须及时采取措施予以修复或更换。</a:t>
              </a:r>
            </a:p>
          </p:txBody>
        </p:sp>
      </p:grpSp>
      <p:grpSp>
        <p:nvGrpSpPr>
          <p:cNvPr id="10" name="Group 10"/>
          <p:cNvGrpSpPr/>
          <p:nvPr/>
        </p:nvGrpSpPr>
        <p:grpSpPr>
          <a:xfrm>
            <a:off x="1218874" y="4878843"/>
            <a:ext cx="4394883" cy="1316184"/>
            <a:chOff x="1218874" y="4878843"/>
            <a:chExt cx="4394883" cy="1316184"/>
          </a:xfrm>
        </p:grpSpPr>
        <p:sp>
          <p:nvSpPr>
            <p:cNvPr id="11" name="AutoShape 11"/>
            <p:cNvSpPr/>
            <p:nvPr/>
          </p:nvSpPr>
          <p:spPr>
            <a:xfrm>
              <a:off x="1218874" y="4878843"/>
              <a:ext cx="638766" cy="63876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2"/>
            <p:cNvSpPr/>
            <p:nvPr/>
          </p:nvSpPr>
          <p:spPr>
            <a:xfrm>
              <a:off x="1372678" y="5037742"/>
              <a:ext cx="331158" cy="320969"/>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TextBox 13"/>
            <p:cNvSpPr txBox="1"/>
            <p:nvPr/>
          </p:nvSpPr>
          <p:spPr>
            <a:xfrm>
              <a:off x="1218874" y="5492844"/>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操作人员必须熟悉设备设施的性能、操作方法和安全注意事项，严禁违规操作。</a:t>
              </a:r>
            </a:p>
          </p:txBody>
        </p:sp>
      </p:grpSp>
      <p:pic>
        <p:nvPicPr>
          <p:cNvPr id="14" name="Picture 14"/>
          <p:cNvPicPr>
            <a:picLocks noChangeAspect="1"/>
          </p:cNvPicPr>
          <p:nvPr/>
        </p:nvPicPr>
        <p:blipFill>
          <a:blip r:embed="rId2"/>
          <a:srcRect l="16667" r="16667"/>
          <a:stretch>
            <a:fillRect/>
          </a:stretch>
        </p:blipFill>
        <p:spPr>
          <a:xfrm>
            <a:off x="6603343" y="1773672"/>
            <a:ext cx="4619078" cy="4619078"/>
          </a:xfrm>
          <a:prstGeom prst="ellipse">
            <a:avLst/>
          </a:prstGeom>
        </p:spPr>
      </p:pic>
      <p:pic>
        <p:nvPicPr>
          <p:cNvPr id="15" name="Picture 15"/>
          <p:cNvPicPr>
            <a:picLocks noChangeAspect="1"/>
          </p:cNvPicPr>
          <p:nvPr/>
        </p:nvPicPr>
        <p:blipFill>
          <a:blip r:embed="rId3"/>
          <a:srcRect l="16667" r="16667"/>
          <a:stretch>
            <a:fillRect/>
          </a:stretch>
        </p:blipFill>
        <p:spPr>
          <a:xfrm>
            <a:off x="9353197" y="779822"/>
            <a:ext cx="2231507" cy="2231507"/>
          </a:xfrm>
          <a:prstGeom prst="ellipse">
            <a:avLst/>
          </a:prstGeom>
        </p:spPr>
      </p:pic>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设备设施安全要求</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49579" y="1319127"/>
            <a:ext cx="5106411" cy="51064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 name="Picture 3"/>
          <p:cNvPicPr>
            <a:picLocks noChangeAspect="1"/>
          </p:cNvPicPr>
          <p:nvPr/>
        </p:nvPicPr>
        <p:blipFill>
          <a:blip r:embed="rId2">
            <a:alphaModFix amt="70000"/>
          </a:blip>
          <a:srcRect t="14167" b="14167"/>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899336" y="5251464"/>
            <a:ext cx="979144"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03</a:t>
            </a:r>
          </a:p>
        </p:txBody>
      </p:sp>
      <p:sp>
        <p:nvSpPr>
          <p:cNvPr id="6" name="TextBox 6"/>
          <p:cNvSpPr txBox="1"/>
          <p:nvPr/>
        </p:nvSpPr>
        <p:spPr>
          <a:xfrm>
            <a:off x="6074571" y="5019816"/>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严禁在作业区域内吸烟、使用明火或进行其他易引发火灾的行为。</a:t>
            </a:r>
          </a:p>
        </p:txBody>
      </p:sp>
      <p:sp>
        <p:nvSpPr>
          <p:cNvPr id="7" name="AutoShape 7"/>
          <p:cNvSpPr/>
          <p:nvPr/>
        </p:nvSpPr>
        <p:spPr>
          <a:xfrm>
            <a:off x="4935912" y="1819581"/>
            <a:ext cx="993758" cy="99375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4926142" y="198727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01</a:t>
            </a:r>
          </a:p>
        </p:txBody>
      </p:sp>
      <p:sp>
        <p:nvSpPr>
          <p:cNvPr id="9" name="TextBox 9"/>
          <p:cNvSpPr txBox="1"/>
          <p:nvPr/>
        </p:nvSpPr>
        <p:spPr>
          <a:xfrm>
            <a:off x="6074571" y="1819581"/>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作业环境必须保持整洁、干燥、通风良好，符合安全生产要求。</a:t>
            </a:r>
          </a:p>
        </p:txBody>
      </p:sp>
      <p:sp>
        <p:nvSpPr>
          <p:cNvPr id="10" name="AutoShape 10"/>
          <p:cNvSpPr/>
          <p:nvPr/>
        </p:nvSpPr>
        <p:spPr>
          <a:xfrm>
            <a:off x="4935912" y="3457771"/>
            <a:ext cx="993758" cy="993758"/>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4926142" y="3625466"/>
            <a:ext cx="964530" cy="682752"/>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rgbClr val="FFFFFF">
                    <a:alpha val="100000"/>
                  </a:srgbClr>
                </a:solidFill>
                <a:latin typeface="Microsoft Yahei"/>
                <a:ea typeface="Microsoft Yahei"/>
                <a:cs typeface="Microsoft Yahei"/>
              </a:rPr>
              <a:t>02</a:t>
            </a:r>
          </a:p>
        </p:txBody>
      </p:sp>
      <p:sp>
        <p:nvSpPr>
          <p:cNvPr id="12" name="TextBox 12"/>
          <p:cNvSpPr txBox="1"/>
          <p:nvPr/>
        </p:nvSpPr>
        <p:spPr>
          <a:xfrm>
            <a:off x="6096000" y="3521834"/>
            <a:ext cx="5486256" cy="97536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对于存在危险因素的作业环境，必须设置明显的安全警示标志，并采取相应的防护措施。</a:t>
            </a:r>
          </a:p>
        </p:txBody>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作业环境安全要求</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604606" y="1508032"/>
            <a:ext cx="3311882" cy="4326814"/>
          </a:xfrm>
          <a:prstGeom prst="roundRect">
            <a:avLst>
              <a:gd name="adj" fmla="val 9570"/>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391478" y="1508032"/>
            <a:ext cx="3311882" cy="4326814"/>
          </a:xfrm>
          <a:prstGeom prst="roundRect">
            <a:avLst>
              <a:gd name="adj" fmla="val 10537"/>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8167153" y="1508032"/>
            <a:ext cx="3311882" cy="4326814"/>
          </a:xfrm>
          <a:prstGeom prst="roundRect">
            <a:avLst>
              <a:gd name="adj" fmla="val 9247"/>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4588266"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个人防护用品必须符合国家安全生产标准，定期进行检查和更换。</a:t>
            </a:r>
          </a:p>
        </p:txBody>
      </p:sp>
      <p:sp>
        <p:nvSpPr>
          <p:cNvPr id="6" name="TextBox 6"/>
          <p:cNvSpPr txBox="1"/>
          <p:nvPr/>
        </p:nvSpPr>
        <p:spPr>
          <a:xfrm>
            <a:off x="8363940" y="4240389"/>
            <a:ext cx="2918307"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严禁佩戴不符合要求的个人防护用品或未佩戴个人防护用品进行作业。</a:t>
            </a:r>
          </a:p>
        </p:txBody>
      </p:sp>
      <p:pic>
        <p:nvPicPr>
          <p:cNvPr id="7" name="Picture 7"/>
          <p:cNvPicPr>
            <a:picLocks noChangeAspect="1"/>
          </p:cNvPicPr>
          <p:nvPr/>
        </p:nvPicPr>
        <p:blipFill>
          <a:blip r:embed="rId2"/>
          <a:srcRect l="4522" r="4522"/>
          <a:stretch>
            <a:fillRect/>
          </a:stretch>
        </p:blipFill>
        <p:spPr>
          <a:xfrm>
            <a:off x="921958" y="1771933"/>
            <a:ext cx="2672865" cy="2203993"/>
          </a:xfrm>
          <a:prstGeom prst="roundRect">
            <a:avLst/>
          </a:prstGeom>
        </p:spPr>
      </p:pic>
      <p:pic>
        <p:nvPicPr>
          <p:cNvPr id="8" name="Picture 8"/>
          <p:cNvPicPr>
            <a:picLocks noChangeAspect="1"/>
          </p:cNvPicPr>
          <p:nvPr/>
        </p:nvPicPr>
        <p:blipFill>
          <a:blip r:embed="rId3"/>
          <a:srcRect l="4522" r="4522"/>
          <a:stretch>
            <a:fillRect/>
          </a:stretch>
        </p:blipFill>
        <p:spPr>
          <a:xfrm>
            <a:off x="4710987" y="1771933"/>
            <a:ext cx="2672865" cy="2203993"/>
          </a:xfrm>
          <a:prstGeom prst="roundRect">
            <a:avLst/>
          </a:prstGeom>
        </p:spPr>
      </p:pic>
      <p:pic>
        <p:nvPicPr>
          <p:cNvPr id="9" name="Picture 9"/>
          <p:cNvPicPr>
            <a:picLocks noChangeAspect="1"/>
          </p:cNvPicPr>
          <p:nvPr/>
        </p:nvPicPr>
        <p:blipFill>
          <a:blip r:embed="rId4"/>
          <a:srcRect l="9424" r="9424"/>
          <a:stretch>
            <a:fillRect/>
          </a:stretch>
        </p:blipFill>
        <p:spPr>
          <a:xfrm>
            <a:off x="8486661" y="1771933"/>
            <a:ext cx="2672865" cy="2203993"/>
          </a:xfrm>
          <a:prstGeom prst="roundRect">
            <a:avLst/>
          </a:prstGeom>
        </p:spPr>
      </p:pic>
      <p:sp>
        <p:nvSpPr>
          <p:cNvPr id="10" name="TextBox 10"/>
          <p:cNvSpPr txBox="1"/>
          <p:nvPr/>
        </p:nvSpPr>
        <p:spPr>
          <a:xfrm>
            <a:off x="763829" y="4240389"/>
            <a:ext cx="2916151"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500">
                <a:solidFill>
                  <a:srgbClr val="FFFFFF">
                    <a:alpha val="100000"/>
                  </a:srgbClr>
                </a:solidFill>
                <a:latin typeface="Microsoft Yahei"/>
                <a:ea typeface="Microsoft Yahei"/>
                <a:cs typeface="Microsoft Yahei"/>
              </a:rPr>
              <a:t>操作人员必须根据作业环境和岗位需求，佩戴相应的个人防护用品，如安全帽、防护眼镜、防护手套等。</a:t>
            </a:r>
          </a:p>
        </p:txBody>
      </p:sp>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个人防护用品佩戴要求</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07874" y="6318935"/>
            <a:ext cx="701468" cy="122998"/>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54963"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1137715" y="6318935"/>
            <a:ext cx="122998" cy="122998"/>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cxnSp>
        <p:nvCxnSpPr>
          <p:cNvPr id="5" name="Connector 5"/>
          <p:cNvCxnSpPr/>
          <p:nvPr/>
        </p:nvCxnSpPr>
        <p:spPr>
          <a:xfrm>
            <a:off x="1209343" y="6393165"/>
            <a:ext cx="10991852" cy="0"/>
          </a:xfrm>
          <a:prstGeom prst="line">
            <a:avLst/>
          </a:prstGeom>
          <a:ln w="14288">
            <a:solidFill>
              <a:schemeClr val="accent2"/>
            </a:solidFill>
            <a:prstDash val="dash"/>
            <a:headEnd type="none"/>
            <a:tailEnd type="none"/>
          </a:ln>
        </p:spPr>
        <p:style>
          <a:lnRef idx="0">
            <a:schemeClr val="accent2"/>
          </a:lnRef>
          <a:fillRef idx="1">
            <a:schemeClr val="accent2"/>
          </a:fillRef>
          <a:effectRef idx="0">
            <a:schemeClr val="accent2"/>
          </a:effectRef>
          <a:fontRef idx="minor">
            <a:schemeClr val="lt1"/>
          </a:fontRef>
        </p:style>
      </p:cxnSp>
      <p:sp>
        <p:nvSpPr>
          <p:cNvPr id="6" name="AutoShape 6"/>
          <p:cNvSpPr/>
          <p:nvPr/>
        </p:nvSpPr>
        <p:spPr>
          <a:xfrm>
            <a:off x="904945" y="1398355"/>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218874" y="2592503"/>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8" name="AutoShape 8"/>
          <p:cNvSpPr/>
          <p:nvPr/>
        </p:nvSpPr>
        <p:spPr>
          <a:xfrm>
            <a:off x="4503089" y="1424901"/>
            <a:ext cx="2590123" cy="1506389"/>
          </a:xfrm>
          <a:prstGeom prst="round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4817018" y="2619049"/>
            <a:ext cx="2871893" cy="3142827"/>
          </a:xfrm>
          <a:prstGeom prst="roundRect">
            <a:avLst/>
          </a:prstGeom>
          <a:solidFill>
            <a:schemeClr val="accent1">
              <a:lumMod val="20000"/>
              <a:lumOff val="80000"/>
              <a:alpha val="90000"/>
            </a:schemeClr>
          </a:solidFill>
          <a:ln w="19050">
            <a:solidFill>
              <a:schemeClr val="accent1">
                <a:alpha val="9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0" name="AutoShape 10"/>
          <p:cNvSpPr/>
          <p:nvPr/>
        </p:nvSpPr>
        <p:spPr>
          <a:xfrm>
            <a:off x="8201329" y="1424901"/>
            <a:ext cx="2590123" cy="1506389"/>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8515258" y="2619049"/>
            <a:ext cx="2871893" cy="3142827"/>
          </a:xfrm>
          <a:prstGeom prst="roundRect">
            <a:avLst/>
          </a:prstGeom>
          <a:solidFill>
            <a:schemeClr val="accent2">
              <a:lumMod val="20000"/>
              <a:lumOff val="80000"/>
              <a:alpha val="90000"/>
            </a:schemeClr>
          </a:solidFill>
          <a:ln w="19050">
            <a:solidFill>
              <a:schemeClr val="accent2">
                <a:alpha val="90000"/>
              </a:schemeClr>
            </a:solidFill>
            <a:prstDash val="solid"/>
          </a:ln>
        </p:spPr>
        <p:style>
          <a:lnRef idx="0">
            <a:schemeClr val="accent2"/>
          </a:lnRef>
          <a:fillRef idx="1">
            <a:schemeClr val="accent2"/>
          </a:fillRef>
          <a:effectRef idx="0">
            <a:schemeClr val="accent2"/>
          </a:effectRef>
          <a:fontRef idx="minor">
            <a:schemeClr val="lt1"/>
          </a:fontRef>
        </p:style>
        <p:txBody>
          <a:bodyPr/>
          <a:lstStyle>
            <a:defPPr>
              <a:defRPr lang="en-US"/>
            </a:defPPr>
            <a:lvl1pPr marL="0" algn="l" defTabSz="914400" rtl="0" eaLnBrk="1" latinLnBrk="0" hangingPunct="1">
              <a:defRPr sz="1800" kern="1200">
                <a:solidFill>
                  <a:srgbClr val="F4F7FF"/>
                </a:solidFill>
                <a:latin typeface="Calibri"/>
                <a:ea typeface="+mn-ea"/>
                <a:cs typeface="+mn-cs"/>
              </a:defRPr>
            </a:lvl1pPr>
            <a:lvl2pPr marL="457200" algn="l" defTabSz="914400" rtl="0" eaLnBrk="1" latinLnBrk="0" hangingPunct="1">
              <a:defRPr sz="1800" kern="1200">
                <a:solidFill>
                  <a:srgbClr val="F4F7FF"/>
                </a:solidFill>
                <a:latin typeface="Calibri"/>
                <a:ea typeface="+mn-ea"/>
                <a:cs typeface="+mn-cs"/>
              </a:defRPr>
            </a:lvl2pPr>
            <a:lvl3pPr marL="914400" algn="l" defTabSz="914400" rtl="0" eaLnBrk="1" latinLnBrk="0" hangingPunct="1">
              <a:defRPr sz="1800" kern="1200">
                <a:solidFill>
                  <a:srgbClr val="F4F7FF"/>
                </a:solidFill>
                <a:latin typeface="Calibri"/>
                <a:ea typeface="+mn-ea"/>
                <a:cs typeface="+mn-cs"/>
              </a:defRPr>
            </a:lvl3pPr>
            <a:lvl4pPr marL="1371600" algn="l" defTabSz="914400" rtl="0" eaLnBrk="1" latinLnBrk="0" hangingPunct="1">
              <a:defRPr sz="1800" kern="1200">
                <a:solidFill>
                  <a:srgbClr val="F4F7FF"/>
                </a:solidFill>
                <a:latin typeface="Calibri"/>
                <a:ea typeface="+mn-ea"/>
                <a:cs typeface="+mn-cs"/>
              </a:defRPr>
            </a:lvl4pPr>
            <a:lvl5pPr marL="1828800" algn="l" defTabSz="914400" rtl="0" eaLnBrk="1" latinLnBrk="0" hangingPunct="1">
              <a:defRPr sz="1800" kern="1200">
                <a:solidFill>
                  <a:srgbClr val="F4F7FF"/>
                </a:solidFill>
                <a:latin typeface="Calibri"/>
                <a:ea typeface="+mn-ea"/>
                <a:cs typeface="+mn-cs"/>
              </a:defRPr>
            </a:lvl5pPr>
            <a:lvl6pPr marL="2286000" algn="l" defTabSz="914400" rtl="0" eaLnBrk="1" latinLnBrk="0" hangingPunct="1">
              <a:defRPr sz="1800" kern="1200">
                <a:solidFill>
                  <a:srgbClr val="F4F7FF"/>
                </a:solidFill>
                <a:latin typeface="Calibri"/>
                <a:ea typeface="+mn-ea"/>
                <a:cs typeface="+mn-cs"/>
              </a:defRPr>
            </a:lvl6pPr>
            <a:lvl7pPr marL="2743200" algn="l" defTabSz="914400" rtl="0" eaLnBrk="1" latinLnBrk="0" hangingPunct="1">
              <a:defRPr sz="1800" kern="1200">
                <a:solidFill>
                  <a:srgbClr val="F4F7FF"/>
                </a:solidFill>
                <a:latin typeface="Calibri"/>
                <a:ea typeface="+mn-ea"/>
                <a:cs typeface="+mn-cs"/>
              </a:defRPr>
            </a:lvl7pPr>
            <a:lvl8pPr marL="3200400" algn="l" defTabSz="914400" rtl="0" eaLnBrk="1" latinLnBrk="0" hangingPunct="1">
              <a:defRPr sz="1800" kern="1200">
                <a:solidFill>
                  <a:srgbClr val="F4F7FF"/>
                </a:solidFill>
                <a:latin typeface="Calibri"/>
                <a:ea typeface="+mn-ea"/>
                <a:cs typeface="+mn-cs"/>
              </a:defRPr>
            </a:lvl8pPr>
            <a:lvl9pPr marL="3657600" algn="l" defTabSz="914400" rtl="0" eaLnBrk="1" latinLnBrk="0" hangingPunct="1">
              <a:defRPr sz="1800" kern="1200">
                <a:solidFill>
                  <a:srgbClr val="F4F7FF"/>
                </a:solidFill>
                <a:latin typeface="Calibri"/>
                <a:ea typeface="+mn-ea"/>
                <a:cs typeface="+mn-cs"/>
              </a:defRPr>
            </a:lvl9pPr>
          </a:lstStyle>
          <a:p/>
        </p:txBody>
      </p:sp>
      <p:sp>
        <p:nvSpPr>
          <p:cNvPr id="12" name="TextBox 12"/>
          <p:cNvSpPr txBox="1"/>
          <p:nvPr/>
        </p:nvSpPr>
        <p:spPr>
          <a:xfrm>
            <a:off x="1414251" y="2980276"/>
            <a:ext cx="2505075" cy="24955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企业必须制定完善的应急预案，明确应急组织、通讯联络、现场处置、医疗救护、安全防护等方面的要求和措施。</a:t>
            </a:r>
          </a:p>
        </p:txBody>
      </p:sp>
      <p:sp>
        <p:nvSpPr>
          <p:cNvPr id="13" name="TextBox 13"/>
          <p:cNvSpPr txBox="1"/>
          <p:nvPr/>
        </p:nvSpPr>
        <p:spPr>
          <a:xfrm>
            <a:off x="4999835"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操作人员必须熟悉应急预案的内容，掌握应急处理方法和逃生路线。</a:t>
            </a:r>
          </a:p>
        </p:txBody>
      </p:sp>
      <p:sp>
        <p:nvSpPr>
          <p:cNvPr id="14" name="TextBox 14"/>
          <p:cNvSpPr txBox="1"/>
          <p:nvPr/>
        </p:nvSpPr>
        <p:spPr>
          <a:xfrm>
            <a:off x="8731942" y="2980276"/>
            <a:ext cx="2506259" cy="248412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rgbClr val="071D40">
                    <a:alpha val="100000"/>
                  </a:srgbClr>
                </a:solidFill>
                <a:latin typeface="Microsoft Yahei"/>
                <a:ea typeface="Microsoft Yahei"/>
                <a:cs typeface="Microsoft Yahei"/>
              </a:rPr>
              <a:t>在发生紧急情况时，必须立即启动应急预案，迅速采取有效措施进行处置，并及时向上级报告。</a:t>
            </a:r>
          </a:p>
        </p:txBody>
      </p:sp>
      <p:sp>
        <p:nvSpPr>
          <p:cNvPr id="15" name="Freeform 15"/>
          <p:cNvSpPr/>
          <p:nvPr/>
        </p:nvSpPr>
        <p:spPr>
          <a:xfrm>
            <a:off x="3734987" y="1845395"/>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7434234" y="1784900"/>
            <a:ext cx="509355" cy="509355"/>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TextBox 17"/>
          <p:cNvSpPr txBox="1"/>
          <p:nvPr/>
        </p:nvSpPr>
        <p:spPr>
          <a:xfrm>
            <a:off x="1081380" y="1191768"/>
            <a:ext cx="2180333"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01</a:t>
            </a:r>
          </a:p>
        </p:txBody>
      </p:sp>
      <p:sp>
        <p:nvSpPr>
          <p:cNvPr id="18" name="TextBox 18"/>
          <p:cNvSpPr txBox="1"/>
          <p:nvPr/>
        </p:nvSpPr>
        <p:spPr>
          <a:xfrm>
            <a:off x="4743558" y="1252051"/>
            <a:ext cx="2109185"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02</a:t>
            </a:r>
          </a:p>
        </p:txBody>
      </p:sp>
      <p:sp>
        <p:nvSpPr>
          <p:cNvPr id="19" name="TextBox 19"/>
          <p:cNvSpPr txBox="1"/>
          <p:nvPr/>
        </p:nvSpPr>
        <p:spPr>
          <a:xfrm>
            <a:off x="8349305" y="1215599"/>
            <a:ext cx="2294171" cy="1844040"/>
          </a:xfrm>
          <a:prstGeom prst="rect">
            <a:avLst/>
          </a:prstGeom>
        </p:spPr>
        <p:txBody>
          <a:bodyPr vert="horz" wrap="square" lIns="123825" tIns="123825" rIns="57150" bIns="123825"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4000"/>
              </a:lnSpc>
            </a:pPr>
            <a:r>
              <a:rPr lang="en-US" sz="5775" b="1">
                <a:solidFill>
                  <a:srgbClr val="FFFFFF">
                    <a:alpha val="100000"/>
                  </a:srgbClr>
                </a:solidFill>
                <a:latin typeface="Microsoft Yahei"/>
                <a:ea typeface="Microsoft Yahei"/>
                <a:cs typeface="Microsoft Yahei"/>
              </a:rPr>
              <a:t>03</a:t>
            </a:r>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应急处理措施</a:t>
              </a:r>
            </a:p>
          </p:txBody>
        </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1870446" y="1714805"/>
            <a:ext cx="8551930" cy="140939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64000"/>
              </a:lnSpc>
              <a:spcBef>
                <a:spcPts val="450"/>
              </a:spcBef>
            </a:pPr>
            <a:r>
              <a:rPr lang="en-US" sz="9225" b="1">
                <a:solidFill>
                  <a:schemeClr val="accent3">
                    <a:lumMod val="60000"/>
                    <a:lumOff val="40000"/>
                    <a:alpha val="100000"/>
                  </a:schemeClr>
                </a:solidFill>
                <a:latin typeface="Microsoft Yahei"/>
                <a:ea typeface="Microsoft Yahei"/>
                <a:cs typeface="Microsoft Yahei"/>
              </a:rPr>
              <a:t>03</a:t>
            </a:r>
          </a:p>
        </p:txBody>
      </p:sp>
      <p:cxnSp>
        <p:nvCxnSpPr>
          <p:cNvPr id="3" name="Connector 3"/>
          <p:cNvCxnSpPr/>
          <p:nvPr/>
        </p:nvCxnSpPr>
        <p:spPr>
          <a:xfrm>
            <a:off x="2473714" y="3043743"/>
            <a:ext cx="7337793" cy="0"/>
          </a:xfrm>
          <a:prstGeom prst="line">
            <a:avLst/>
          </a:prstGeom>
          <a:ln w="19050">
            <a:solidFill>
              <a:schemeClr val="accent3">
                <a:lumMod val="60000"/>
                <a:lumOff val="40000"/>
              </a:schemeClr>
            </a:solidFill>
            <a:prstDash val="solid"/>
            <a:headEnd type="none"/>
            <a:tailEnd type="none"/>
          </a:ln>
        </p:spPr>
        <p:style>
          <a:lnRef idx="0">
            <a:schemeClr val="accent3"/>
          </a:lnRef>
          <a:fillRef idx="1">
            <a:schemeClr val="accent3"/>
          </a:fillRef>
          <a:effectRef idx="0">
            <a:schemeClr val="accent3"/>
          </a:effectRef>
          <a:fontRef idx="minor">
            <a:schemeClr val="lt1"/>
          </a:fontRef>
        </p:style>
      </p:cxnSp>
      <p:sp>
        <p:nvSpPr>
          <p:cNvPr id="4" name="TextBox 4"/>
          <p:cNvSpPr txBox="1"/>
          <p:nvPr/>
        </p:nvSpPr>
        <p:spPr>
          <a:xfrm>
            <a:off x="2216099" y="3124200"/>
            <a:ext cx="7860623" cy="1872691"/>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ts val="450"/>
              </a:spcBef>
            </a:pPr>
            <a:r>
              <a:rPr lang="en-US" sz="4575" b="1">
                <a:solidFill>
                  <a:srgbClr val="000000">
                    <a:alpha val="100000"/>
                  </a:srgbClr>
                </a:solidFill>
                <a:latin typeface="Microsoft Yahei"/>
                <a:ea typeface="Microsoft Yahei"/>
                <a:cs typeface="Microsoft Yahei"/>
              </a:rPr>
              <a:t>各类作业安全操作规程详解</a:t>
            </a:r>
          </a:p>
        </p:txBody>
      </p:sp>
      <p:sp>
        <p:nvSpPr>
          <p:cNvPr id="5" name="Freeform 5"/>
          <p:cNvSpPr/>
          <p:nvPr/>
        </p:nvSpPr>
        <p:spPr>
          <a:xfrm>
            <a:off x="8967143" y="2331720"/>
            <a:ext cx="514088" cy="514088"/>
          </a:xfrm>
          <a:custGeom>
            <a:rect l="l" t="t" r="r" b="b"/>
            <a:pathLst>
              <a:path w="1905000" h="1905000">
                <a:moveTo>
                  <a:pt x="952500" y="0"/>
                </a:moveTo>
                <a:lnTo>
                  <a:pt x="1190625" y="714375"/>
                </a:lnTo>
                <a:lnTo>
                  <a:pt x="1905000" y="952500"/>
                </a:lnTo>
                <a:lnTo>
                  <a:pt x="1190625" y="1190625"/>
                </a:lnTo>
                <a:lnTo>
                  <a:pt x="952500" y="1905000"/>
                </a:lnTo>
                <a:lnTo>
                  <a:pt x="714375" y="1190625"/>
                </a:lnTo>
                <a:lnTo>
                  <a:pt x="0" y="952500"/>
                </a:lnTo>
                <a:lnTo>
                  <a:pt x="714375" y="714375"/>
                </a:lnTo>
                <a:close/>
              </a:path>
            </a:pathLst>
          </a:custGeom>
          <a:solidFill>
            <a:schemeClr val="accent3">
              <a:lumMod val="60000"/>
              <a:lumOff val="40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sp>
        <p:nvSpPr>
          <p:cNvPr id="2" name="AutoShape 2"/>
          <p:cNvSpPr/>
          <p:nvPr/>
        </p:nvSpPr>
        <p:spPr>
          <a:xfrm>
            <a:off x="763829" y="1628258"/>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4345" y="2028557"/>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检查设备、工具、夹具、量具等是否完好，确保工作区域无杂物。</a:t>
            </a:r>
          </a:p>
        </p:txBody>
      </p:sp>
      <p:sp>
        <p:nvSpPr>
          <p:cNvPr id="4" name="TextBox 4"/>
          <p:cNvSpPr txBox="1"/>
          <p:nvPr/>
        </p:nvSpPr>
        <p:spPr>
          <a:xfrm>
            <a:off x="994345" y="1509487"/>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操作前准备</a:t>
            </a:r>
          </a:p>
        </p:txBody>
      </p:sp>
      <p:pic>
        <p:nvPicPr>
          <p:cNvPr id="5" name="Picture 5"/>
          <p:cNvPicPr>
            <a:picLocks noChangeAspect="1"/>
          </p:cNvPicPr>
          <p:nvPr/>
        </p:nvPicPr>
        <p:blipFill>
          <a:blip r:embed="rId2"/>
          <a:srcRect l="19083" r="19083"/>
          <a:stretch>
            <a:fillRect/>
          </a:stretch>
        </p:blipFill>
        <p:spPr>
          <a:xfrm>
            <a:off x="6096000" y="1153983"/>
            <a:ext cx="5194482" cy="5194482"/>
          </a:xfrm>
          <a:prstGeom prst="ellipse">
            <a:avLst/>
          </a:prstGeom>
        </p:spPr>
      </p:pic>
      <p:sp>
        <p:nvSpPr>
          <p:cNvPr id="6" name="TextBox 6"/>
          <p:cNvSpPr txBox="1"/>
          <p:nvPr/>
        </p:nvSpPr>
        <p:spPr>
          <a:xfrm>
            <a:off x="994345" y="3637901"/>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严禁戴手套操作旋转机床，长发需戴工作帽，设备运转中不得进行擦拭和调整。</a:t>
            </a:r>
          </a:p>
        </p:txBody>
      </p:sp>
      <p:sp>
        <p:nvSpPr>
          <p:cNvPr id="7" name="TextBox 7"/>
          <p:cNvSpPr txBox="1"/>
          <p:nvPr/>
        </p:nvSpPr>
        <p:spPr>
          <a:xfrm>
            <a:off x="994345" y="3118831"/>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操作中注意事项</a:t>
            </a:r>
          </a:p>
        </p:txBody>
      </p:sp>
      <p:sp>
        <p:nvSpPr>
          <p:cNvPr id="8" name="TextBox 8"/>
          <p:cNvSpPr txBox="1"/>
          <p:nvPr/>
        </p:nvSpPr>
        <p:spPr>
          <a:xfrm>
            <a:off x="994345" y="5274339"/>
            <a:ext cx="4394883"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清理工作区域，关闭电源，对设备进行日常保养。</a:t>
            </a:r>
          </a:p>
        </p:txBody>
      </p:sp>
      <p:sp>
        <p:nvSpPr>
          <p:cNvPr id="9" name="TextBox 9"/>
          <p:cNvSpPr txBox="1"/>
          <p:nvPr/>
        </p:nvSpPr>
        <p:spPr>
          <a:xfrm>
            <a:off x="994345" y="4755268"/>
            <a:ext cx="4152900" cy="49530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325" b="1">
                <a:solidFill>
                  <a:schemeClr val="accent1">
                    <a:alpha val="100000"/>
                  </a:schemeClr>
                </a:solidFill>
                <a:latin typeface="Microsoft Yahei"/>
                <a:ea typeface="Microsoft Yahei"/>
                <a:cs typeface="Microsoft Yahei"/>
              </a:rPr>
              <a:t>操作后维护</a:t>
            </a:r>
          </a:p>
        </p:txBody>
      </p:sp>
      <p:sp>
        <p:nvSpPr>
          <p:cNvPr id="10" name="AutoShape 10"/>
          <p:cNvSpPr/>
          <p:nvPr/>
        </p:nvSpPr>
        <p:spPr>
          <a:xfrm>
            <a:off x="763829" y="3237602"/>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AutoShape 11"/>
          <p:cNvSpPr/>
          <p:nvPr/>
        </p:nvSpPr>
        <p:spPr>
          <a:xfrm>
            <a:off x="763829" y="4874039"/>
            <a:ext cx="230516" cy="23051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2" name="Group 12"/>
          <p:cNvGrpSpPr/>
          <p:nvPr/>
        </p:nvGrpSpPr>
        <p:grpSpPr>
          <a:xfrm>
            <a:off x="454963" y="93878"/>
            <a:ext cx="10641129" cy="914400"/>
            <a:chOff x="454963" y="93878"/>
            <a:chExt cx="10641129" cy="914400"/>
          </a:xfrm>
        </p:grpSpPr>
        <p:sp>
          <p:nvSpPr>
            <p:cNvPr id="13" name="AutoShape 1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TextBox 3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机械加工类作业安全规程</a:t>
              </a:r>
            </a:p>
          </p:txBody>
        </p:sp>
      </p:gr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操作前检查</a:t>
              </a: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检查电焊机、焊钳、面罩等设备是否完好，确保焊接现场无易燃易爆物品。</a:t>
              </a:r>
            </a:p>
          </p:txBody>
        </p:sp>
        <p:sp>
          <p:nvSpPr>
            <p:cNvPr id="7" name="AutoShape 7"/>
            <p:cNvSpPr/>
            <p:nvPr/>
          </p:nvSpPr>
          <p:spPr>
            <a:xfrm>
              <a:off x="5163133" y="1294832"/>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操作中注意事项</a:t>
              </a:r>
            </a:p>
          </p:txBody>
        </p:sp>
        <p:sp>
          <p:nvSpPr>
            <p:cNvPr id="11" name="TextBox 11"/>
            <p:cNvSpPr txBox="1"/>
            <p:nvPr/>
          </p:nvSpPr>
          <p:spPr>
            <a:xfrm>
              <a:off x="5632910" y="3560941"/>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遵守焊接规范，保持安全距离，注意防止火花飞溅引起火灾。</a:t>
              </a:r>
            </a:p>
          </p:txBody>
        </p:sp>
        <p:sp>
          <p:nvSpPr>
            <p:cNvPr id="12" name="AutoShape 12"/>
            <p:cNvSpPr/>
            <p:nvPr/>
          </p:nvSpPr>
          <p:spPr>
            <a:xfrm>
              <a:off x="5163133" y="2945066"/>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TextBox 15"/>
            <p:cNvSpPr txBox="1"/>
            <p:nvPr/>
          </p:nvSpPr>
          <p:spPr>
            <a:xfrm>
              <a:off x="5632910" y="4724828"/>
              <a:ext cx="3055242" cy="398526"/>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spcBef>
                  <a:spcPts val="450"/>
                </a:spcBef>
              </a:pPr>
              <a:r>
                <a:rPr lang="en-US" sz="2325" b="1">
                  <a:solidFill>
                    <a:srgbClr val="FFFFFF">
                      <a:alpha val="100000"/>
                    </a:srgbClr>
                  </a:solidFill>
                  <a:latin typeface="Microsoft Yahei"/>
                  <a:ea typeface="Microsoft Yahei"/>
                  <a:cs typeface="Microsoft Yahei"/>
                </a:rPr>
                <a:t>操作后维护</a:t>
              </a:r>
            </a:p>
          </p:txBody>
        </p:sp>
        <p:sp>
          <p:nvSpPr>
            <p:cNvPr id="16" name="TextBox 16"/>
            <p:cNvSpPr txBox="1"/>
            <p:nvPr/>
          </p:nvSpPr>
          <p:spPr>
            <a:xfrm>
              <a:off x="5632910" y="5211175"/>
              <a:ext cx="5568066" cy="702183"/>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rgbClr val="FFFFFF">
                      <a:alpha val="100000"/>
                    </a:srgbClr>
                  </a:solidFill>
                  <a:latin typeface="Microsoft Yahei"/>
                  <a:ea typeface="Microsoft Yahei"/>
                  <a:cs typeface="Microsoft Yahei"/>
                </a:rPr>
                <a:t>清理焊接现场，关闭电源，对电焊机进行日常保养。</a:t>
              </a:r>
            </a:p>
          </p:txBody>
        </p:sp>
        <p:sp>
          <p:nvSpPr>
            <p:cNvPr id="17" name="AutoShape 17"/>
            <p:cNvSpPr/>
            <p:nvPr/>
          </p:nvSpPr>
          <p:spPr>
            <a:xfrm>
              <a:off x="5163133" y="4595300"/>
              <a:ext cx="165663" cy="1468186"/>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电气焊接类作业安全规程</a:t>
              </a:r>
            </a:p>
          </p:txBody>
        </p:sp>
      </p:gr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https://d.book118.com/258042011015006036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00000"/>
      </a:dk1>
      <a:lt1>
        <a:srgbClr val="F4F7FF"/>
      </a:lt1>
      <a:dk2>
        <a:srgbClr val="0A0237"/>
      </a:dk2>
      <a:lt2>
        <a:srgbClr val="FFFFFF"/>
      </a:lt2>
      <a:accent1>
        <a:srgbClr val="0084FF"/>
      </a:accent1>
      <a:accent2>
        <a:srgbClr val="5196FF"/>
      </a:accent2>
      <a:accent3>
        <a:srgbClr val="4454DF"/>
      </a:accent3>
      <a:accent4>
        <a:srgbClr val="7FA9F1"/>
      </a:accent4>
      <a:accent5>
        <a:srgbClr val="ABDDFF"/>
      </a:accent5>
      <a:accent6>
        <a:srgbClr val="A2E5B9"/>
      </a:accent6>
      <a:hlink>
        <a:srgbClr val="0000FF"/>
      </a:hlink>
      <a:folHlink>
        <a:srgbClr val="800080"/>
      </a:folHlink>
    </a:clrScheme>
    <a:fontScheme name="Office">
      <a:majorFont>
        <a:latin typeface="Calibri"/>
        <a:ea typeface="Calibri"/>
        <a:cs typeface="Arial"/>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Calibri"/>
        <a:cs typeface="Arial"/>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67</Paragraphs>
  <Slides>15</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15</vt:i4>
      </vt:variant>
    </vt:vector>
  </HeadingPairs>
  <TitlesOfParts>
    <vt:vector baseType="lpstr" size="19">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2024-09-15T05:53:16.075</cp:lastPrinted>
  <dcterms:created xsi:type="dcterms:W3CDTF">2024-09-14T21:53:16Z</dcterms:created>
  <dcterms:modified xsi:type="dcterms:W3CDTF">2024-09-14T21:53:18Z</dcterms:modified>
</cp:coreProperties>
</file>