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8F7DA87-B469-453A-B4BF-D99FC16EF01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52B5DC5-9C83-40EF-9FFC-22909F82411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46232C7-00AB-422D-81D4-5C194308672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B99797D-02C2-410A-8042-D919C573B1C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814DC1E-2D3C-494F-9EE6-FCE61F274D1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8ADE79A-C146-4FDF-BC40-8C509DD74DB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3635C0F-9B95-48A8-84C2-D676EE483A9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DBD100C-0C11-4AB0-9F0C-AB02CBB9321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C5B2E53-2CDE-4D5B-84E0-A58AEFE3D45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C2B3B26-C6B9-4B21-AA78-E46A27FD890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7C51023-73C7-4577-B2D9-C069122E4DD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5805006607000603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057400" y="2041982"/>
            <a:ext cx="8077200" cy="20002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95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1国际物流概述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526541" y="6029318"/>
            <a:ext cx="2343150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汇报人：AA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869779" y="6029318"/>
            <a:ext cx="2790825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2024-01-19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61950" y="115331"/>
            <a:ext cx="1851660" cy="114584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7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649067" y="1768211"/>
            <a:ext cx="8104965" cy="4692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国际物流基本概念与特点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国际物流市场现状及趋势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国际物流运输方式及选择策略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跨境电商与国际物流关系探讨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挑战与机遇并存：如何应对变革中的国际物流市场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总结：提高我国国际物流水平，助力全球化进程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393306" y="1622307"/>
            <a:ext cx="7405389" cy="1138956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5700" b="1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373212" y="2609673"/>
            <a:ext cx="74504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国际物流基本概念与特点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29083" r="29083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国际物流是指在不同国家（地区）之间进行的物流活动，包括贸易物资、非贸易物资、展览品、援助物资等的运输、储存、装卸、搬运、包装、流通加工、配送、信息处理等。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国际物流起源于20世纪60年代，随着国际贸易的快速发展，国际物流逐渐成为一个独立的行业。经过几十年的发展，国际物流已经形成了完善的网络体系和运作模式，为全球贸易提供了重要的支撑。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发展历程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定义及发展历程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46" r="32546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25" r="32525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365" r="30365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国际物流涉及不同国家之间的物流活动，需要遵守不同国家的法律法规和贸易政策。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跨国性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国际物流涉及多个环节和多种运输方式，需要协调各方利益和资源，确保物流活动的顺利进行。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复杂性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主要特点与优势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029209" y="1988153"/>
            <a:ext cx="5258132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96000"/>
              </a:lnSpc>
              <a:buFont typeface="Arial"/>
              <a:buChar char="•"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风险性：国际物流面临政治、经济、社会等多方面的风险，需要采取相应的风险管理措施。</a:t>
            </a:r>
          </a:p>
        </p:txBody>
      </p:sp>
      <p:sp>
        <p:nvSpPr>
          <p:cNvPr id="3" name="AutoShape 3"/>
          <p:cNvSpPr/>
          <p:nvPr/>
        </p:nvSpPr>
        <p:spPr>
          <a:xfrm>
            <a:off x="6412992" y="4129306"/>
            <a:ext cx="755904" cy="755904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227931" y="4129306"/>
            <a:ext cx="755904" cy="755904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0042870" y="4129306"/>
            <a:ext cx="755904" cy="755904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6137995" y="3770320"/>
            <a:ext cx="4941824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6586408" y="4298640"/>
            <a:ext cx="410870" cy="410870"/>
          </a:xfrm>
          <a:custGeom>
            <a:rect l="l" t="t" r="r" b="b"/>
            <a:pathLst>
              <a:path w="304800" h="304800">
                <a:moveTo>
                  <a:pt x="257299" y="240773"/>
                </a:moveTo>
                <a:lnTo>
                  <a:pt x="257299" y="258156"/>
                </a:lnTo>
                <a:lnTo>
                  <a:pt x="47501" y="258156"/>
                </a:lnTo>
                <a:lnTo>
                  <a:pt x="47501" y="240773"/>
                </a:lnTo>
                <a:cubicBezTo>
                  <a:pt x="47501" y="240773"/>
                  <a:pt x="43015" y="231162"/>
                  <a:pt x="67361" y="208112"/>
                </a:cubicBezTo>
                <a:cubicBezTo>
                  <a:pt x="91688" y="185071"/>
                  <a:pt x="88487" y="125511"/>
                  <a:pt x="88487" y="85173"/>
                </a:cubicBezTo>
                <a:cubicBezTo>
                  <a:pt x="88487" y="44834"/>
                  <a:pt x="145142" y="43977"/>
                  <a:pt x="145142" y="43977"/>
                </a:cubicBezTo>
                <a:lnTo>
                  <a:pt x="147085" y="43977"/>
                </a:lnTo>
                <a:cubicBezTo>
                  <a:pt x="147085" y="43996"/>
                  <a:pt x="147085" y="43701"/>
                  <a:pt x="147085" y="37424"/>
                </a:cubicBezTo>
                <a:cubicBezTo>
                  <a:pt x="147085" y="33395"/>
                  <a:pt x="133560" y="18802"/>
                  <a:pt x="133560" y="18802"/>
                </a:cubicBezTo>
                <a:lnTo>
                  <a:pt x="133360" y="9973"/>
                </a:lnTo>
                <a:lnTo>
                  <a:pt x="171555" y="9973"/>
                </a:lnTo>
                <a:lnTo>
                  <a:pt x="171298" y="19136"/>
                </a:lnTo>
                <a:cubicBezTo>
                  <a:pt x="171298" y="19136"/>
                  <a:pt x="156639" y="33719"/>
                  <a:pt x="156639" y="38014"/>
                </a:cubicBezTo>
                <a:cubicBezTo>
                  <a:pt x="156639" y="42167"/>
                  <a:pt x="156639" y="43558"/>
                  <a:pt x="156639" y="43967"/>
                </a:cubicBezTo>
                <a:lnTo>
                  <a:pt x="159658" y="43967"/>
                </a:lnTo>
                <a:cubicBezTo>
                  <a:pt x="159658" y="43967"/>
                  <a:pt x="216313" y="44825"/>
                  <a:pt x="216313" y="85163"/>
                </a:cubicBezTo>
                <a:cubicBezTo>
                  <a:pt x="216313" y="125501"/>
                  <a:pt x="213112" y="185071"/>
                  <a:pt x="237449" y="208121"/>
                </a:cubicBezTo>
                <a:cubicBezTo>
                  <a:pt x="261785" y="231172"/>
                  <a:pt x="257299" y="240773"/>
                  <a:pt x="257299" y="240773"/>
                </a:cubicBezTo>
                <a:close/>
                <a:moveTo>
                  <a:pt x="176327" y="267367"/>
                </a:moveTo>
                <a:cubicBezTo>
                  <a:pt x="176327" y="280559"/>
                  <a:pt x="165640" y="294827"/>
                  <a:pt x="152457" y="294827"/>
                </a:cubicBezTo>
                <a:cubicBezTo>
                  <a:pt x="139275" y="294827"/>
                  <a:pt x="128588" y="280559"/>
                  <a:pt x="128588" y="267367"/>
                </a:cubicBezTo>
                <a:cubicBezTo>
                  <a:pt x="128588" y="267662"/>
                  <a:pt x="176327" y="267062"/>
                  <a:pt x="176327" y="26736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8424733" y="4355911"/>
            <a:ext cx="345034" cy="345034"/>
          </a:xfrm>
          <a:custGeom>
            <a:rect l="l" t="t" r="r" b="b"/>
            <a:pathLst>
              <a:path w="304800" h="304800">
                <a:moveTo>
                  <a:pt x="106680" y="259080"/>
                </a:moveTo>
                <a:lnTo>
                  <a:pt x="30480" y="259080"/>
                </a:lnTo>
                <a:cubicBezTo>
                  <a:pt x="13649" y="259080"/>
                  <a:pt x="0" y="245431"/>
                  <a:pt x="0" y="228600"/>
                </a:cubicBezTo>
                <a:lnTo>
                  <a:pt x="0" y="228600"/>
                </a:lnTo>
                <a:lnTo>
                  <a:pt x="0" y="30480"/>
                </a:lnTo>
                <a:cubicBezTo>
                  <a:pt x="0" y="13716"/>
                  <a:pt x="13716" y="0"/>
                  <a:pt x="30480" y="0"/>
                </a:cubicBezTo>
                <a:lnTo>
                  <a:pt x="274320" y="0"/>
                </a:lnTo>
                <a:cubicBezTo>
                  <a:pt x="291151" y="0"/>
                  <a:pt x="304800" y="13649"/>
                  <a:pt x="304800" y="30480"/>
                </a:cubicBezTo>
                <a:lnTo>
                  <a:pt x="304800" y="30480"/>
                </a:lnTo>
                <a:lnTo>
                  <a:pt x="304800" y="228600"/>
                </a:lnTo>
                <a:cubicBezTo>
                  <a:pt x="304800" y="245431"/>
                  <a:pt x="291151" y="259080"/>
                  <a:pt x="274320" y="259080"/>
                </a:cubicBezTo>
                <a:lnTo>
                  <a:pt x="274320" y="259080"/>
                </a:lnTo>
                <a:lnTo>
                  <a:pt x="198120" y="259080"/>
                </a:lnTo>
                <a:lnTo>
                  <a:pt x="259080" y="289560"/>
                </a:lnTo>
                <a:lnTo>
                  <a:pt x="259080" y="304800"/>
                </a:lnTo>
                <a:lnTo>
                  <a:pt x="45720" y="304800"/>
                </a:lnTo>
                <a:lnTo>
                  <a:pt x="45720" y="289560"/>
                </a:lnTo>
                <a:lnTo>
                  <a:pt x="106680" y="259080"/>
                </a:lnTo>
                <a:close/>
                <a:moveTo>
                  <a:pt x="30480" y="30480"/>
                </a:moveTo>
                <a:lnTo>
                  <a:pt x="30480" y="198120"/>
                </a:lnTo>
                <a:lnTo>
                  <a:pt x="274320" y="198120"/>
                </a:lnTo>
                <a:lnTo>
                  <a:pt x="274320" y="30480"/>
                </a:lnTo>
                <a:lnTo>
                  <a:pt x="30480" y="3048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10222567" y="4333387"/>
            <a:ext cx="371856" cy="359664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5392" r="5392"/>
          <a:stretch>
            <a:fillRect/>
          </a:stretch>
        </p:blipFill>
        <p:spPr>
          <a:xfrm>
            <a:off x="763829" y="2145985"/>
            <a:ext cx="4887637" cy="2739225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主要特点与优势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通过优化物流流程和选择合适的运输方式，可以降低物流成本，提高企业的竞争力。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降低成本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153983"/>
            <a:ext cx="5194482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国际物流可以缩短货物的运输时间和在途时间，提高货物的流通效率。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提高效率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国际物流可以帮助企业拓展海外市场，增加销售渠道和市场份额。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拓展市场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主要特点与优势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4533" b="4533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国际物流和国内物流都涉及多种运输方式，如海运、空运、陆运等。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两者都提供配送服务，将货物从供应商处运送到客户手中。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与国内物流对比分析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配送服务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运输方式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3112" b="23112"/>
          <a:stretch>
            <a:fillRect/>
          </a:stretch>
        </p:blipFill>
        <p:spPr>
          <a:xfrm>
            <a:off x="0" y="1477241"/>
            <a:ext cx="12193201" cy="437134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7868425" y="4586931"/>
            <a:ext cx="4324775" cy="126165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865027" y="4586931"/>
            <a:ext cx="1003399" cy="1261658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7992463" y="4527198"/>
            <a:ext cx="4076700" cy="13906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77000"/>
              </a:lnSpc>
              <a:buFont typeface="Arial"/>
              <a:buChar char="•"/>
            </a:pPr>
            <a:r>
              <a:rPr lang="en-US" sz="135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信息处理：两者都需要进行信息处理，包括订单处理、库存管理、运输跟踪等。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与国内物流对比分析</a:t>
              </a:r>
            </a:p>
          </p:txBody>
        </p:sp>
      </p:grpSp>
      <p:sp>
        <p:nvSpPr>
          <p:cNvPr id="28" name="Freeform 28"/>
          <p:cNvSpPr/>
          <p:nvPr/>
        </p:nvSpPr>
        <p:spPr>
          <a:xfrm>
            <a:off x="7084983" y="4936017"/>
            <a:ext cx="563486" cy="563486"/>
          </a:xfrm>
          <a:custGeom>
            <a:rect l="l" t="t" r="r" b="b"/>
            <a:pathLst>
              <a:path w="304800" h="304800">
                <a:moveTo>
                  <a:pt x="152362" y="147228"/>
                </a:moveTo>
                <a:lnTo>
                  <a:pt x="304800" y="75419"/>
                </a:lnTo>
                <a:lnTo>
                  <a:pt x="304800" y="38100"/>
                </a:lnTo>
                <a:lnTo>
                  <a:pt x="0" y="38100"/>
                </a:lnTo>
                <a:lnTo>
                  <a:pt x="0" y="75305"/>
                </a:lnTo>
                <a:close/>
                <a:moveTo>
                  <a:pt x="152438" y="189347"/>
                </a:moveTo>
                <a:lnTo>
                  <a:pt x="0" y="117348"/>
                </a:lnTo>
                <a:lnTo>
                  <a:pt x="0" y="266700"/>
                </a:lnTo>
                <a:lnTo>
                  <a:pt x="304800" y="266700"/>
                </a:lnTo>
                <a:lnTo>
                  <a:pt x="304800" y="117577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法律法规不同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国际物流需要遵守不同国家的法律法规和贸易政策，而国内物流只需遵守本国的法律法规。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风险不同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国际物流面临政治、经济、社会等多方面的风险，而国内物流的风险相对较低。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范围不同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国际物流涉及不同国家之间的物流活动，而国内物流仅在一个国家范围内进行。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6724" r="16724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与国内物流对比分析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393306" y="1622307"/>
            <a:ext cx="7405389" cy="1138956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5700" b="1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373212" y="2609673"/>
            <a:ext cx="74504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国际物流市场现状及趋势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市场规模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国际物流市场规模庞大，涉及全球范围内的货物运输、仓储、配送等环节。根据相关数据，国际物流市场规模已达数万亿美元，并呈持续增长趋势。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增长情况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近年来，随着全球经济的复苏和电子商务的快速发展，国际物流市场需求不断增长。特别是在新兴市场和发展中国家，由于经济快速增长和消费升级，对国际物流服务的需求更加旺盛。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8938" r="28938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市场规模与增长情况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竞争格局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国际物流市场竞争激烈，参与者众多。主要包括国际大型物流公司、国内物流公司、专线运输公司、邮政和快递公司等。这些公司通过提供不同的服务模式和价格策略，争夺市场份额。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主要参与者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在国际物流市场中，DHL、UPS、FedEx、TNT等国际大型物流公司占据主导地位。此外，顺丰、中通、圆通等国内物流公司也在积极拓展国际市场。同时，专线运输公司和邮政、快递公司也在各自领域发挥着重要作用。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竞争格局及主要参与者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21687" r="21687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数字化与智能化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随着物联网、大数据、人工智能等技术的不断发展，国际物流行业将实现更高程度的数字化和智能化。通过智能调度、自动化仓储、无人机配送等手段，提高物流效率和服务质量。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绿色物流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环保意识的提高将推动国际物流行业向绿色化方向发展。通过采用清洁能源运输工具、优化运输路线、减少包装浪费等措施，降低物流活动对环境的影响。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跨境电商物流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跨境电商的蓬勃发展将带动国际物流行业的快速增长。为满足消费者对快速、便捷、低成本跨境购物的需求，国际物流公司需要不断完善跨境物流服务体系，提高清关效率和配送速度。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未来发展趋势预测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393306" y="1622307"/>
            <a:ext cx="7405389" cy="1138956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5700" b="1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373212" y="2609673"/>
            <a:ext cx="74504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国际物流运输方式及选择策略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https://d.book118.com/258050066070006032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633301"/>
      </a:dk1>
      <a:lt1>
        <a:srgbClr val="FBF9F7"/>
      </a:lt1>
      <a:dk2>
        <a:srgbClr val="333333"/>
      </a:dk2>
      <a:lt2>
        <a:srgbClr val="F1EFEE"/>
      </a:lt2>
      <a:accent1>
        <a:srgbClr val="9A6930"/>
      </a:accent1>
      <a:accent2>
        <a:srgbClr val="B3954D"/>
      </a:accent2>
      <a:accent3>
        <a:srgbClr val="D3A67C"/>
      </a:accent3>
      <a:accent4>
        <a:srgbClr val="DC9C51"/>
      </a:accent4>
      <a:accent5>
        <a:srgbClr val="D17A6E"/>
      </a:accent5>
      <a:accent6>
        <a:srgbClr val="8C857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70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1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2024-09-10T01:33:23.251</cp:lastPrinted>
  <dcterms:created xsi:type="dcterms:W3CDTF">2024-09-09T17:33:23Z</dcterms:created>
  <dcterms:modified xsi:type="dcterms:W3CDTF">2024-09-09T17:33:25Z</dcterms:modified>
</cp:coreProperties>
</file>