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D8ED89-78B3-4EF8-B343-8EBCEB535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CC1CDE-6324-4B9B-8CA0-A97BAE6781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9FFCBF-EB41-49C8-B70B-88B481829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0E0D64-23E8-49AF-AE20-FC2294C7D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7A207E-A026-434E-9DDA-2D7FB3D626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EF7C74-54D6-41BE-BCAB-A6E96791FB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3C1EB2-3B65-436B-93E7-99B55B0F18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88626A-5015-485F-940E-2C9262ACE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3617E0-A069-45B8-8C10-E39B69FC17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01CFF6-C441-4A23-A49B-F24CBC98E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BA2EE4-07CA-4F3C-8B30-5E9301E23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5104104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《施工图预算的编制》PPT课件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施工图预算概述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施工图预算的编制方法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施工图预算的编制内容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施工图预算的审查与控制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施工图预算的调整与优化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施工图预算的案例分析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施工图预算概述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施工图预算是指在施工图设计完成后，根据施工图纸、现行预算定额、费用定额以及地区单位估价表等，使用科学的方法和程序进行工程预算的过程。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施工图预算是确定工程造价、签订施工合同、实行建设单位和施工单位投资包干和办理工程结算的依据，也是进行工程招投标报价和确定工程造价的主要依据。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施工图纸及设计说明</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施工图纸及设计说明是编制施工图预算的基本依据，其中详细列出了工程的结构、尺寸、材料和做法等。</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费用定额</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费用定额包括其他直接费、间接费、利润和税金等，用于确定工程建设的全部费用。</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预算定额</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预算定额是确定一定计量单位工程分项费用的标准，包括人工、材料和机械台班的消耗量及费用。</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地区单位估价表</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根据各地区的人工、材料和机械台班的单价，编制的估价表，用于计算工程的各项费用。</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编制流程</a:t>
              </a:r>
            </a:p>
          </p:txBody>
        </p:sp>
      </p:grpSp>
      <p:grpSp>
        <p:nvGrpSpPr>
          <p:cNvPr id="40" name="Group 40"/>
          <p:cNvGrpSpPr/>
          <p:nvPr/>
        </p:nvGrpSpPr>
        <p:grpSpPr>
          <a:xfrm>
            <a:off x="423838" y="1165012"/>
            <a:ext cx="3394996" cy="490334"/>
            <a:chOff x="423838" y="1165012"/>
            <a:chExt cx="3394996" cy="490334"/>
          </a:xfrm>
        </p:grpSpPr>
        <p:sp>
          <p:nvSpPr>
            <p:cNvPr id="41" name="TextBox 41"/>
            <p:cNvSpPr txBox="1"/>
            <p:nvPr/>
          </p:nvSpPr>
          <p:spPr>
            <a:xfrm>
              <a:off x="423838"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收集资料</a:t>
              </a:r>
            </a:p>
          </p:txBody>
        </p:sp>
      </p:grpSp>
      <p:grpSp>
        <p:nvGrpSpPr>
          <p:cNvPr id="42" name="Group 42"/>
          <p:cNvGrpSpPr/>
          <p:nvPr/>
        </p:nvGrpSpPr>
        <p:grpSpPr>
          <a:xfrm>
            <a:off x="532563" y="1542614"/>
            <a:ext cx="3286271" cy="949747"/>
            <a:chOff x="532563" y="1542614"/>
            <a:chExt cx="3286271" cy="949747"/>
          </a:xfrm>
        </p:grpSpPr>
        <p:sp>
          <p:nvSpPr>
            <p:cNvPr id="43" name="TextBox 43"/>
            <p:cNvSpPr txBox="1"/>
            <p:nvPr/>
          </p:nvSpPr>
          <p:spPr>
            <a:xfrm>
              <a:off x="532563"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收集施工图纸及设计说明、预算定额、费用定额和地区单位估价表等资料。</a:t>
              </a:r>
            </a:p>
          </p:txBody>
        </p:sp>
      </p:grpSp>
      <p:grpSp>
        <p:nvGrpSpPr>
          <p:cNvPr id="44" name="Group 44"/>
          <p:cNvGrpSpPr/>
          <p:nvPr/>
        </p:nvGrpSpPr>
        <p:grpSpPr>
          <a:xfrm>
            <a:off x="110891" y="3013226"/>
            <a:ext cx="3394996" cy="490334"/>
            <a:chOff x="110891" y="3013226"/>
            <a:chExt cx="3394996" cy="490334"/>
          </a:xfrm>
        </p:grpSpPr>
        <p:sp>
          <p:nvSpPr>
            <p:cNvPr id="45" name="TextBox 45"/>
            <p:cNvSpPr txBox="1"/>
            <p:nvPr/>
          </p:nvSpPr>
          <p:spPr>
            <a:xfrm>
              <a:off x="110891"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熟悉图纸</a:t>
              </a:r>
            </a:p>
          </p:txBody>
        </p:sp>
      </p:grpSp>
      <p:grpSp>
        <p:nvGrpSpPr>
          <p:cNvPr id="46" name="Group 46"/>
          <p:cNvGrpSpPr/>
          <p:nvPr/>
        </p:nvGrpSpPr>
        <p:grpSpPr>
          <a:xfrm>
            <a:off x="219616" y="3447978"/>
            <a:ext cx="3286271" cy="937998"/>
            <a:chOff x="219616" y="3447978"/>
            <a:chExt cx="3286271" cy="937998"/>
          </a:xfrm>
        </p:grpSpPr>
        <p:sp>
          <p:nvSpPr>
            <p:cNvPr id="47" name="TextBox 47"/>
            <p:cNvSpPr txBox="1"/>
            <p:nvPr/>
          </p:nvSpPr>
          <p:spPr>
            <a:xfrm>
              <a:off x="219616"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认真阅读图纸，了解工程的结构、尺寸、材料和做法等，确保对图纸的理解准确无误。</a:t>
              </a:r>
            </a:p>
          </p:txBody>
        </p:sp>
      </p:grpSp>
      <p:grpSp>
        <p:nvGrpSpPr>
          <p:cNvPr id="48" name="Group 48"/>
          <p:cNvGrpSpPr/>
          <p:nvPr/>
        </p:nvGrpSpPr>
        <p:grpSpPr>
          <a:xfrm>
            <a:off x="436531" y="4760442"/>
            <a:ext cx="3394996" cy="490334"/>
            <a:chOff x="436531" y="4760442"/>
            <a:chExt cx="3394996" cy="490334"/>
          </a:xfrm>
        </p:grpSpPr>
        <p:sp>
          <p:nvSpPr>
            <p:cNvPr id="49" name="TextBox 49"/>
            <p:cNvSpPr txBox="1"/>
            <p:nvPr/>
          </p:nvSpPr>
          <p:spPr>
            <a:xfrm>
              <a:off x="436531"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计算工程量</a:t>
              </a:r>
            </a:p>
          </p:txBody>
        </p:sp>
      </p:grpSp>
      <p:grpSp>
        <p:nvGrpSpPr>
          <p:cNvPr id="50" name="Group 50"/>
          <p:cNvGrpSpPr/>
          <p:nvPr/>
        </p:nvGrpSpPr>
        <p:grpSpPr>
          <a:xfrm>
            <a:off x="545256" y="5195195"/>
            <a:ext cx="3286271" cy="936111"/>
            <a:chOff x="545256" y="5195195"/>
            <a:chExt cx="3286271" cy="936111"/>
          </a:xfrm>
        </p:grpSpPr>
        <p:sp>
          <p:nvSpPr>
            <p:cNvPr id="51" name="TextBox 51"/>
            <p:cNvSpPr txBox="1"/>
            <p:nvPr/>
          </p:nvSpPr>
          <p:spPr>
            <a:xfrm>
              <a:off x="545256"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根据图纸和相关规定，准确计算各分项工程的工程量，注意要按照相同的计算规则和方法进行。</a:t>
              </a:r>
            </a:p>
          </p:txBody>
        </p:sp>
      </p:grpSp>
      <p:grpSp>
        <p:nvGrpSpPr>
          <p:cNvPr id="52" name="Group 52"/>
          <p:cNvGrpSpPr/>
          <p:nvPr/>
        </p:nvGrpSpPr>
        <p:grpSpPr>
          <a:xfrm>
            <a:off x="8373176" y="1165012"/>
            <a:ext cx="3394996" cy="490334"/>
            <a:chOff x="8373176" y="1165012"/>
            <a:chExt cx="3394996" cy="490334"/>
          </a:xfrm>
        </p:grpSpPr>
        <p:sp>
          <p:nvSpPr>
            <p:cNvPr id="53" name="TextBox 53"/>
            <p:cNvSpPr txBox="1"/>
            <p:nvPr/>
          </p:nvSpPr>
          <p:spPr>
            <a:xfrm>
              <a:off x="8373176"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套用定额</a:t>
              </a:r>
            </a:p>
          </p:txBody>
        </p:sp>
      </p:grpSp>
      <p:grpSp>
        <p:nvGrpSpPr>
          <p:cNvPr id="54" name="Group 54"/>
          <p:cNvGrpSpPr/>
          <p:nvPr/>
        </p:nvGrpSpPr>
        <p:grpSpPr>
          <a:xfrm>
            <a:off x="8481901" y="1542614"/>
            <a:ext cx="3286271" cy="949747"/>
            <a:chOff x="8481901" y="1542614"/>
            <a:chExt cx="3286271" cy="949747"/>
          </a:xfrm>
        </p:grpSpPr>
        <p:sp>
          <p:nvSpPr>
            <p:cNvPr id="55" name="TextBox 55"/>
            <p:cNvSpPr txBox="1"/>
            <p:nvPr/>
          </p:nvSpPr>
          <p:spPr>
            <a:xfrm>
              <a:off x="8481901"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根据计算出的工程量和预算定额，套用相应定额子目，得出各分项工程的直接费。</a:t>
              </a:r>
            </a:p>
          </p:txBody>
        </p:sp>
      </p:grpSp>
      <p:grpSp>
        <p:nvGrpSpPr>
          <p:cNvPr id="56" name="Group 56"/>
          <p:cNvGrpSpPr/>
          <p:nvPr/>
        </p:nvGrpSpPr>
        <p:grpSpPr>
          <a:xfrm>
            <a:off x="8654225" y="3013226"/>
            <a:ext cx="3394996" cy="490334"/>
            <a:chOff x="8654225" y="3013226"/>
            <a:chExt cx="3394996" cy="490334"/>
          </a:xfrm>
        </p:grpSpPr>
        <p:sp>
          <p:nvSpPr>
            <p:cNvPr id="57" name="TextBox 57"/>
            <p:cNvSpPr txBox="1"/>
            <p:nvPr/>
          </p:nvSpPr>
          <p:spPr>
            <a:xfrm>
              <a:off x="8654225"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计取其他费用</a:t>
              </a:r>
            </a:p>
          </p:txBody>
        </p:sp>
      </p:grpSp>
      <p:grpSp>
        <p:nvGrpSpPr>
          <p:cNvPr id="58" name="Group 58"/>
          <p:cNvGrpSpPr/>
          <p:nvPr/>
        </p:nvGrpSpPr>
        <p:grpSpPr>
          <a:xfrm>
            <a:off x="8762949" y="3447978"/>
            <a:ext cx="3286271" cy="937998"/>
            <a:chOff x="8762949" y="3447978"/>
            <a:chExt cx="3286271" cy="937998"/>
          </a:xfrm>
        </p:grpSpPr>
        <p:sp>
          <p:nvSpPr>
            <p:cNvPr id="59" name="TextBox 59"/>
            <p:cNvSpPr txBox="1"/>
            <p:nvPr/>
          </p:nvSpPr>
          <p:spPr>
            <a:xfrm>
              <a:off x="8762949"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根据费用定额，计取其他直接费、间接费、利润和税金等费用。</a:t>
              </a:r>
            </a:p>
          </p:txBody>
        </p:sp>
      </p:grpSp>
      <p:grpSp>
        <p:nvGrpSpPr>
          <p:cNvPr id="60" name="Group 60"/>
          <p:cNvGrpSpPr/>
          <p:nvPr/>
        </p:nvGrpSpPr>
        <p:grpSpPr>
          <a:xfrm>
            <a:off x="8059705" y="4760442"/>
            <a:ext cx="3394996" cy="490334"/>
            <a:chOff x="8059705" y="4760442"/>
            <a:chExt cx="3394996" cy="490334"/>
          </a:xfrm>
        </p:grpSpPr>
        <p:sp>
          <p:nvSpPr>
            <p:cNvPr id="61" name="TextBox 61"/>
            <p:cNvSpPr txBox="1"/>
            <p:nvPr/>
          </p:nvSpPr>
          <p:spPr>
            <a:xfrm>
              <a:off x="8059705"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汇总造价</a:t>
              </a:r>
            </a:p>
          </p:txBody>
        </p:sp>
      </p:grpSp>
      <p:grpSp>
        <p:nvGrpSpPr>
          <p:cNvPr id="62" name="Group 62"/>
          <p:cNvGrpSpPr/>
          <p:nvPr/>
        </p:nvGrpSpPr>
        <p:grpSpPr>
          <a:xfrm>
            <a:off x="8168429" y="5195195"/>
            <a:ext cx="3286271" cy="936111"/>
            <a:chOff x="8168429" y="5195195"/>
            <a:chExt cx="3286271" cy="936111"/>
          </a:xfrm>
        </p:grpSpPr>
        <p:sp>
          <p:nvSpPr>
            <p:cNvPr id="63" name="TextBox 63"/>
            <p:cNvSpPr txBox="1"/>
            <p:nvPr/>
          </p:nvSpPr>
          <p:spPr>
            <a:xfrm>
              <a:off x="8168429"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将各分项工程的直接费和其他费用进行汇总，得出工程的总造价。</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施工图预算的编制方法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基于工程量与定额单价计算预算</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定额法是施工图预算编制中最常用的一种方法。它首先根据施工图纸计算出工程量，然后根据工程量套用相应的定额单价，最后汇总得到整个工程的预算造价。这种方法简单易行，适用于大多数工程。</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计算结果相对准确</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由于定额单价是根据市场调查和历史经验数据确定的，因此计算出来的预算造价相对比较准确，能够较好地反映工程的实际成本。</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需要具备丰富的工程经验</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定额法的应用需要编制人员具备丰富的工程经验，能够准确地确定工程量并选择合适的定额单价。此外，由于市场价格波动等因素，定额单价可能需要定期更新。</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定额法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以工程量清单为依据编制预算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工程量清单法是另一种常见的施工图预算编制方法。它以工程量清单为依据，根据清单中的项目特征和工作内容计算出相应的工程量，然后根据市场价格或企业定额确定各项目的单价，最后汇总得到整个工程的预算造价。这种方法有利于实现工程量清单计价规范，促进市场竞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工程量清单法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有利于实现工程量清单计价规范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工程量清单法的应用有利于实现工程量清单计价规范，促进市场竞争。通过制定统一的工程量清单标准，可以简化招标和投标流程，减少重复劳动和资源浪费，提高市场效率。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工程量清单法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工程量清单法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需要关注市场价格动态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工程量清单法的应用需要密切关注市场价格动态，及时更新各项目的单价。同时，由于工程量清单中的项目特征和工作内容可能存在描述不准确或遗漏的情况，需要编制人员仔细核对并修正，以确保预算的准确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以实际工料机消耗量为基础编制预算</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实物法是一种较为特殊的施工图预算编制方法。它以实际工料机消耗量为基础，根据各地区或企业的工料机消耗量定额计算出相应的工程量，然后根据市场价格确定各项目的单价，最后汇总得到整个工程的预算造价。这种方法能够较为准确地反映工程的实际成本和市场价格水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实物法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适用于特殊工程项目或紧急工程</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物法适用于一些特殊工程项目或紧急工程，这些工程可能没有详细的施工图纸或者需要尽快完成，因此无法采用常规的定额法或工程量清单法进行预算编制。通过采用实物法，能够较为快速地估算出工程的预算造价，为项目决策提供参考依据。</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实物法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需要具备全面的工料机消耗量和市场价格信息</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实物法的应用需要具备全面的工料机消耗量和市场价格信息，这些信息可能涉及到不同地区、不同企业以及不同时间的市场动态。因此，编制人员需要具备丰富的市场经验和全面的信息渠道，以确保预算的准确性和可靠性。</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实物法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其他辅助性的预算编制方法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除了上述三种主要方法外，还有一些其他辅助性的预算编制方法，如系数法、指标法等。这些方法可以根据不同的工程特点和要求选择使用，以达到更加准确和可靠的预算编制效果。</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施工图预算的编制内容</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根据施工图纸和预算定额，计算出定额人工工日数量，然后乘以日工资单价得到人工费。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人工费调整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根据实际情况，对定额人工费进行必要的调整，以反映市场价格的变化。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406" r="28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人工费</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https://d.book118.com/258051041046006034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2024-09-12T16:59:30.984</cp:lastPrinted>
  <dcterms:created xsi:type="dcterms:W3CDTF">2024-09-12T08:59:31Z</dcterms:created>
  <dcterms:modified xsi:type="dcterms:W3CDTF">2024-09-12T08:59:33Z</dcterms:modified>
</cp:coreProperties>
</file>