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15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9144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188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4F1E0F-28D9-4A2D-B847-775D5B8F8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8D86F2-DE21-481D-A3F6-C7F150258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1E9124-237F-4F61-AD64-9B2E31B4D9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CA07E1-5CE0-4B6F-AA7B-F2D7A9C5DD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1D961C-1F7A-48A4-846D-2C9BC4BD07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0E9FFE-524D-4C53-B8E6-CD00C6A245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E9EDC8-DC16-4C4B-932B-0A4A6430D1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7544AD-CA14-4C58-9952-58D3FC1C5D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DB8E58-C299-4B10-ABDF-1B7303E38F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EA4EF8-E28C-4913-AE87-773D4FB6CE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51D89A-B789-41C7-AA99-1D12A737E8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51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0077" t="7437" r="25004"/>
          <a:stretch>
            <a:fillRect/>
          </a:stretch>
        </p:blipFill>
        <p:spPr>
          <a:xfrm>
            <a:off x="-3" y="0"/>
            <a:ext cx="9144008" cy="6858000"/>
          </a:xfrm>
          <a:prstGeom prst="rect">
            <a:avLst/>
          </a:prstGeom>
        </p:spPr>
      </p:pic>
      <p:sp>
        <p:nvSpPr>
          <p:cNvPr id="1048666" name="标题"/>
          <p:cNvSpPr txBox="1">
            <a:spLocks noGrp="1"/>
          </p:cNvSpPr>
          <p:nvPr>
            <p:ph type="title" idx="4" hasCustomPrompt="1"/>
            <p:custDataLst>
              <p:tags r:id="rId3"/>
            </p:custDataLst>
          </p:nvPr>
        </p:nvSpPr>
        <p:spPr>
          <a:xfrm>
            <a:off x="872966" y="2496185"/>
            <a:ext cx="5762625" cy="11322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 sz="4350">
                <a:sym typeface="+mn-ea"/>
              </a:rPr>
              <a:t>单击此处编辑标题</a:t>
            </a:r>
            <a:endParaRPr sz="4350"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872966" y="1983740"/>
            <a:ext cx="5762625" cy="5124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28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 sz="2100">
                <a:sym typeface="+mn-ea"/>
              </a:rPr>
              <a:t>单击此处编辑母版副标题样式</a:t>
            </a:r>
            <a:endParaRPr sz="2100">
              <a:sym typeface="+mn-ea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872966" y="4164965"/>
            <a:ext cx="5762625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 sz="1200">
                <a:sym typeface="+mn-ea"/>
              </a:rPr>
              <a:t>单击此处编辑母版文本样式</a:t>
            </a:r>
            <a:endParaRPr sz="1200">
              <a:sym typeface="+mn-ea"/>
            </a:endParaRPr>
          </a:p>
        </p:txBody>
      </p:sp>
      <p:cxnSp>
        <p:nvCxnSpPr>
          <p:cNvPr id="3145731" name="直接连接符 6"/>
          <p:cNvCxnSpPr/>
          <p:nvPr>
            <p:custDataLst>
              <p:tags r:id="rId6"/>
            </p:custDataLst>
          </p:nvPr>
        </p:nvCxnSpPr>
        <p:spPr>
          <a:xfrm>
            <a:off x="887253" y="3875405"/>
            <a:ext cx="3294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456247" y="1452880"/>
            <a:ext cx="8226742" cy="477647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68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456300" y="588080"/>
            <a:ext cx="82269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 sz="2400">
                <a:sym typeface="+mn-ea"/>
              </a:rPr>
              <a:t>单击此处编辑母版标题样式</a:t>
            </a:r>
            <a:endParaRPr sz="2400">
              <a:sym typeface="+mn-ea"/>
            </a:endParaRPr>
          </a:p>
        </p:txBody>
      </p:sp>
      <p:cxnSp>
        <p:nvCxnSpPr>
          <p:cNvPr id="3145733" name="直接连接符 6"/>
          <p:cNvCxnSpPr/>
          <p:nvPr>
            <p:custDataLst>
              <p:tags r:id="rId5"/>
            </p:custDataLst>
          </p:nvPr>
        </p:nvCxnSpPr>
        <p:spPr>
          <a:xfrm flipH="1">
            <a:off x="3200224" y="1249129"/>
            <a:ext cx="283022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8368" t="11353" r="20742" b="1827"/>
          <a:stretch>
            <a:fillRect/>
          </a:stretch>
        </p:blipFill>
        <p:spPr>
          <a:xfrm>
            <a:off x="0" y="0"/>
            <a:ext cx="9144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1172051" y="935990"/>
            <a:ext cx="7971949" cy="4907915"/>
          </a:xfrm>
          <a:prstGeom prst="rect">
            <a:avLst/>
          </a:prstGeom>
          <a:gradFill>
            <a:gsLst>
              <a:gs pos="0">
                <a:schemeClr val="accent1">
                  <a:lumMod val="25000"/>
                  <a:alpha val="0"/>
                </a:schemeClr>
              </a:gs>
              <a:gs pos="50000">
                <a:schemeClr val="accent1">
                  <a:lumMod val="25000"/>
                </a:schemeClr>
              </a:gs>
              <a:gs pos="100000">
                <a:schemeClr val="accent2">
                  <a:lumMod val="25000"/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lt1"/>
              </a:solidFill>
              <a:cs typeface="MiSans" panose="00000500000000000000" charset="-122"/>
              <a:sym typeface="+mn-ea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517207" y="4238625"/>
            <a:ext cx="3022758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en-US" altLang="zh-CN" sz="4400" b="0" i="0" u="none" strike="noStrike" kern="1200" cap="none" spc="0" normalizeH="0" baseline="0" noProof="1">
                <a:ln>
                  <a:gradFill>
                    <a:gsLst>
                      <a:gs pos="0">
                        <a:schemeClr val="accent1"/>
                      </a:gs>
                      <a:gs pos="80000">
                        <a:schemeClr val="accent1">
                          <a:alpha val="0"/>
                        </a:schemeClr>
                      </a:gs>
                    </a:gsLst>
                    <a:lin ang="5400000" scaled="0"/>
                  </a:gradFill>
                </a:ln>
                <a:noFill/>
                <a:effectLst>
                  <a:outerShdw dir="5400000" algn="ctr" rotWithShape="0">
                    <a:schemeClr val="tx1">
                      <a:alpha val="100000"/>
                    </a:schemeClr>
                  </a:outerShdw>
                </a:effectLst>
                <a:latin typeface="MiSans Heavy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>
              <a:lnSpc>
                <a:spcPct val="130000"/>
              </a:lnSpc>
            </a:pPr>
            <a:r>
              <a:rPr sz="3300" err="1">
                <a:sym typeface="+mn-ea"/>
              </a:rPr>
              <a:t>单击编辑副标题</a:t>
            </a:r>
            <a:endParaRPr sz="3300"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511016" y="5132705"/>
            <a:ext cx="3028950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sz="4500">
                <a:sym typeface="+mn-ea"/>
              </a:rPr>
              <a:t>编辑标题</a:t>
            </a:r>
            <a:endParaRPr sz="4500"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363" t="53897" r="47073" b="-328"/>
          <a:stretch>
            <a:fillRect/>
          </a:stretch>
        </p:blipFill>
        <p:spPr>
          <a:xfrm>
            <a:off x="0" y="0"/>
            <a:ext cx="9144000" cy="691769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00" name="标题"/>
          <p:cNvSpPr txBox="1">
            <a:spLocks noGrp="1"/>
          </p:cNvSpPr>
          <p:nvPr>
            <p:ph type="title" idx="2" hasCustomPrompt="1"/>
            <p:custDataLst>
              <p:tags r:id="rId3"/>
            </p:custDataLst>
          </p:nvPr>
        </p:nvSpPr>
        <p:spPr>
          <a:xfrm>
            <a:off x="1002030" y="1631315"/>
            <a:ext cx="4475321" cy="347916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>
              <a:lnSpc>
                <a:spcPct val="100000"/>
              </a:lnSpc>
            </a:pPr>
            <a:r>
              <a:rPr sz="3600">
                <a:sym typeface="+mn-ea"/>
              </a:rPr>
              <a:t>单击此处编辑标题</a:t>
            </a:r>
            <a:endParaRPr sz="3600">
              <a:sym typeface="+mn-ea"/>
            </a:endParaRPr>
          </a:p>
        </p:txBody>
      </p:sp>
      <p:sp>
        <p:nvSpPr>
          <p:cNvPr id="1048702" name="节编号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5018246" y="1631315"/>
            <a:ext cx="2735103" cy="3479165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1" i="0" u="none" strike="noStrike" kern="1200" cap="none" spc="0" normalizeH="0" baseline="0" noProof="1">
                <a:ln w="22225">
                  <a:solidFill>
                    <a:schemeClr val="tx1">
                      <a:alpha val="70000"/>
                    </a:schemeClr>
                  </a:solidFill>
                </a:ln>
                <a:noFill/>
                <a:effectLst>
                  <a:innerShdw dist="12700" dir="16200000">
                    <a:schemeClr val="tx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 sz="8625" err="1">
                <a:sym typeface="+mn-ea"/>
              </a:rPr>
              <a:t>编号</a:t>
            </a:r>
            <a:endParaRPr sz="8625"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71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4808696" y="1452880"/>
            <a:ext cx="388239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456247" y="1452880"/>
            <a:ext cx="388239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456300" y="588080"/>
            <a:ext cx="82269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 sz="2400">
                <a:sym typeface="+mn-ea"/>
              </a:rPr>
              <a:t>单击此处编辑母版标题样式</a:t>
            </a:r>
            <a:endParaRPr sz="2400">
              <a:sym typeface="+mn-ea"/>
            </a:endParaRPr>
          </a:p>
        </p:txBody>
      </p:sp>
      <p:cxnSp>
        <p:nvCxnSpPr>
          <p:cNvPr id="3145735" name="直接连接符 7"/>
          <p:cNvCxnSpPr/>
          <p:nvPr>
            <p:custDataLst>
              <p:tags r:id="rId6"/>
            </p:custDataLst>
          </p:nvPr>
        </p:nvCxnSpPr>
        <p:spPr>
          <a:xfrm flipH="1">
            <a:off x="3200224" y="1249129"/>
            <a:ext cx="283022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72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4676299" y="2047875"/>
            <a:ext cx="4006691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4676400" y="1516830"/>
            <a:ext cx="40068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 sz="1500">
                <a:sym typeface="+mn-ea"/>
              </a:rPr>
              <a:t>单击此处编辑母版标题样式</a:t>
            </a:r>
            <a:endParaRPr sz="1500">
              <a:sym typeface="+mn-ea"/>
            </a:endParaRPr>
          </a:p>
        </p:txBody>
      </p:sp>
      <p:cxnSp>
        <p:nvCxnSpPr>
          <p:cNvPr id="3145737" name="直接连接符 12"/>
          <p:cNvCxnSpPr/>
          <p:nvPr>
            <p:custDataLst>
              <p:tags r:id="rId5"/>
            </p:custDataLst>
          </p:nvPr>
        </p:nvCxnSpPr>
        <p:spPr>
          <a:xfrm flipH="1">
            <a:off x="3200224" y="1249129"/>
            <a:ext cx="283022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456300" y="588080"/>
            <a:ext cx="82269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 sz="2400">
                <a:sym typeface="+mn-ea"/>
              </a:rPr>
              <a:t>单击此处编辑母版标题样式</a:t>
            </a:r>
            <a:endParaRPr sz="2400"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456247" y="2047875"/>
            <a:ext cx="4006691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456300" y="1516830"/>
            <a:ext cx="40068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 sz="1500">
                <a:sym typeface="+mn-ea"/>
              </a:rPr>
              <a:t>单击此处编辑母版标题样式</a:t>
            </a:r>
            <a:endParaRPr sz="1500"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 flipH="1">
            <a:off x="3200224" y="1249129"/>
            <a:ext cx="283022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456300" y="588080"/>
            <a:ext cx="82269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 sz="2400">
                <a:sym typeface="+mn-ea"/>
              </a:rPr>
              <a:t>单击此处编辑母版标题样式</a:t>
            </a:r>
            <a:endParaRPr sz="2400"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456300" y="774000"/>
            <a:ext cx="8226900" cy="54828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cxnSp>
        <p:nvCxnSpPr>
          <p:cNvPr id="3145741" name="直接连接符 7"/>
          <p:cNvCxnSpPr/>
          <p:nvPr>
            <p:custDataLst>
              <p:tags r:id="rId3"/>
            </p:custDataLst>
          </p:nvPr>
        </p:nvCxnSpPr>
        <p:spPr>
          <a:xfrm flipH="1">
            <a:off x="3200224" y="1249129"/>
            <a:ext cx="283022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456300" y="588080"/>
            <a:ext cx="82269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 sz="2400">
                <a:sym typeface="+mn-ea"/>
              </a:rPr>
              <a:t>单击此处编辑母版标题样式</a:t>
            </a:r>
            <a:endParaRPr sz="2400"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456300" y="1294765"/>
            <a:ext cx="8226900" cy="4616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 sz="1200">
                <a:sym typeface="+mn-ea"/>
              </a:rPr>
              <a:t>单击此处编辑母版副标题样式</a:t>
            </a:r>
            <a:endParaRPr sz="1200"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213" t="8062" r="23686" b="11948"/>
          <a:stretch>
            <a:fillRect/>
          </a:stretch>
        </p:blipFill>
        <p:spPr>
          <a:xfrm flipH="1">
            <a:off x="0" y="635"/>
            <a:ext cx="9144000" cy="6857365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0" name="标题"/>
          <p:cNvSpPr txBox="1">
            <a:spLocks noGrp="1"/>
          </p:cNvSpPr>
          <p:nvPr>
            <p:ph type="title" idx="3" hasCustomPrompt="1"/>
            <p:custDataLst>
              <p:tags r:id="rId3"/>
            </p:custDataLst>
          </p:nvPr>
        </p:nvSpPr>
        <p:spPr>
          <a:xfrm>
            <a:off x="872966" y="1778000"/>
            <a:ext cx="5762625" cy="18503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 sz="4350">
                <a:sym typeface="+mn-ea"/>
              </a:rPr>
              <a:t>单击此处编辑标题</a:t>
            </a:r>
            <a:endParaRPr sz="4350">
              <a:sym typeface="+mn-ea"/>
            </a:endParaRPr>
          </a:p>
        </p:txBody>
      </p:sp>
      <p:sp>
        <p:nvSpPr>
          <p:cNvPr id="1048772" name="署名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886777" y="4164965"/>
            <a:ext cx="1327785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 sz="1200">
                <a:sym typeface="+mn-ea"/>
              </a:rPr>
              <a:t>单击此处编辑文本</a:t>
            </a:r>
            <a:endParaRPr sz="1200">
              <a:sym typeface="+mn-ea"/>
            </a:endParaRPr>
          </a:p>
        </p:txBody>
      </p:sp>
      <p:cxnSp>
        <p:nvCxnSpPr>
          <p:cNvPr id="3145743" name="直接连接符 6"/>
          <p:cNvCxnSpPr/>
          <p:nvPr>
            <p:custDataLst>
              <p:tags r:id="rId5"/>
            </p:custDataLst>
          </p:nvPr>
        </p:nvCxnSpPr>
        <p:spPr>
          <a:xfrm>
            <a:off x="887253" y="3875405"/>
            <a:ext cx="3294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tags" Target="../tags/tag76.xml" /><Relationship Id="rId14" Type="http://schemas.openxmlformats.org/officeDocument/2006/relationships/tags" Target="../tags/tag77.xml" /><Relationship Id="rId15" Type="http://schemas.openxmlformats.org/officeDocument/2006/relationships/tags" Target="../tags/tag78.xml" /><Relationship Id="rId16" Type="http://schemas.openxmlformats.org/officeDocument/2006/relationships/tags" Target="../tags/tag79.xml" /><Relationship Id="rId17" Type="http://schemas.openxmlformats.org/officeDocument/2006/relationships/tags" Target="../tags/tag80.xml" /><Relationship Id="rId18" Type="http://schemas.openxmlformats.org/officeDocument/2006/relationships/tags" Target="../tags/tag81.xml" /><Relationship Id="rId19" Type="http://schemas.openxmlformats.org/officeDocument/2006/relationships/tags" Target="../tags/tag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3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图片1_upscayl_4x_realesrgan-x4plus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6221"/>
            <a:ext cx="9144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14"/>
            </p:custDataLst>
          </p:nvPr>
        </p:nvCxnSpPr>
        <p:spPr>
          <a:xfrm flipH="1">
            <a:off x="3200224" y="1249129"/>
            <a:ext cx="283022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8"/>
            </p:custDataLst>
          </p:nvPr>
        </p:nvSpPr>
        <p:spPr>
          <a:xfrm>
            <a:off x="456299" y="1400961"/>
            <a:ext cx="8226899" cy="47760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R="0" lvl="1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2pPr>
            <a:lvl3pPr marR="0" lvl="2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3pPr>
            <a:lvl4pPr marR="0" lvl="3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4pPr>
            <a:lvl5pPr marR="0" lvl="4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5pPr>
          </a:lstStyle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 sz="1350">
                <a:sym typeface="+mn-ea"/>
              </a:rPr>
              <a:t>单击此处编辑母版文本样式</a:t>
            </a:r>
            <a:endParaRPr lang="zh-CN" altLang="en-US" sz="1350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lang="zh-CN" altLang="en-US" sz="1200">
                <a:sym typeface="+mn-ea"/>
              </a:rPr>
              <a:t>第二级</a:t>
            </a:r>
            <a:endParaRPr lang="zh-CN" altLang="en-US" sz="1200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lang="zh-CN" altLang="en-US" sz="1200">
                <a:sym typeface="+mn-ea"/>
              </a:rPr>
              <a:t>第三级</a:t>
            </a:r>
            <a:endParaRPr lang="zh-CN" altLang="en-US" sz="1200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lang="zh-CN" altLang="en-US" sz="1200">
                <a:sym typeface="+mn-ea"/>
              </a:rPr>
              <a:t>第四级</a:t>
            </a:r>
            <a:endParaRPr lang="zh-CN" altLang="en-US" sz="1200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lang="zh-CN" altLang="en-US" sz="1200">
                <a:sym typeface="+mn-ea"/>
              </a:rPr>
              <a:t>第五级</a:t>
            </a:r>
            <a:endParaRPr lang="zh-CN" altLang="en-US" sz="1200"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456299" y="365126"/>
            <a:ext cx="8226899" cy="88400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 sz="2400"/>
              <a:t>单击此处编辑母版标题样式</a:t>
            </a:r>
            <a:endParaRPr lang="zh-CN" altLang="en-US" sz="2400"/>
          </a:p>
        </p:txBody>
      </p:sp>
      <p:sp>
        <p:nvSpPr>
          <p:cNvPr id="1048664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7143" r:id="rId2"/>
    <p:sldLayoutId id="2147487144" r:id="rId3"/>
    <p:sldLayoutId id="2147487145" r:id="rId4"/>
    <p:sldLayoutId id="2147487146" r:id="rId5"/>
    <p:sldLayoutId id="2147487147" r:id="rId6"/>
    <p:sldLayoutId id="2147487148" r:id="rId7"/>
    <p:sldLayoutId id="2147487149" r:id="rId8"/>
    <p:sldLayoutId id="2147487150" r:id="rId9"/>
    <p:sldLayoutId id="2147487151" r:id="rId10"/>
    <p:sldLayoutId id="2147487152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tx1"/>
          </a:solidFill>
          <a:effectLst>
            <a:innerShdw dist="12700" dir="16200000">
              <a:schemeClr val="bg1">
                <a:alpha val="70000"/>
              </a:schemeClr>
            </a:innerShdw>
          </a:effectLst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5.xml" /><Relationship Id="rId11" Type="http://schemas.openxmlformats.org/officeDocument/2006/relationships/tags" Target="../tags/tag96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5.xml" /><Relationship Id="rId21" Type="http://schemas.openxmlformats.org/officeDocument/2006/relationships/tags" Target="../tags/tag106.xml" /><Relationship Id="rId22" Type="http://schemas.openxmlformats.org/officeDocument/2006/relationships/tags" Target="../tags/tag107.xml" /><Relationship Id="rId3" Type="http://schemas.openxmlformats.org/officeDocument/2006/relationships/tags" Target="../tags/tag88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Relationship Id="rId7" Type="http://schemas.openxmlformats.org/officeDocument/2006/relationships/tags" Target="../tags/tag92.xml" /><Relationship Id="rId8" Type="http://schemas.openxmlformats.org/officeDocument/2006/relationships/tags" Target="../tags/tag93.xml" /><Relationship Id="rId9" Type="http://schemas.openxmlformats.org/officeDocument/2006/relationships/tags" Target="../tags/tag9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26.xml" /><Relationship Id="rId4" Type="http://schemas.openxmlformats.org/officeDocument/2006/relationships/tags" Target="../tags/tag127.xml" /><Relationship Id="rId5" Type="http://schemas.openxmlformats.org/officeDocument/2006/relationships/tags" Target="../tags/tag12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14" Type="http://schemas.openxmlformats.org/officeDocument/2006/relationships/tags" Target="../tags/tag141.xml" /><Relationship Id="rId15" Type="http://schemas.openxmlformats.org/officeDocument/2006/relationships/tags" Target="../tags/tag142.xml" /><Relationship Id="rId16" Type="http://schemas.openxmlformats.org/officeDocument/2006/relationships/tags" Target="../tags/tag143.xml" /><Relationship Id="rId17" Type="http://schemas.openxmlformats.org/officeDocument/2006/relationships/tags" Target="../tags/tag144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tags" Target="../tags/tag145.xml" /><Relationship Id="rId20" Type="http://schemas.openxmlformats.org/officeDocument/2006/relationships/tags" Target="../tags/tag163.xml" /><Relationship Id="rId21" Type="http://schemas.openxmlformats.org/officeDocument/2006/relationships/tags" Target="../tags/tag164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05602003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872966" y="2729388"/>
            <a:ext cx="5762625" cy="849153"/>
          </a:xfrm>
        </p:spPr>
        <p:txBody>
          <a:bodyPr>
            <a:normAutofit fontScale="90000"/>
          </a:bodyPr>
          <a:lstStyle/>
          <a:p>
            <a:r>
              <a:rPr lang="zh-CN" altLang="en-US" sz="4833"/>
              <a:t>行业企业文化与员工创新能力</a:t>
            </a:r>
            <a:endParaRPr lang="zh-CN" altLang="en-US" sz="4833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3"/>
            <p:custDataLst>
              <p:tags r:id="rId4"/>
            </p:custDataLst>
          </p:nvPr>
        </p:nvSpPr>
        <p:spPr>
          <a:xfrm>
            <a:off x="872966" y="2345055"/>
            <a:ext cx="5762625" cy="384333"/>
          </a:xfrm>
        </p:spPr>
        <p:txBody>
          <a:bodyPr>
            <a:normAutofit fontScale="90476" lnSpcReduction="20000"/>
          </a:bodyPr>
          <a:lstStyle/>
          <a:p>
            <a:r>
              <a:rPr lang="zh-CN" altLang="en-US" sz="2100"/>
              <a:t>添加文档副标题</a:t>
            </a:r>
            <a:endParaRPr lang="zh-CN" altLang="en-US" sz="2100"/>
          </a:p>
        </p:txBody>
      </p:sp>
      <p:sp>
        <p:nvSpPr>
          <p:cNvPr id="1048652" name="文本占位符 5"/>
          <p:cNvSpPr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872966" y="3980973"/>
            <a:ext cx="5762625" cy="320516"/>
          </a:xfrm>
        </p:spPr>
        <p:txBody>
          <a:bodyPr/>
          <a:lstStyle/>
          <a:p>
            <a:r>
              <a:rPr lang="zh-CN" altLang="en-US" sz="1200"/>
              <a:t>作者：XXX</a:t>
            </a:r>
            <a:endParaRPr lang="zh-CN" altLang="en-US" sz="1200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文本占位符 4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>
          <a:xfrm>
            <a:off x="517207" y="4036218"/>
            <a:ext cx="3022758" cy="659130"/>
          </a:xfrm>
        </p:spPr>
        <p:txBody>
          <a:bodyPr>
            <a:normAutofit fontScale="87879" lnSpcReduction="20000"/>
          </a:bodyPr>
          <a:lstStyle/>
          <a:p>
            <a:r>
              <a:rPr lang="zh-CN" altLang="en-US" sz="3300"/>
              <a:t>CONTENTS</a:t>
            </a:r>
            <a:endParaRPr lang="zh-CN" altLang="en-US" sz="3300"/>
          </a:p>
        </p:txBody>
      </p:sp>
      <p:sp>
        <p:nvSpPr>
          <p:cNvPr id="104879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511016" y="4706779"/>
            <a:ext cx="3028950" cy="659130"/>
          </a:xfrm>
        </p:spPr>
        <p:txBody>
          <a:bodyPr>
            <a:normAutofit fontScale="90000"/>
          </a:bodyPr>
          <a:lstStyle/>
          <a:p>
            <a:r>
              <a:rPr lang="zh-CN" altLang="en-US" sz="5000"/>
              <a:t>目录</a:t>
            </a:r>
            <a:endParaRPr lang="zh-CN" altLang="en-US" sz="5000"/>
          </a:p>
        </p:txBody>
      </p:sp>
      <p:cxnSp>
        <p:nvCxnSpPr>
          <p:cNvPr id="3145747" name="直接连接符 36"/>
          <p:cNvCxnSpPr/>
          <p:nvPr>
            <p:custDataLst>
              <p:tags r:id="rId5"/>
            </p:custDataLst>
          </p:nvPr>
        </p:nvCxnSpPr>
        <p:spPr>
          <a:xfrm>
            <a:off x="2054768" y="2240748"/>
            <a:ext cx="4117657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37"/>
          <p:cNvCxnSpPr/>
          <p:nvPr>
            <p:custDataLst>
              <p:tags r:id="rId6"/>
            </p:custDataLst>
          </p:nvPr>
        </p:nvCxnSpPr>
        <p:spPr>
          <a:xfrm>
            <a:off x="2597176" y="2779298"/>
            <a:ext cx="4015263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38"/>
          <p:cNvCxnSpPr/>
          <p:nvPr>
            <p:custDataLst>
              <p:tags r:id="rId7"/>
            </p:custDataLst>
          </p:nvPr>
        </p:nvCxnSpPr>
        <p:spPr>
          <a:xfrm>
            <a:off x="3198163" y="3302132"/>
            <a:ext cx="3785711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8"/>
            </p:custDataLst>
          </p:nvPr>
        </p:nvSpPr>
        <p:spPr>
          <a:xfrm>
            <a:off x="2470785" y="1785937"/>
            <a:ext cx="469106" cy="36147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80952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1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01.</a:t>
            </a:r>
            <a:endParaRPr lang="en-US" altLang="zh-CN" sz="21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9"/>
            </p:custDataLst>
          </p:nvPr>
        </p:nvSpPr>
        <p:spPr>
          <a:xfrm>
            <a:off x="3013710" y="1806416"/>
            <a:ext cx="5363051" cy="3295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25">
                <a:effectLst/>
                <a:latin typeface="+mj-ea"/>
                <a:ea typeface="+mj-ea"/>
                <a:cs typeface="MiSans" panose="00000500000000000000" charset="-122"/>
              </a:rPr>
              <a:t>单击此处添加文本</a:t>
            </a:r>
            <a:endParaRPr lang="zh-CN" altLang="en-US" sz="1425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0" name="序号"/>
          <p:cNvSpPr txBox="1"/>
          <p:nvPr>
            <p:custDataLst>
              <p:tags r:id="rId10"/>
            </p:custDataLst>
          </p:nvPr>
        </p:nvSpPr>
        <p:spPr>
          <a:xfrm>
            <a:off x="2839402" y="2327910"/>
            <a:ext cx="469106" cy="36147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80952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1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02.</a:t>
            </a:r>
            <a:endParaRPr lang="en-US" altLang="zh-CN" sz="21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1"/>
            </p:custDataLst>
          </p:nvPr>
        </p:nvSpPr>
        <p:spPr>
          <a:xfrm>
            <a:off x="3443287" y="2348388"/>
            <a:ext cx="4933950" cy="3295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25">
                <a:effectLst/>
                <a:latin typeface="+mj-ea"/>
                <a:ea typeface="+mj-ea"/>
                <a:cs typeface="MiSans" panose="00000500000000000000" charset="-122"/>
              </a:rPr>
              <a:t>企业文化的重要性</a:t>
            </a:r>
            <a:endParaRPr lang="zh-CN" altLang="en-US" sz="1425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12"/>
            </p:custDataLst>
          </p:nvPr>
        </p:nvSpPr>
        <p:spPr>
          <a:xfrm>
            <a:off x="3276123" y="2837021"/>
            <a:ext cx="469106" cy="36147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80952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1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03.</a:t>
            </a:r>
            <a:endParaRPr lang="en-US" altLang="zh-CN" sz="21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13"/>
            </p:custDataLst>
          </p:nvPr>
        </p:nvSpPr>
        <p:spPr>
          <a:xfrm>
            <a:off x="3872388" y="2861310"/>
            <a:ext cx="4504372" cy="3295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25">
                <a:effectLst/>
                <a:latin typeface="+mj-ea"/>
                <a:ea typeface="+mj-ea"/>
                <a:cs typeface="MiSans" panose="00000500000000000000" charset="-122"/>
              </a:rPr>
              <a:t>行业企业文化的特点</a:t>
            </a:r>
            <a:endParaRPr lang="zh-CN" altLang="en-US" sz="1425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53" name="直接连接符 9"/>
          <p:cNvCxnSpPr/>
          <p:nvPr>
            <p:custDataLst>
              <p:tags r:id="rId14"/>
            </p:custDataLst>
          </p:nvPr>
        </p:nvCxnSpPr>
        <p:spPr>
          <a:xfrm>
            <a:off x="3324450" y="3862855"/>
            <a:ext cx="411099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15"/>
            </p:custDataLst>
          </p:nvPr>
        </p:nvCxnSpPr>
        <p:spPr>
          <a:xfrm>
            <a:off x="3866859" y="4401406"/>
            <a:ext cx="4002881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16"/>
            </p:custDataLst>
          </p:nvPr>
        </p:nvSpPr>
        <p:spPr>
          <a:xfrm>
            <a:off x="3707130" y="3381375"/>
            <a:ext cx="469106" cy="36147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80952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1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04.</a:t>
            </a:r>
            <a:endParaRPr lang="en-US" altLang="zh-CN" sz="21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7"/>
            </p:custDataLst>
          </p:nvPr>
        </p:nvSpPr>
        <p:spPr>
          <a:xfrm>
            <a:off x="4250055" y="3401853"/>
            <a:ext cx="4127182" cy="3295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25">
                <a:effectLst/>
                <a:latin typeface="+mj-ea"/>
                <a:ea typeface="+mj-ea"/>
                <a:cs typeface="MiSans" panose="00000500000000000000" charset="-122"/>
              </a:rPr>
              <a:t>员工创新能力的重要性</a:t>
            </a:r>
            <a:endParaRPr lang="zh-CN" altLang="en-US" sz="1425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18"/>
            </p:custDataLst>
          </p:nvPr>
        </p:nvSpPr>
        <p:spPr>
          <a:xfrm>
            <a:off x="4109085" y="3950017"/>
            <a:ext cx="469106" cy="36147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80952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1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05.</a:t>
            </a:r>
            <a:endParaRPr lang="en-US" altLang="zh-CN" sz="21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9"/>
            </p:custDataLst>
          </p:nvPr>
        </p:nvSpPr>
        <p:spPr>
          <a:xfrm>
            <a:off x="4712970" y="3970496"/>
            <a:ext cx="3664743" cy="3295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25">
                <a:effectLst/>
                <a:latin typeface="+mj-ea"/>
                <a:ea typeface="+mj-ea"/>
                <a:cs typeface="MiSans" panose="00000500000000000000" charset="-122"/>
              </a:rPr>
              <a:t>如何培养员工创新能力</a:t>
            </a:r>
            <a:endParaRPr lang="zh-CN" altLang="en-US" sz="1425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序号"/>
          <p:cNvSpPr txBox="1"/>
          <p:nvPr>
            <p:custDataLst>
              <p:tags r:id="rId20"/>
            </p:custDataLst>
          </p:nvPr>
        </p:nvSpPr>
        <p:spPr>
          <a:xfrm>
            <a:off x="4545806" y="4459129"/>
            <a:ext cx="469106" cy="36147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80952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1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06.</a:t>
            </a:r>
            <a:endParaRPr lang="en-US" altLang="zh-CN" sz="21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21"/>
            </p:custDataLst>
          </p:nvPr>
        </p:nvSpPr>
        <p:spPr>
          <a:xfrm>
            <a:off x="5142071" y="4483417"/>
            <a:ext cx="3235166" cy="3295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666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50">
                <a:effectLst/>
                <a:latin typeface="+mj-ea"/>
                <a:ea typeface="+mj-ea"/>
                <a:cs typeface="MiSans" panose="00000500000000000000" charset="-122"/>
              </a:rPr>
              <a:t>行业企业文化与员工创新能力的关系</a:t>
            </a:r>
            <a:endParaRPr lang="zh-CN" altLang="en-US" sz="225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6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002030" y="2080736"/>
            <a:ext cx="4475321" cy="2609373"/>
          </a:xfrm>
        </p:spPr>
        <p:txBody>
          <a:bodyPr/>
          <a:lstStyle/>
          <a:p>
            <a:r>
              <a:rPr lang="zh-CN" altLang="en-US" sz="3600"/>
              <a:t>添加章节标题</a:t>
            </a:r>
            <a:endParaRPr lang="zh-CN" altLang="en-US" sz="3600"/>
          </a:p>
        </p:txBody>
      </p:sp>
      <p:sp>
        <p:nvSpPr>
          <p:cNvPr id="104885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5018246" y="2080736"/>
            <a:ext cx="2735103" cy="2609373"/>
          </a:xfrm>
        </p:spPr>
        <p:txBody>
          <a:bodyPr/>
          <a:lstStyle/>
          <a:p>
            <a:r>
              <a:rPr lang="zh-CN" altLang="en-US" sz="8625"/>
              <a:t>01</a:t>
            </a:r>
            <a:endParaRPr lang="zh-CN" altLang="en-US" sz="8625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2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002030" y="2080736"/>
            <a:ext cx="4475321" cy="2609373"/>
          </a:xfrm>
        </p:spPr>
        <p:txBody>
          <a:bodyPr/>
          <a:lstStyle/>
          <a:p>
            <a:r>
              <a:rPr lang="zh-CN" altLang="en-US" sz="3600"/>
              <a:t>企业文化的重要性</a:t>
            </a:r>
            <a:endParaRPr lang="zh-CN" altLang="en-US" sz="3600"/>
          </a:p>
        </p:txBody>
      </p:sp>
      <p:sp>
        <p:nvSpPr>
          <p:cNvPr id="104889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5018246" y="2080736"/>
            <a:ext cx="2735103" cy="2609373"/>
          </a:xfrm>
        </p:spPr>
        <p:txBody>
          <a:bodyPr/>
          <a:lstStyle/>
          <a:p>
            <a:r>
              <a:rPr lang="zh-CN" altLang="en-US" sz="8625"/>
              <a:t>02</a:t>
            </a:r>
            <a:endParaRPr lang="zh-CN" altLang="en-US" sz="8625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5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企业文化定义</a:t>
            </a:r>
            <a:endParaRPr lang="zh-CN" altLang="en-US"/>
          </a:p>
        </p:txBody>
      </p:sp>
      <p:sp>
        <p:nvSpPr>
          <p:cNvPr id="1048958" name="正文"/>
          <p:cNvSpPr txBox="1"/>
          <p:nvPr>
            <p:custDataLst>
              <p:tags r:id="rId2"/>
            </p:custDataLst>
          </p:nvPr>
        </p:nvSpPr>
        <p:spPr>
          <a:xfrm>
            <a:off x="1806250" y="1946910"/>
            <a:ext cx="5526736" cy="73063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企业文化是一种价值观、信仰、习惯、行为准则等组成的统一体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0" name="正文"/>
          <p:cNvSpPr txBox="1"/>
          <p:nvPr>
            <p:custDataLst>
              <p:tags r:id="rId3"/>
            </p:custDataLst>
          </p:nvPr>
        </p:nvSpPr>
        <p:spPr>
          <a:xfrm>
            <a:off x="1806250" y="2897483"/>
            <a:ext cx="5526736" cy="73063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企业文化是企业在长期发展过程中形成的，代表着企业的共同认知和行为规范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2" name="正文"/>
          <p:cNvSpPr txBox="1"/>
          <p:nvPr>
            <p:custDataLst>
              <p:tags r:id="rId4"/>
            </p:custDataLst>
          </p:nvPr>
        </p:nvSpPr>
        <p:spPr>
          <a:xfrm>
            <a:off x="1806250" y="3848057"/>
            <a:ext cx="5526736" cy="73063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企业文化对于企业的经营和发展具有重要影响，能够激发员工的归属感和创造力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4" name="正文"/>
          <p:cNvSpPr txBox="1"/>
          <p:nvPr>
            <p:custDataLst>
              <p:tags r:id="rId5"/>
            </p:custDataLst>
          </p:nvPr>
        </p:nvSpPr>
        <p:spPr>
          <a:xfrm>
            <a:off x="1806250" y="4798630"/>
            <a:ext cx="5526736" cy="73063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企业文化是企业形象的重要组成部分，能够提升企业的品牌价值和市场竞争力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9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企业文化对行业发展的影响</a:t>
            </a:r>
            <a:endParaRPr lang="zh-CN" altLang="en-US"/>
          </a:p>
        </p:txBody>
      </p:sp>
      <p:sp>
        <p:nvSpPr>
          <p:cNvPr id="1049000" name="矩形 31"/>
          <p:cNvSpPr/>
          <p:nvPr>
            <p:custDataLst>
              <p:tags r:id="rId2"/>
            </p:custDataLst>
          </p:nvPr>
        </p:nvSpPr>
        <p:spPr>
          <a:xfrm>
            <a:off x="1998603" y="1946910"/>
            <a:ext cx="5142787" cy="793057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塑造行业形象：企业文化代表了企业的价值观和理念，对行业形象产生重要影响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2" name="矩形 4"/>
          <p:cNvSpPr/>
          <p:nvPr>
            <p:custDataLst>
              <p:tags r:id="rId3"/>
            </p:custDataLst>
          </p:nvPr>
        </p:nvSpPr>
        <p:spPr>
          <a:xfrm>
            <a:off x="1998603" y="2876675"/>
            <a:ext cx="5142787" cy="793057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推动行业发展：优秀的企业文化能够激发员工的创新精神，推动企业不断进步，进而促进整个行业的发展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4" name="矩形 5"/>
          <p:cNvSpPr/>
          <p:nvPr>
            <p:custDataLst>
              <p:tags r:id="rId4"/>
            </p:custDataLst>
          </p:nvPr>
        </p:nvSpPr>
        <p:spPr>
          <a:xfrm>
            <a:off x="1998603" y="3806440"/>
            <a:ext cx="5142787" cy="793057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增强企业竞争力：独特的企业文化可以成为企业的核心竞争力，使企业在激烈的市场竞争中脱颖而出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6" name="矩形 7"/>
          <p:cNvSpPr/>
          <p:nvPr>
            <p:custDataLst>
              <p:tags r:id="rId5"/>
            </p:custDataLst>
          </p:nvPr>
        </p:nvSpPr>
        <p:spPr>
          <a:xfrm>
            <a:off x="1998603" y="4736206"/>
            <a:ext cx="5142787" cy="793057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引领行业趋势：具有前瞻性的企业文化可以引领行业的发展趋势，推动行业的创新和变革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4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企业文化对员工创新能力的促进</a:t>
            </a:r>
            <a:endParaRPr lang="zh-CN" altLang="en-US"/>
          </a:p>
        </p:txBody>
      </p:sp>
      <p:sp>
        <p:nvSpPr>
          <p:cNvPr id="1049042" name="矩形 31"/>
          <p:cNvSpPr/>
          <p:nvPr>
            <p:custDataLst>
              <p:tags r:id="rId2"/>
            </p:custDataLst>
          </p:nvPr>
        </p:nvSpPr>
        <p:spPr>
          <a:xfrm>
            <a:off x="1998603" y="1946910"/>
            <a:ext cx="5142787" cy="793057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激发员工创新精神：企业文化鼓励员工勇于尝试、接受挑战，激发创新思维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矩形 4"/>
          <p:cNvSpPr/>
          <p:nvPr>
            <p:custDataLst>
              <p:tags r:id="rId3"/>
            </p:custDataLst>
          </p:nvPr>
        </p:nvSpPr>
        <p:spPr>
          <a:xfrm>
            <a:off x="1998603" y="2876675"/>
            <a:ext cx="5142787" cy="793057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营造创新氛围：企业文化倡导开放、包容、自由的工作环境，有利于员工之间的交流与合作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6" name="矩形 5"/>
          <p:cNvSpPr/>
          <p:nvPr>
            <p:custDataLst>
              <p:tags r:id="rId4"/>
            </p:custDataLst>
          </p:nvPr>
        </p:nvSpPr>
        <p:spPr>
          <a:xfrm>
            <a:off x="1998603" y="3806440"/>
            <a:ext cx="5142787" cy="793057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提供创新资源：企业文化支持员工进行培训、学习、实践，为创新提供必要的资源和支持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8" name="矩形 7"/>
          <p:cNvSpPr/>
          <p:nvPr>
            <p:custDataLst>
              <p:tags r:id="rId5"/>
            </p:custDataLst>
          </p:nvPr>
        </p:nvSpPr>
        <p:spPr>
          <a:xfrm>
            <a:off x="1998603" y="4736206"/>
            <a:ext cx="5142787" cy="793057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建立激励机制：企业文化通过设立奖励机制，激励员工积极投入创新活动，提高创新能力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82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002030" y="2080736"/>
            <a:ext cx="4475321" cy="2609373"/>
          </a:xfrm>
        </p:spPr>
        <p:txBody>
          <a:bodyPr/>
          <a:lstStyle/>
          <a:p>
            <a:r>
              <a:rPr lang="zh-CN" altLang="en-US" sz="3600"/>
              <a:t>行业企业文化的特点</a:t>
            </a:r>
            <a:endParaRPr lang="zh-CN" altLang="en-US" sz="3600"/>
          </a:p>
        </p:txBody>
      </p:sp>
      <p:sp>
        <p:nvSpPr>
          <p:cNvPr id="104908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5018246" y="2080736"/>
            <a:ext cx="2735103" cy="2609373"/>
          </a:xfrm>
        </p:spPr>
        <p:txBody>
          <a:bodyPr/>
          <a:lstStyle/>
          <a:p>
            <a:r>
              <a:rPr lang="zh-CN" altLang="en-US" sz="8625"/>
              <a:t>03</a:t>
            </a:r>
            <a:endParaRPr lang="zh-CN" altLang="en-US" sz="8625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4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行业企业文化的共性</a:t>
            </a:r>
            <a:endParaRPr lang="zh-CN" altLang="en-US"/>
          </a:p>
        </p:txBody>
      </p:sp>
      <p:sp>
        <p:nvSpPr>
          <p:cNvPr id="1049148" name="对角圆角矩形 15"/>
          <p:cNvSpPr/>
          <p:nvPr>
            <p:custDataLst>
              <p:tags r:id="rId2"/>
            </p:custDataLst>
          </p:nvPr>
        </p:nvSpPr>
        <p:spPr>
          <a:xfrm>
            <a:off x="1112051" y="3981830"/>
            <a:ext cx="6915247" cy="5828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0" name="对角圆角矩形 16"/>
          <p:cNvSpPr/>
          <p:nvPr>
            <p:custDataLst>
              <p:tags r:id="rId3"/>
            </p:custDataLst>
          </p:nvPr>
        </p:nvSpPr>
        <p:spPr>
          <a:xfrm>
            <a:off x="1112051" y="3875981"/>
            <a:ext cx="420873" cy="40160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2" name="直角三角形 17"/>
          <p:cNvSpPr/>
          <p:nvPr>
            <p:custDataLst>
              <p:tags r:id="rId4"/>
            </p:custDataLst>
          </p:nvPr>
        </p:nvSpPr>
        <p:spPr>
          <a:xfrm>
            <a:off x="1533018" y="3876466"/>
            <a:ext cx="63411" cy="105685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4" name="文本框 27"/>
          <p:cNvSpPr txBox="1"/>
          <p:nvPr>
            <p:custDataLst>
              <p:tags r:id="rId5"/>
            </p:custDataLst>
          </p:nvPr>
        </p:nvSpPr>
        <p:spPr>
          <a:xfrm>
            <a:off x="1560209" y="3990084"/>
            <a:ext cx="6248125" cy="57281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3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强调诚信：要求员工遵守职业道德和规范，树立企业良好形象</a:t>
            </a:r>
            <a:endParaRPr lang="en-US" altLang="zh-CN" sz="135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6" name="对角圆角矩形 52"/>
          <p:cNvSpPr/>
          <p:nvPr>
            <p:custDataLst>
              <p:tags r:id="rId6"/>
            </p:custDataLst>
          </p:nvPr>
        </p:nvSpPr>
        <p:spPr>
          <a:xfrm>
            <a:off x="1112051" y="2053244"/>
            <a:ext cx="6915247" cy="5828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8" name="对角圆角矩形 53"/>
          <p:cNvSpPr/>
          <p:nvPr>
            <p:custDataLst>
              <p:tags r:id="rId7"/>
            </p:custDataLst>
          </p:nvPr>
        </p:nvSpPr>
        <p:spPr>
          <a:xfrm>
            <a:off x="1112051" y="1946910"/>
            <a:ext cx="420873" cy="40160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0" name="直角三角形 54"/>
          <p:cNvSpPr/>
          <p:nvPr>
            <p:custDataLst>
              <p:tags r:id="rId8"/>
            </p:custDataLst>
          </p:nvPr>
        </p:nvSpPr>
        <p:spPr>
          <a:xfrm>
            <a:off x="1533018" y="1947395"/>
            <a:ext cx="63411" cy="105685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2" name="文本框 56"/>
          <p:cNvSpPr txBox="1"/>
          <p:nvPr>
            <p:custDataLst>
              <p:tags r:id="rId9"/>
            </p:custDataLst>
          </p:nvPr>
        </p:nvSpPr>
        <p:spPr>
          <a:xfrm>
            <a:off x="1560209" y="2055672"/>
            <a:ext cx="6248125" cy="57281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3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强调团队合作：鼓励员工之间相互协作，共同追求企业目标</a:t>
            </a:r>
            <a:endParaRPr lang="zh-CN" altLang="en-US" sz="135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对角圆角矩形 5"/>
          <p:cNvSpPr/>
          <p:nvPr>
            <p:custDataLst>
              <p:tags r:id="rId10"/>
            </p:custDataLst>
          </p:nvPr>
        </p:nvSpPr>
        <p:spPr>
          <a:xfrm>
            <a:off x="1112051" y="3017537"/>
            <a:ext cx="6915247" cy="5828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6" name="对角圆角矩形 6"/>
          <p:cNvSpPr/>
          <p:nvPr>
            <p:custDataLst>
              <p:tags r:id="rId11"/>
            </p:custDataLst>
          </p:nvPr>
        </p:nvSpPr>
        <p:spPr>
          <a:xfrm>
            <a:off x="1112051" y="2911203"/>
            <a:ext cx="420873" cy="40160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8" name="直角三角形 7"/>
          <p:cNvSpPr/>
          <p:nvPr>
            <p:custDataLst>
              <p:tags r:id="rId12"/>
            </p:custDataLst>
          </p:nvPr>
        </p:nvSpPr>
        <p:spPr>
          <a:xfrm>
            <a:off x="1533018" y="2912174"/>
            <a:ext cx="63411" cy="105685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0" name="文本框 8"/>
          <p:cNvSpPr txBox="1"/>
          <p:nvPr>
            <p:custDataLst>
              <p:tags r:id="rId13"/>
            </p:custDataLst>
          </p:nvPr>
        </p:nvSpPr>
        <p:spPr>
          <a:xfrm>
            <a:off x="1560209" y="3025791"/>
            <a:ext cx="6248125" cy="57281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3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注重创新：鼓励员工提出新的想法和解决方案，推动企业不断进步</a:t>
            </a:r>
            <a:endParaRPr lang="zh-CN" altLang="en-US" sz="135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对角圆角矩形 9"/>
          <p:cNvSpPr/>
          <p:nvPr>
            <p:custDataLst>
              <p:tags r:id="rId14"/>
            </p:custDataLst>
          </p:nvPr>
        </p:nvSpPr>
        <p:spPr>
          <a:xfrm>
            <a:off x="1112051" y="4946608"/>
            <a:ext cx="6915247" cy="5828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4" name="对角圆角矩形 10"/>
          <p:cNvSpPr/>
          <p:nvPr>
            <p:custDataLst>
              <p:tags r:id="rId15"/>
            </p:custDataLst>
          </p:nvPr>
        </p:nvSpPr>
        <p:spPr>
          <a:xfrm>
            <a:off x="1112051" y="4840274"/>
            <a:ext cx="420873" cy="40160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6" name="直角三角形 11"/>
          <p:cNvSpPr/>
          <p:nvPr>
            <p:custDataLst>
              <p:tags r:id="rId16"/>
            </p:custDataLst>
          </p:nvPr>
        </p:nvSpPr>
        <p:spPr>
          <a:xfrm>
            <a:off x="1533018" y="4840759"/>
            <a:ext cx="63411" cy="105685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8" name="文本框 12"/>
          <p:cNvSpPr txBox="1"/>
          <p:nvPr>
            <p:custDataLst>
              <p:tags r:id="rId17"/>
            </p:custDataLst>
          </p:nvPr>
        </p:nvSpPr>
        <p:spPr>
          <a:xfrm>
            <a:off x="1560209" y="4954377"/>
            <a:ext cx="6248125" cy="57281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3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强调社会责任：要求员工关注社会问题，积极参与社会公益事业</a:t>
            </a:r>
            <a:endParaRPr lang="en-US" altLang="zh-CN" sz="135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1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行业企业文化的差异</a:t>
            </a:r>
            <a:endParaRPr lang="zh-CN" altLang="en-US"/>
          </a:p>
        </p:txBody>
      </p:sp>
      <p:sp>
        <p:nvSpPr>
          <p:cNvPr id="104921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5346538" y="2047511"/>
            <a:ext cx="641700" cy="186721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5362399" y="4127627"/>
            <a:ext cx="610026" cy="167552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8" name="任意多边形 18"/>
          <p:cNvSpPr/>
          <p:nvPr>
            <p:custDataLst>
              <p:tags r:id="rId4"/>
            </p:custDataLst>
          </p:nvPr>
        </p:nvSpPr>
        <p:spPr>
          <a:xfrm>
            <a:off x="4829393" y="2657896"/>
            <a:ext cx="1675521" cy="2528574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0" name="任意多边形 19"/>
          <p:cNvSpPr/>
          <p:nvPr>
            <p:custDataLst>
              <p:tags r:id="rId5"/>
            </p:custDataLst>
          </p:nvPr>
        </p:nvSpPr>
        <p:spPr>
          <a:xfrm flipV="1">
            <a:off x="4733750" y="2178240"/>
            <a:ext cx="1867212" cy="89728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068555" y="2047992"/>
            <a:ext cx="641700" cy="186612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085376" y="4127627"/>
            <a:ext cx="610026" cy="167552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6" name="任意多边形 4"/>
          <p:cNvSpPr/>
          <p:nvPr>
            <p:custDataLst>
              <p:tags r:id="rId8"/>
            </p:custDataLst>
          </p:nvPr>
        </p:nvSpPr>
        <p:spPr>
          <a:xfrm>
            <a:off x="552371" y="2657896"/>
            <a:ext cx="1675521" cy="2528574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8" name="任意多边形 5"/>
          <p:cNvSpPr/>
          <p:nvPr>
            <p:custDataLst>
              <p:tags r:id="rId9"/>
            </p:custDataLst>
          </p:nvPr>
        </p:nvSpPr>
        <p:spPr>
          <a:xfrm flipV="1">
            <a:off x="456247" y="2178240"/>
            <a:ext cx="1866120" cy="89728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552371" y="3189941"/>
            <a:ext cx="1675521" cy="150961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15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行业特点：不同行业的企业文化存在差异</a:t>
            </a:r>
            <a:endParaRPr kumimoji="0" lang="zh-CN" altLang="en-US" sz="15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4829393" y="3189941"/>
            <a:ext cx="1675521" cy="150961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15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历史背景：企业文化受历史背景影响</a:t>
            </a:r>
            <a:endParaRPr sz="15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3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3262577" y="2057604"/>
            <a:ext cx="641700" cy="186612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3278918" y="4137240"/>
            <a:ext cx="610026" cy="167552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8" name="任意多边形 11"/>
          <p:cNvSpPr/>
          <p:nvPr>
            <p:custDataLst>
              <p:tags r:id="rId14"/>
            </p:custDataLst>
          </p:nvPr>
        </p:nvSpPr>
        <p:spPr>
          <a:xfrm>
            <a:off x="2745912" y="2667028"/>
            <a:ext cx="1675521" cy="2528574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0" name="任意多边形 12"/>
          <p:cNvSpPr/>
          <p:nvPr>
            <p:custDataLst>
              <p:tags r:id="rId15"/>
            </p:custDataLst>
          </p:nvPr>
        </p:nvSpPr>
        <p:spPr>
          <a:xfrm flipV="1">
            <a:off x="2650269" y="2188332"/>
            <a:ext cx="1866120" cy="89728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7429537" y="2076348"/>
            <a:ext cx="641700" cy="186612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7445878" y="4155022"/>
            <a:ext cx="610026" cy="167661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6" name="任意多边形 25"/>
          <p:cNvSpPr/>
          <p:nvPr>
            <p:custDataLst>
              <p:tags r:id="rId18"/>
            </p:custDataLst>
          </p:nvPr>
        </p:nvSpPr>
        <p:spPr>
          <a:xfrm>
            <a:off x="6912392" y="2685772"/>
            <a:ext cx="1676613" cy="2528574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8" name="任意多边形 26"/>
          <p:cNvSpPr/>
          <p:nvPr>
            <p:custDataLst>
              <p:tags r:id="rId19"/>
            </p:custDataLst>
          </p:nvPr>
        </p:nvSpPr>
        <p:spPr>
          <a:xfrm flipV="1">
            <a:off x="6817230" y="2207076"/>
            <a:ext cx="1866120" cy="89728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6912873" y="3217817"/>
            <a:ext cx="1675521" cy="150961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15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经营理念：企业文化反映企业经营理念</a:t>
            </a:r>
            <a:endParaRPr sz="15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2745912" y="3199073"/>
            <a:ext cx="1675521" cy="150961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15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地域文化：不同地域的企业文化具有特色</a:t>
            </a:r>
            <a:endParaRPr lang="zh-CN" altLang="en-US" sz="15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8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行业企业文化的创新点</a:t>
            </a:r>
            <a:endParaRPr lang="zh-CN" altLang="en-US"/>
          </a:p>
        </p:txBody>
      </p:sp>
      <p:sp>
        <p:nvSpPr>
          <p:cNvPr id="1049288" name="对角圆角矩形 15"/>
          <p:cNvSpPr/>
          <p:nvPr>
            <p:custDataLst>
              <p:tags r:id="rId2"/>
            </p:custDataLst>
          </p:nvPr>
        </p:nvSpPr>
        <p:spPr>
          <a:xfrm>
            <a:off x="1112051" y="3981830"/>
            <a:ext cx="6915247" cy="5828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0" name="对角圆角矩形 16"/>
          <p:cNvSpPr/>
          <p:nvPr>
            <p:custDataLst>
              <p:tags r:id="rId3"/>
            </p:custDataLst>
          </p:nvPr>
        </p:nvSpPr>
        <p:spPr>
          <a:xfrm>
            <a:off x="1112051" y="3875981"/>
            <a:ext cx="420873" cy="40160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2" name="直角三角形 17"/>
          <p:cNvSpPr/>
          <p:nvPr>
            <p:custDataLst>
              <p:tags r:id="rId4"/>
            </p:custDataLst>
          </p:nvPr>
        </p:nvSpPr>
        <p:spPr>
          <a:xfrm>
            <a:off x="1533018" y="3876466"/>
            <a:ext cx="63411" cy="105685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4" name="文本框 27"/>
          <p:cNvSpPr txBox="1"/>
          <p:nvPr>
            <p:custDataLst>
              <p:tags r:id="rId5"/>
            </p:custDataLst>
          </p:nvPr>
        </p:nvSpPr>
        <p:spPr>
          <a:xfrm>
            <a:off x="1560209" y="3990084"/>
            <a:ext cx="6248125" cy="57281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5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强调客户至上：将客户的需求和满意度放在首位，注重提供优质的产品和服务，以满足客户需求</a:t>
            </a:r>
            <a:endParaRPr lang="en-US" altLang="zh-CN" sz="15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6" name="对角圆角矩形 52"/>
          <p:cNvSpPr/>
          <p:nvPr>
            <p:custDataLst>
              <p:tags r:id="rId6"/>
            </p:custDataLst>
          </p:nvPr>
        </p:nvSpPr>
        <p:spPr>
          <a:xfrm>
            <a:off x="1112051" y="2053244"/>
            <a:ext cx="6915247" cy="5828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8" name="对角圆角矩形 53"/>
          <p:cNvSpPr/>
          <p:nvPr>
            <p:custDataLst>
              <p:tags r:id="rId7"/>
            </p:custDataLst>
          </p:nvPr>
        </p:nvSpPr>
        <p:spPr>
          <a:xfrm>
            <a:off x="1112051" y="1946910"/>
            <a:ext cx="420873" cy="40160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0" name="直角三角形 54"/>
          <p:cNvSpPr/>
          <p:nvPr>
            <p:custDataLst>
              <p:tags r:id="rId8"/>
            </p:custDataLst>
          </p:nvPr>
        </p:nvSpPr>
        <p:spPr>
          <a:xfrm>
            <a:off x="1533018" y="1947395"/>
            <a:ext cx="63411" cy="105685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2" name="文本框 56"/>
          <p:cNvSpPr txBox="1"/>
          <p:nvPr>
            <p:custDataLst>
              <p:tags r:id="rId9"/>
            </p:custDataLst>
          </p:nvPr>
        </p:nvSpPr>
        <p:spPr>
          <a:xfrm>
            <a:off x="1560209" y="2055672"/>
            <a:ext cx="6248125" cy="57281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2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强调创新精神：鼓励员工提出新的想法和解决方案，激发创造力和创新精神</a:t>
            </a:r>
            <a:endParaRPr lang="zh-CN" altLang="en-US" sz="12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4" name="对角圆角矩形 5"/>
          <p:cNvSpPr/>
          <p:nvPr>
            <p:custDataLst>
              <p:tags r:id="rId10"/>
            </p:custDataLst>
          </p:nvPr>
        </p:nvSpPr>
        <p:spPr>
          <a:xfrm>
            <a:off x="1112051" y="3017537"/>
            <a:ext cx="6915247" cy="5828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6" name="对角圆角矩形 6"/>
          <p:cNvSpPr/>
          <p:nvPr>
            <p:custDataLst>
              <p:tags r:id="rId11"/>
            </p:custDataLst>
          </p:nvPr>
        </p:nvSpPr>
        <p:spPr>
          <a:xfrm>
            <a:off x="1112051" y="2911203"/>
            <a:ext cx="420873" cy="40160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8" name="直角三角形 7"/>
          <p:cNvSpPr/>
          <p:nvPr>
            <p:custDataLst>
              <p:tags r:id="rId12"/>
            </p:custDataLst>
          </p:nvPr>
        </p:nvSpPr>
        <p:spPr>
          <a:xfrm>
            <a:off x="1533018" y="2912174"/>
            <a:ext cx="63411" cy="105685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0" name="文本框 8"/>
          <p:cNvSpPr txBox="1"/>
          <p:nvPr>
            <p:custDataLst>
              <p:tags r:id="rId13"/>
            </p:custDataLst>
          </p:nvPr>
        </p:nvSpPr>
        <p:spPr>
          <a:xfrm>
            <a:off x="1560209" y="3025791"/>
            <a:ext cx="6248125" cy="57281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6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5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注重团队协作：强调团队合作和协作，鼓励员工相互支持和合作，共同实现企业目标</a:t>
            </a:r>
            <a:endParaRPr lang="zh-CN" altLang="en-US" sz="15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2" name="对角圆角矩形 9"/>
          <p:cNvSpPr/>
          <p:nvPr>
            <p:custDataLst>
              <p:tags r:id="rId14"/>
            </p:custDataLst>
          </p:nvPr>
        </p:nvSpPr>
        <p:spPr>
          <a:xfrm>
            <a:off x="1112051" y="4946608"/>
            <a:ext cx="6915247" cy="5828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4" name="对角圆角矩形 10"/>
          <p:cNvSpPr/>
          <p:nvPr>
            <p:custDataLst>
              <p:tags r:id="rId15"/>
            </p:custDataLst>
          </p:nvPr>
        </p:nvSpPr>
        <p:spPr>
          <a:xfrm>
            <a:off x="1112051" y="4840274"/>
            <a:ext cx="420873" cy="40160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6" name="直角三角形 11"/>
          <p:cNvSpPr/>
          <p:nvPr>
            <p:custDataLst>
              <p:tags r:id="rId16"/>
            </p:custDataLst>
          </p:nvPr>
        </p:nvSpPr>
        <p:spPr>
          <a:xfrm>
            <a:off x="1533018" y="4840759"/>
            <a:ext cx="63411" cy="105685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8" name="文本框 12"/>
          <p:cNvSpPr txBox="1"/>
          <p:nvPr>
            <p:custDataLst>
              <p:tags r:id="rId17"/>
            </p:custDataLst>
          </p:nvPr>
        </p:nvSpPr>
        <p:spPr>
          <a:xfrm>
            <a:off x="1560209" y="4954377"/>
            <a:ext cx="6248125" cy="57281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2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强调社会责任：注重企业的社会责任和可持续发展，积极为社会做出贡献</a:t>
            </a:r>
            <a:endParaRPr lang="en-US" altLang="zh-CN" sz="12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52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002030" y="2080736"/>
            <a:ext cx="4475321" cy="2609373"/>
          </a:xfrm>
        </p:spPr>
        <p:txBody>
          <a:bodyPr/>
          <a:lstStyle/>
          <a:p>
            <a:r>
              <a:rPr lang="zh-CN" altLang="en-US" sz="3600"/>
              <a:t>员工创新能力的重要性</a:t>
            </a:r>
            <a:endParaRPr lang="zh-CN" altLang="en-US" sz="3600"/>
          </a:p>
        </p:txBody>
      </p:sp>
      <p:sp>
        <p:nvSpPr>
          <p:cNvPr id="104935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5018246" y="2080736"/>
            <a:ext cx="2735103" cy="2609373"/>
          </a:xfrm>
        </p:spPr>
        <p:txBody>
          <a:bodyPr/>
          <a:lstStyle/>
          <a:p>
            <a:r>
              <a:rPr lang="zh-CN" altLang="en-US" sz="8625"/>
              <a:t>04</a:t>
            </a:r>
            <a:endParaRPr lang="zh-CN" altLang="en-US" sz="8625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16" name="标题 1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员工创新能力定义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44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员工创新能力对行业发展的影响</a:t>
            </a:r>
            <a:endParaRPr lang="zh-CN" altLang="en-US"/>
          </a:p>
        </p:txBody>
      </p:sp>
      <p:sp>
        <p:nvSpPr>
          <p:cNvPr id="1049448" name="正文"/>
          <p:cNvSpPr txBox="1"/>
          <p:nvPr>
            <p:custDataLst>
              <p:tags r:id="rId2"/>
            </p:custDataLst>
          </p:nvPr>
        </p:nvSpPr>
        <p:spPr>
          <a:xfrm>
            <a:off x="1806250" y="1946910"/>
            <a:ext cx="5526736" cy="73063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推动技术创新：员工创新能力的提升有助于推动行业的技术创新，提高产品质量和竞争力。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0" name="正文"/>
          <p:cNvSpPr txBox="1"/>
          <p:nvPr>
            <p:custDataLst>
              <p:tags r:id="rId3"/>
            </p:custDataLst>
          </p:nvPr>
        </p:nvSpPr>
        <p:spPr>
          <a:xfrm>
            <a:off x="1806250" y="2897483"/>
            <a:ext cx="5526736" cy="73063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促进产品升级：员工创新能力的发挥有助于开发新产品、优化现有产品，满足市场需求，促进产品升级。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2" name="正文"/>
          <p:cNvSpPr txBox="1"/>
          <p:nvPr>
            <p:custDataLst>
              <p:tags r:id="rId4"/>
            </p:custDataLst>
          </p:nvPr>
        </p:nvSpPr>
        <p:spPr>
          <a:xfrm>
            <a:off x="1806250" y="3848057"/>
            <a:ext cx="5526736" cy="73063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提升企业形象：员工创新能力的展现有助于提升企业的形象和品牌价值，增强消费者对企业的信任和认可。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4" name="正文"/>
          <p:cNvSpPr txBox="1"/>
          <p:nvPr>
            <p:custDataLst>
              <p:tags r:id="rId5"/>
            </p:custDataLst>
          </p:nvPr>
        </p:nvSpPr>
        <p:spPr>
          <a:xfrm>
            <a:off x="1806250" y="4798630"/>
            <a:ext cx="5526736" cy="73063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增强企业竞争力：员工创新能力的提升有助于企业在激烈的市场竞争中脱颖而出，赢得更多的市场份额。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https://d.book118.com/258056020033006030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_1" val="7"/>
  <p:tag name="KSO_WM_UNIT_FILL_FORE_SCHEMECOLOR_INDEX_1_BRIGHTNESS" val="0"/>
  <p:tag name="KSO_WM_UNIT_FILL_FORE_SCHEMECOLOR_INDEX_1_POS" val="0"/>
  <p:tag name="KSO_WM_UNIT_FILL_FORE_SCHEMECOLOR_INDEX_1_TRANS" val="1"/>
  <p:tag name="KSO_WM_UNIT_FILL_FORE_SCHEMECOLOR_INDEX_2" val="7"/>
  <p:tag name="KSO_WM_UNIT_FILL_FORE_SCHEMECOLOR_INDEX_2_BRIGHTNESS" val="0"/>
  <p:tag name="KSO_WM_UNIT_FILL_FORE_SCHEMECOLOR_INDEX_2_POS" val="0.5"/>
  <p:tag name="KSO_WM_UNIT_FILL_FORE_SCHEMECOLOR_INDEX_2_TRANS" val="0"/>
  <p:tag name="KSO_WM_UNIT_FILL_FORE_SCHEMECOLOR_INDEX_3" val="7"/>
  <p:tag name="KSO_WM_UNIT_FILL_FORE_SCHEMECOLOR_INDEX_3_BRIGHTNESS" val="0"/>
  <p:tag name="KSO_WM_UNIT_FILL_FORE_SCHEMECOLOR_INDEX_3_POS" val="1"/>
  <p:tag name="KSO_WM_UNIT_FILL_FORE_SCHEMECOLOR_INDEX_3_TRANS" val="1"/>
  <p:tag name="KSO_WM_UNIT_FILL_GRADIENT_ANGLE" val="180"/>
  <p:tag name="KSO_WM_UNIT_FILL_GRADIENT_DIRECTION" val="4"/>
  <p:tag name="KSO_WM_UNIT_FILL_GRADIENT_TYPE" val="0"/>
  <p:tag name="KSO_WM_UNIT_FILL_TYPE" val="3"/>
  <p:tag name="KSO_WM_UNIT_HIGHLIGHT" val="0"/>
  <p:tag name="KSO_WM_UNIT_ID" val="_3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3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684.4&quot;,&quot;height&quot;:&quot;359.65&quot;}"/>
  <p:tag name="KSO_WM_SLIDE_ID" val="custom2023023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1"/>
  <p:tag name="KSO_WM_UNIT_INDEX" val="1_2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1"/>
  <p:tag name="KSO_WM_UNIT_INDEX" val="1_3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1"/>
  <p:tag name="KSO_WM_UNIT_INDEX" val="1_4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1_1"/>
  <p:tag name="KSO_WM_UNIT_INDEX" val="1_1_1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2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2"/>
  <p:tag name="KSO_WM_UNIT_INDEX" val="1_2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0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2"/>
  <p:tag name="KSO_WM_UNIT_INDEX" val="1_3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8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1"/>
  <p:tag name="KSO_WM_UNIT_INDEX" val="1_5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1"/>
  <p:tag name="KSO_WM_UNIT_INDEX" val="1_6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2"/>
  <p:tag name="KSO_WM_UNIT_INDEX" val="1_4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6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2"/>
  <p:tag name="KSO_WM_UNIT_INDEX" val="1_5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4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2"/>
  <p:tag name="KSO_WM_UNIT_INDEX" val="1_6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2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1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2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3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3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28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4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83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1">
      <a:dk1>
        <a:srgbClr val="000000"/>
      </a:dk1>
      <a:lt1>
        <a:srgbClr val="FFFFFF"/>
      </a:lt1>
      <a:dk2>
        <a:srgbClr val="0D1053"/>
      </a:dk2>
      <a:lt2>
        <a:srgbClr val="F8F8FE"/>
      </a:lt2>
      <a:accent1>
        <a:srgbClr val="EB99FF"/>
      </a:accent1>
      <a:accent2>
        <a:srgbClr val="99C2FF"/>
      </a:accent2>
      <a:accent3>
        <a:srgbClr val="BDBFF4"/>
      </a:accent3>
      <a:accent4>
        <a:srgbClr val="CEF3FE"/>
      </a:accent4>
      <a:accent5>
        <a:srgbClr val="D3FCD0"/>
      </a:accent5>
      <a:accent6>
        <a:srgbClr val="F7FECE"/>
      </a:accent6>
      <a:hlink>
        <a:srgbClr val="0563C1"/>
      </a:hlink>
      <a:folHlink>
        <a:srgbClr val="954F72"/>
      </a:folHlink>
    </a:clrScheme>
    <a:fontScheme name="自定义 11">
      <a:majorFont>
        <a:latin typeface="MiSans Heavy"/>
        <a:ea typeface="MiSans Heavy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Calibri Light" panose="020f03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 panose="020f05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15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MiSans Heavy</vt:lpstr>
      <vt:lpstr>MiSans</vt:lpstr>
      <vt:lpstr>Wingdings</vt:lpstr>
      <vt:lpstr>微软雅黑</vt:lpstr>
      <vt:lpstr>Calibri Light</vt:lpstr>
      <vt:lpstr>宋体</vt:lpstr>
      <vt:lpstr>Office Theme</vt:lpstr>
      <vt:lpstr>行业企业文化与员工创新能力</vt:lpstr>
      <vt:lpstr>目录</vt:lpstr>
      <vt:lpstr>添加章节标题</vt:lpstr>
      <vt:lpstr>企业文化的重要性</vt:lpstr>
      <vt:lpstr>企业文化定义</vt:lpstr>
      <vt:lpstr>企业文化对行业发展的影响</vt:lpstr>
      <vt:lpstr>企业文化对员工创新能力的促进</vt:lpstr>
      <vt:lpstr>行业企业文化的特点</vt:lpstr>
      <vt:lpstr>行业企业文化的共性</vt:lpstr>
      <vt:lpstr>行业企业文化的差异</vt:lpstr>
      <vt:lpstr>行业企业文化的创新点</vt:lpstr>
      <vt:lpstr>员工创新能力的重要性</vt:lpstr>
      <vt:lpstr>员工创新能力定义</vt:lpstr>
      <vt:lpstr>员工创新能力对行业发展的影响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2024-09-06T13:19:17.424</cp:lastPrinted>
  <dcterms:created xsi:type="dcterms:W3CDTF">2024-09-06T05:19:17Z</dcterms:created>
  <dcterms:modified xsi:type="dcterms:W3CDTF">2024-09-06T05:19:19Z</dcterms:modified>
</cp:coreProperties>
</file>