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48" r:id="rId2"/>
    <p:sldMasterId id="2147483771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45EF7-5B0D-4D66-BFF6-25AB4F990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0048F-B49F-4579-BC48-2AE8D48F7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BC3A5-A3CE-4ABE-BD5E-FDB89E895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F0DCA-33A5-4FBF-BD49-1293EF012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531962-CDBC-484E-9181-82CD67608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74A786-962D-4C49-B53C-5B498DF6C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EA5BEB-1F0C-4088-A0C0-7376F2D36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2B6AC-0A17-4A98-BAA4-E29B9FC2F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7CC54-514E-4A84-8897-EDFFB2F1C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C07E2-E09E-468F-B0AD-E16C25967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EF289-21CF-45B0-BAA5-A9E4DCB08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839D190D-E17F-4104-903F-108C587158BE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839D190D-E17F-4104-903F-108C587158BE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839D190D-E17F-4104-903F-108C587158BE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839D190D-E17F-4104-903F-108C587158BE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839D190D-E17F-4104-903F-108C587158BE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839D190D-E17F-4104-903F-108C587158BE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839D190D-E17F-4104-903F-108C587158BE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839D190D-E17F-4104-903F-108C587158BE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839D190D-E17F-4104-903F-108C587158BE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839D190D-E17F-4104-903F-108C587158BE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839D190D-E17F-4104-903F-108C587158BE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buClrTx/>
            </a:pPr>
            <a:fld id="{93AE1883-0942-4AA3-9DB2-9C7C3A0314B1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slideLayout" Target="../slideLayouts/slideLayout41.xml" /><Relationship Id="rId2" Type="http://schemas.openxmlformats.org/officeDocument/2006/relationships/slideLayout" Target="../slideLayouts/slideLayout24.xml" /><Relationship Id="rId20" Type="http://schemas.openxmlformats.org/officeDocument/2006/relationships/slideLayout" Target="../slideLayouts/slideLayout42.xml" /><Relationship Id="rId21" Type="http://schemas.openxmlformats.org/officeDocument/2006/relationships/slideLayout" Target="../slideLayouts/slideLayout43.xml" /><Relationship Id="rId22" Type="http://schemas.openxmlformats.org/officeDocument/2006/relationships/slideLayout" Target="../slideLayouts/slideLayout44.xml" /><Relationship Id="rId23" Type="http://schemas.openxmlformats.org/officeDocument/2006/relationships/image" Target="../media/image1.png" /><Relationship Id="rId24" Type="http://schemas.openxmlformats.org/officeDocument/2006/relationships/image" Target="../media/image2.png" /><Relationship Id="rId25" Type="http://schemas.openxmlformats.org/officeDocument/2006/relationships/image" Target="../media/image3.png" /><Relationship Id="rId26" Type="http://schemas.openxmlformats.org/officeDocument/2006/relationships/image" Target="../media/image4.jpeg" /><Relationship Id="rId27" Type="http://schemas.openxmlformats.org/officeDocument/2006/relationships/image" Target="../media/image5.jpeg" /><Relationship Id="rId28" Type="http://schemas.openxmlformats.org/officeDocument/2006/relationships/image" Target="../media/image6.png" /><Relationship Id="rId29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8194" name="标题 1025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400" b="0" i="0" u="none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8195" name="文本占位符 1026"/>
          <p:cNvSpPr/>
          <p:nvPr>
            <p:ph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32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2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8196" name="日期占位符 1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 altLang="en-US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7" name="页脚占位符 2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 altLang="en-US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8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 altLang="en-US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839D190D-E17F-4104-903F-108C587158BE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2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1025" name="Picture 75" descr="59018 _1"/>
          <p:cNvPicPr/>
          <p:nvPr/>
        </p:nvPicPr>
        <p:blipFill>
          <a:blip r:embed="rId23"/>
          <a:stretch>
            <a:fillRect/>
          </a:stretch>
        </p:blipFill>
        <p:spPr>
          <a:xfrm>
            <a:off x="0" y="3530600"/>
            <a:ext cx="2603500" cy="332740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1026" name="Picture 74" descr="Medical Perspectives_EyeWire copy"/>
          <p:cNvPicPr/>
          <p:nvPr/>
        </p:nvPicPr>
        <p:blipFill>
          <a:blip r:embed="rId2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1027" name="Rectangle 4"/>
          <p:cNvSpPr/>
          <p:nvPr>
            <p:ph type="dt" sz="half" idx="2"/>
          </p:nvPr>
        </p:nvSpPr>
        <p:spPr>
          <a:xfrm>
            <a:off x="296862" y="6577012"/>
            <a:ext cx="2133600" cy="2190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defPPr algn="l" rtl="0" eaLnBrk="0" hangingPunct="0">
              <a:defRPr kumimoji="0" lang="zh-CN" alt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l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8" name="Rectangle 5"/>
          <p:cNvSpPr/>
          <p:nvPr>
            <p:ph type="ftr" sz="quarter" idx="3"/>
          </p:nvPr>
        </p:nvSpPr>
        <p:spPr>
          <a:xfrm>
            <a:off x="2716212" y="6565900"/>
            <a:ext cx="3649662" cy="28098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defPPr algn="l" rtl="0" eaLnBrk="0" hangingPunct="0">
              <a:defRPr kumimoji="0" lang="zh-CN" alt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buClrTx/>
            </a:pPr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9" name="Rectangle 8"/>
          <p:cNvSpPr/>
          <p:nvPr>
            <p:ph type="sldNum" sz="quarter" idx="4"/>
          </p:nvPr>
        </p:nvSpPr>
        <p:spPr>
          <a:xfrm>
            <a:off x="6731000" y="6569075"/>
            <a:ext cx="2133600" cy="2143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defPPr algn="l" rtl="0" eaLnBrk="0" hangingPunct="0">
              <a:defRPr kumimoji="0" lang="zh-CN" alt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r">
              <a:buClrTx/>
            </a:pPr>
            <a:fld id="{C6D453FE-72A8-48E8-8231-BCB666362DC7}" type="slidenum">
              <a:rPr sz="1000">
                <a:latin typeface="Arial" pitchFamily="34" charset="0"/>
                <a:ea typeface="宋体" panose="02010600030101010101" pitchFamily="2" charset="-122"/>
              </a:rPr>
              <a:t/>
            </a:fld>
            <a:endParaRPr sz="1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30" name="Rectangle 29"/>
          <p:cNvSpPr/>
          <p:nvPr>
            <p:ph type="body" idx="1"/>
          </p:nvPr>
        </p:nvSpPr>
        <p:spPr>
          <a:xfrm>
            <a:off x="595312" y="1450975"/>
            <a:ext cx="8091488" cy="49847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31" name="Freeform 68"/>
          <p:cNvSpPr/>
          <p:nvPr/>
        </p:nvSpPr>
        <p:spPr>
          <a:xfrm>
            <a:off x="957262" y="1103312"/>
            <a:ext cx="6543675" cy="39688"/>
          </a:xfrm>
          <a:custGeom>
            <a:rect l="l" t="t" r="r" b="b"/>
            <a:pathLst>
              <a:path w="20000" h="20000">
                <a:moveTo>
                  <a:pt x="20000" y="0"/>
                </a:moveTo>
                <a:lnTo>
                  <a:pt x="0" y="2400"/>
                </a:lnTo>
                <a:lnTo>
                  <a:pt x="179" y="20000"/>
                </a:lnTo>
                <a:lnTo>
                  <a:pt x="19936" y="20000"/>
                </a:lnTo>
                <a:lnTo>
                  <a:pt x="20000" y="0"/>
                </a:lnTo>
                <a:close/>
              </a:path>
            </a:pathLst>
          </a:custGeom>
          <a:gradFill rotWithShape="0">
            <a:gsLst>
              <a:gs pos="0">
                <a:srgbClr val="000050"/>
              </a:gs>
              <a:gs pos="100000">
                <a:schemeClr val="tx2">
                  <a:alpha val="0"/>
                </a:schemeClr>
              </a:gs>
            </a:gsLst>
            <a:lin ang="10800000" scaled="1"/>
          </a:gradFill>
          <a:ln>
            <a:noFill/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 altLang="en-US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5pPr>
          </a:lstStyle>
          <a:p/>
        </p:txBody>
      </p:sp>
      <p:pic>
        <p:nvPicPr>
          <p:cNvPr id="1032" name="Picture 69" descr="artway_medical_thermomete_01"/>
          <p:cNvPicPr/>
          <p:nvPr/>
        </p:nvPicPr>
        <p:blipFill>
          <a:blip r:embed="rId25"/>
          <a:stretch>
            <a:fillRect/>
          </a:stretch>
        </p:blipFill>
        <p:spPr>
          <a:xfrm>
            <a:off x="6535738" y="98425"/>
            <a:ext cx="1016000" cy="107950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1033" name="Rectangle 28"/>
          <p:cNvSpPr/>
          <p:nvPr>
            <p:ph type="title"/>
          </p:nvPr>
        </p:nvSpPr>
        <p:spPr>
          <a:xfrm>
            <a:off x="325438" y="349250"/>
            <a:ext cx="7775575" cy="6334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4000" b="1" i="0" u="none" baseline="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4" name="Text Box 72"/>
          <p:cNvSpPr/>
          <p:nvPr/>
        </p:nvSpPr>
        <p:spPr>
          <a:xfrm>
            <a:off x="7642225" y="779462"/>
            <a:ext cx="1292225" cy="457200"/>
          </a:xfrm>
          <a:prstGeom prst="rect">
            <a:avLst/>
          </a:prstGeom>
          <a:noFill/>
          <a:ln>
            <a:noFill/>
            <a:miter lim="800000"/>
          </a:ln>
          <a:effectLst>
            <a:prstShdw prst="shdw13" dist="53882" dir="2700000">
              <a:srgbClr val="080808">
                <a:alpha val="50000"/>
              </a:srgbClr>
            </a:prstShdw>
          </a:effectLst>
        </p:spPr>
        <p:txBody>
          <a:bodyPr>
            <a:spAutoFit/>
          </a:bodyPr>
          <a:lstStyle>
            <a:defPPr algn="l" rtl="0" eaLnBrk="0" hangingPunct="0">
              <a:defRPr kumimoji="0" lang="zh-CN" altLang="en-US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5pPr>
          </a:lstStyle>
          <a:p>
            <a:pPr lvl="0" algn="l"/>
            <a:r>
              <a:rPr sz="2400" b="1">
                <a:solidFill>
                  <a:srgbClr val="A50021"/>
                </a:solidFill>
                <a:latin typeface="Verdana" panose="020b0604030504040204" pitchFamily="34" charset="0"/>
                <a:ea typeface="宋体" panose="02010600030101010101" pitchFamily="2" charset="-122"/>
              </a:rPr>
              <a:t>LOGO</a:t>
            </a:r>
          </a:p>
        </p:txBody>
      </p:sp>
      <p:pic>
        <p:nvPicPr>
          <p:cNvPr id="1036" name="图片 1035"/>
          <p:cNvPicPr/>
          <p:nvPr/>
        </p:nvPicPr>
        <p:blipFill>
          <a:blip r:embed="rId2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  <a:miter lim="800000"/>
          </a:ln>
          <a:effectLst>
            <a:prstShdw prst="shdw13" dist="53882" dir="13500000">
              <a:schemeClr val="bg2">
                <a:alpha val="50000"/>
              </a:schemeClr>
            </a:prstShdw>
          </a:effectLst>
        </p:spPr>
      </p:pic>
      <p:pic>
        <p:nvPicPr>
          <p:cNvPr id="1037" name="图片 1036"/>
          <p:cNvPicPr/>
          <p:nvPr/>
        </p:nvPicPr>
        <p:blipFill>
          <a:blip r:embed="rId27"/>
          <a:stretch>
            <a:fillRect/>
          </a:stretch>
        </p:blipFill>
        <p:spPr>
          <a:xfrm>
            <a:off x="1270000" y="2540000"/>
            <a:ext cx="9144000" cy="5143500"/>
          </a:xfrm>
          <a:prstGeom prst="rect">
            <a:avLst/>
          </a:prstGeom>
          <a:noFill/>
          <a:ln>
            <a:noFill/>
            <a:miter lim="800000"/>
          </a:ln>
          <a:effectLst>
            <a:prstShdw prst="shdw13" dist="53882" dir="13500000">
              <a:schemeClr val="bg2">
                <a:alpha val="50000"/>
              </a:schemeClr>
            </a:prstShdw>
          </a:effectLst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0" r:id="rId12"/>
    <p:sldLayoutId id="2147483761" r:id="rId13"/>
    <p:sldLayoutId id="2147483762" r:id="rId14"/>
    <p:sldLayoutId id="2147483763" r:id="rId15"/>
    <p:sldLayoutId id="2147483764" r:id="rId16"/>
    <p:sldLayoutId id="2147483765" r:id="rId17"/>
    <p:sldLayoutId id="2147483766" r:id="rId18"/>
    <p:sldLayoutId id="2147483767" r:id="rId19"/>
    <p:sldLayoutId id="2147483768" r:id="rId20"/>
    <p:sldLayoutId id="2147483769" r:id="rId21"/>
    <p:sldLayoutId id="2147483770" r:id="rId22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0" dur="1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base">
                                        <p:cTn id="13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3" grpId="0"/>
    </p:bldLst>
  </p:timing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>
          <a:schemeClr val="tx1"/>
        </a:buClr>
        <a:buSzTx/>
        <a:buFontTx/>
        <a:buNone/>
        <a:defRPr kumimoji="0" sz="4000" b="1" i="0" u="none" baseline="0">
          <a:solidFill>
            <a:schemeClr val="tx2"/>
          </a:solidFill>
          <a:latin typeface="Times New Roman" panose="02020603050405020304" pitchFamily="18" charset="0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>
          <a:schemeClr val="tx2"/>
        </a:buClr>
        <a:buSzTx/>
        <a:buFontTx/>
        <a:buChar char="•"/>
        <a:defRPr kumimoji="0" sz="3200" b="0" i="0" u="none" baseline="0">
          <a:solidFill>
            <a:schemeClr val="tx1"/>
          </a:solidFill>
          <a:latin typeface="Arial" pitchFamily="34" charset="0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>
          <a:schemeClr val="tx1"/>
        </a:buClr>
        <a:buSzTx/>
        <a:buFontTx/>
        <a:buChar char="–"/>
        <a:defRPr kumimoji="0" sz="2800" b="0" i="0" u="none" baseline="0">
          <a:solidFill>
            <a:schemeClr val="tx1"/>
          </a:solidFill>
          <a:latin typeface="Arial" pitchFamily="34" charset="0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>
          <a:schemeClr val="tx1"/>
        </a:buClr>
        <a:buSzTx/>
        <a:buFontTx/>
        <a:buChar char="•"/>
        <a:defRPr kumimoji="0" sz="2400" b="0" i="0" u="none" baseline="0">
          <a:solidFill>
            <a:schemeClr val="tx1"/>
          </a:solidFill>
          <a:latin typeface="Arial" pitchFamily="34" charset="0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>
          <a:schemeClr val="tx1"/>
        </a:buClr>
        <a:buSzTx/>
        <a:buFontTx/>
        <a:buChar char="–"/>
        <a:defRPr kumimoji="0" sz="2000" b="0" i="0" u="none" baseline="0">
          <a:solidFill>
            <a:schemeClr val="tx1"/>
          </a:solidFill>
          <a:latin typeface="Arial" pitchFamily="34" charset="0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>
          <a:schemeClr val="tx1"/>
        </a:buClr>
        <a:buSzTx/>
        <a:buFontTx/>
        <a:buChar char="»"/>
        <a:defRPr kumimoji="0" sz="2000" b="0" i="0" u="none" baseline="0">
          <a:solidFill>
            <a:schemeClr val="tx1"/>
          </a:solidFill>
          <a:latin typeface="Arial" pitchFamily="34" charset="0"/>
        </a:defRPr>
      </a:lvl5pPr>
    </p:bodyStyle>
    <p:other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>
          <a:schemeClr val="tx1"/>
        </a:buClr>
        <a:buSzTx/>
        <a:buFontTx/>
        <a:buNone/>
        <a:defRPr kumimoji="0" sz="1800" b="0" i="0" u="none" baseline="0">
          <a:solidFill>
            <a:schemeClr val="tx1"/>
          </a:solidFill>
          <a:latin typeface="Arial" pitchFamily="34" charset="0"/>
        </a:defRPr>
      </a:lvl1pPr>
      <a:lvl2pPr marL="45720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>
          <a:schemeClr val="tx1"/>
        </a:buClr>
        <a:buSzTx/>
        <a:buFontTx/>
        <a:buNone/>
        <a:defRPr kumimoji="0" sz="1800" b="0" i="0" u="none" baseline="0">
          <a:solidFill>
            <a:schemeClr val="tx1"/>
          </a:solidFill>
          <a:latin typeface="Arial" pitchFamily="34" charset="0"/>
        </a:defRPr>
      </a:lvl2pPr>
      <a:lvl3pPr marL="91440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>
          <a:schemeClr val="tx1"/>
        </a:buClr>
        <a:buSzTx/>
        <a:buFontTx/>
        <a:buNone/>
        <a:defRPr kumimoji="0" sz="1800" b="0" i="0" u="none" baseline="0">
          <a:solidFill>
            <a:schemeClr val="tx1"/>
          </a:solidFill>
          <a:latin typeface="Arial" pitchFamily="34" charset="0"/>
        </a:defRPr>
      </a:lvl3pPr>
      <a:lvl4pPr marL="137160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>
          <a:schemeClr val="tx1"/>
        </a:buClr>
        <a:buSzTx/>
        <a:buFontTx/>
        <a:buNone/>
        <a:defRPr kumimoji="0" sz="1800" b="0" i="0" u="none" baseline="0">
          <a:solidFill>
            <a:schemeClr val="tx1"/>
          </a:solidFill>
          <a:latin typeface="Arial" pitchFamily="34" charset="0"/>
        </a:defRPr>
      </a:lvl4pPr>
      <a:lvl5pPr marL="182880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>
          <a:schemeClr val="tx1"/>
        </a:buClr>
        <a:buSzTx/>
        <a:buFontTx/>
        <a:buNone/>
        <a:defRPr kumimoji="0" sz="1800" b="0" i="0" u="none" baseline="0">
          <a:solidFill>
            <a:schemeClr val="tx1"/>
          </a:solidFill>
          <a:latin typeface="Arial" pitchFamily="34" charset="0"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image" Target="../media/image1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611161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/>
          <p:cNvSpPr/>
          <p:nvPr/>
        </p:nvSpPr>
        <p:spPr>
          <a:xfrm>
            <a:off x="127000" y="127000"/>
            <a:ext cx="8890000" cy="660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algn="l" rtl="0" eaLnBrk="0" hangingPunct="0">
              <a:defRPr kumimoji="0" lang="zh-CN" altLang="en-US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algn="ctr"/>
            <a:r>
              <a:rPr sz="4400">
                <a:solidFill>
                  <a:srgbClr val="000000"/>
                </a:solidFill>
                <a:ea typeface="华文宋体"/>
              </a:rPr>
              <a:t>内科住院患者静脉血栓栓塞症预防中国专家建议要点解读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对象1"/>
          <p:cNvSpPr/>
          <p:nvPr>
            <p:ph/>
          </p:nvPr>
        </p:nvSpPr>
        <p:spPr>
          <a:xfrm>
            <a:off x="358775" y="358775"/>
            <a:ext cx="8323262" cy="6099175"/>
          </a:xfrm>
          <a:prstGeom prst="rect">
            <a:avLst/>
          </a:prstGeom>
          <a:noFill/>
          <a:ln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rPr b="1">
                <a:solidFill>
                  <a:srgbClr val="000000"/>
                </a:solidFill>
                <a:ea typeface="宋体" panose="02010600030101010101" pitchFamily="2" charset="-122"/>
              </a:rPr>
              <a:t>一、概述</a:t>
            </a:r>
          </a:p>
          <a:p>
            <a:pPr lvl="0"/>
            <a:endParaRPr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lvl="0"/>
            <a:r>
              <a:rPr sz="36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(一)定义:     </a:t>
            </a:r>
          </a:p>
          <a:p>
            <a:pPr lvl="0"/>
            <a:r>
              <a:rPr sz="36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VTE就是包括深静脉血栓形成(DVT)和肺血栓栓塞症(PTE)在内得一组血栓栓塞性疾病,就是遗传性和获得性等多种危险因素共同作用得全身性疾病。</a:t>
            </a:r>
          </a:p>
          <a:p>
            <a:pPr lvl="0"/>
            <a:r>
              <a:rPr sz="36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对象1"/>
          <p:cNvSpPr/>
          <p:nvPr>
            <p:ph/>
          </p:nvPr>
        </p:nvSpPr>
        <p:spPr>
          <a:xfrm>
            <a:off x="358775" y="358775"/>
            <a:ext cx="8323262" cy="6099175"/>
          </a:xfrm>
          <a:prstGeom prst="rect">
            <a:avLst/>
          </a:prstGeom>
          <a:noFill/>
          <a:ln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endParaRPr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lvl="0"/>
            <a:endParaRPr sz="2800" b="1">
              <a:solidFill>
                <a:srgbClr val="0000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深静脉血栓形成(DVT) :就是指血液在深静脉内异常凝结,导致静脉回流障碍得疾病。</a:t>
            </a: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特点:好发于下肢深静脉。</a:t>
            </a: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可以无症状或出现局部疼痛、压痛和远端肢体水肿。</a:t>
            </a: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发生于腘静脉以上得近端DVT就是肺血栓栓塞症(PTE)栓子得重要来源。</a:t>
            </a:r>
          </a:p>
          <a:p>
            <a:pPr lvl="0"/>
            <a:r>
              <a:rPr>
                <a:solidFill>
                  <a:srgbClr val="000000"/>
                </a:solidFill>
                <a:ea typeface="宋体" panose="02010600030101010101" pitchFamily="2" charset="-122"/>
              </a:rPr>
              <a:t> </a:t>
            </a:r>
            <a:r>
              <a:rPr sz="1200" b="1">
                <a:solidFill>
                  <a:srgbClr val="000000"/>
                </a:solidFill>
                <a:latin typeface="Times New Roman (Hebrew)" pitchFamily="65" charset="-79"/>
                <a:ea typeface="宋体" panose="02010600030101010101" pitchFamily="2" charset="-122"/>
              </a:rPr>
              <a:t>      </a:t>
            </a:r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PTE就是指来自静脉系统或右心得血栓阻塞肺动脉或其分支所致疾病,可导致呼吸循环功能障碍,常表现为呼吸困难、胸闷、胸痛,严重时可发生低血压、休克甚至猝死</a:t>
            </a:r>
            <a:r>
              <a:rPr sz="1200" b="1">
                <a:solidFill>
                  <a:srgbClr val="000000"/>
                </a:solidFill>
                <a:latin typeface="Times New Roman (Hebrew)" pitchFamily="65" charset="-79"/>
                <a:ea typeface="宋体" panose="02010600030101010101" pitchFamily="2" charset="-122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对象1"/>
          <p:cNvSpPr/>
          <p:nvPr>
            <p:ph/>
          </p:nvPr>
        </p:nvSpPr>
        <p:spPr>
          <a:xfrm>
            <a:off x="358775" y="358775"/>
            <a:ext cx="8323262" cy="6242050"/>
          </a:xfrm>
          <a:prstGeom prst="rect">
            <a:avLst/>
          </a:prstGeom>
          <a:noFill/>
          <a:ln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marL="342900" lvl="0" indent="-342900" defTabSz="448945"/>
            <a:r>
              <a:rPr>
                <a:solidFill>
                  <a:srgbClr val="000000"/>
                </a:solidFill>
                <a:ea typeface="宋体" panose="02010600030101010101" pitchFamily="2" charset="-122"/>
              </a:rPr>
              <a:t>(二)</a:t>
            </a:r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内科住院患者VTE患病率与危险因素</a:t>
            </a:r>
          </a:p>
          <a:p>
            <a:pPr marL="342900" lvl="0" indent="-342900" defTabSz="448945"/>
            <a:endParaRPr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marL="342900" lvl="0" indent="-342900" defTabSz="448945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1、患病率:致死性PTE就是猝死得主要原因之一,综合医院死于PTE得患者中仅25%有近期手术史,其她均为因内科疾病而制动得患者,占内科患者总死亡人数得10%。</a:t>
            </a:r>
          </a:p>
          <a:p>
            <a:pPr marL="342900" lvl="0" indent="-342900" defTabSz="448945">
              <a:lnSpc>
                <a:spcPct val="16744000"/>
              </a:lnSpc>
              <a:spcAft>
                <a:spcPts val="1125"/>
              </a:spcAft>
            </a:pPr>
            <a:r>
              <a:rPr sz="1200" b="1">
                <a:solidFill>
                  <a:srgbClr val="000000"/>
                </a:solidFill>
                <a:latin typeface="Times New Roman (Hebrew)" pitchFamily="65" charset="-79"/>
                <a:ea typeface="宋体" panose="02010600030101010101" pitchFamily="2" charset="-122"/>
              </a:rPr>
              <a:t>            </a:t>
            </a:r>
            <a:r>
              <a:rPr sz="16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国内研究结果显示:</a:t>
            </a:r>
          </a:p>
          <a:p>
            <a:pPr marL="342900" lvl="0" indent="-342900" defTabSz="448945">
              <a:lnSpc>
                <a:spcPct val="16744000"/>
              </a:lnSpc>
              <a:spcAft>
                <a:spcPts val="1125"/>
              </a:spcAft>
            </a:pPr>
            <a:r>
              <a:rPr sz="16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ICU患者中VTE得患病率为27%;</a:t>
            </a:r>
          </a:p>
          <a:p>
            <a:pPr marL="342900" lvl="0" indent="-342900" defTabSz="448945">
              <a:lnSpc>
                <a:spcPct val="16744000"/>
              </a:lnSpc>
              <a:spcAft>
                <a:spcPts val="1125"/>
              </a:spcAft>
            </a:pPr>
            <a:r>
              <a:rPr sz="16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脑卒中患者为12、4%～217、%;</a:t>
            </a:r>
          </a:p>
          <a:p>
            <a:pPr marL="342900" lvl="0" indent="-342900" defTabSz="448945">
              <a:lnSpc>
                <a:spcPct val="16744000"/>
              </a:lnSpc>
              <a:spcAft>
                <a:spcPts val="1125"/>
              </a:spcAft>
            </a:pPr>
            <a:r>
              <a:rPr sz="16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心血管疾病患者为4%;</a:t>
            </a:r>
          </a:p>
          <a:p>
            <a:pPr marL="342900" lvl="0" indent="-342900" defTabSz="448945">
              <a:lnSpc>
                <a:spcPct val="16744000"/>
              </a:lnSpc>
              <a:spcAft>
                <a:spcPts val="1125"/>
              </a:spcAft>
            </a:pPr>
            <a:r>
              <a:rPr sz="16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老年内科住院患者VTE得患病率为9、7%,其中PTE为1、9%;  </a:t>
            </a:r>
          </a:p>
          <a:p>
            <a:pPr marL="342900" lvl="0" indent="-342900" defTabSz="448945">
              <a:lnSpc>
                <a:spcPct val="16744000"/>
              </a:lnSpc>
              <a:spcAft>
                <a:spcPts val="1125"/>
              </a:spcAft>
            </a:pPr>
            <a:r>
              <a:rPr sz="16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慢阻肺急性加重期患者DVT得患病率为9、7%,呼吸衰竭患者为16、4%,接受机械通气者为23、5%;</a:t>
            </a:r>
          </a:p>
          <a:p>
            <a:pPr marL="342900" lvl="0" indent="-342900" defTabSz="448945">
              <a:lnSpc>
                <a:spcPct val="16744000"/>
              </a:lnSpc>
              <a:spcAft>
                <a:spcPts val="1125"/>
              </a:spcAft>
            </a:pPr>
            <a:r>
              <a:rPr sz="16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其次就是急性脑梗死(15、6%)和急性感染性疾病(14、3%)。</a:t>
            </a:r>
          </a:p>
          <a:p>
            <a:pPr marL="342900" lvl="0" indent="-342900" defTabSz="448945">
              <a:lnSpc>
                <a:spcPct val="16744000"/>
              </a:lnSpc>
              <a:spcAft>
                <a:spcPts val="1125"/>
              </a:spcAft>
            </a:pPr>
            <a:r>
              <a:rPr sz="16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中国肺癌患者中VTE得发生率为13、2%,其中下肢DVT单独发生率为6、2%,PTE单独发生率为4、9%,DVT和PTE同时发生得患者为2、1%。</a:t>
            </a:r>
            <a:endParaRPr sz="2800" b="1">
              <a:solidFill>
                <a:srgbClr val="0000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marL="342900" lvl="0" indent="-342900" defTabSz="448945"/>
            <a:endParaRPr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marL="342900" lvl="0" indent="-342900" defTabSz="448945"/>
            <a:endParaRPr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对象1"/>
          <p:cNvSpPr/>
          <p:nvPr>
            <p:ph/>
          </p:nvPr>
        </p:nvSpPr>
        <p:spPr>
          <a:xfrm>
            <a:off x="358775" y="358775"/>
            <a:ext cx="8323262" cy="6099175"/>
          </a:xfrm>
          <a:prstGeom prst="rect">
            <a:avLst/>
          </a:prstGeom>
          <a:noFill/>
          <a:ln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marL="342900" lvl="0" indent="-342900" defTabSz="448945"/>
            <a:r>
              <a:rPr sz="36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2、危险因素:</a:t>
            </a:r>
          </a:p>
          <a:p>
            <a:pPr marL="342900" lvl="0" indent="-342900" defTabSz="448945">
              <a:lnSpc>
                <a:spcPct val="16744000"/>
              </a:lnSpc>
              <a:spcAft>
                <a:spcPts val="1125"/>
              </a:spcAft>
            </a:pPr>
            <a:endParaRPr sz="2000" b="1" i="1">
              <a:solidFill>
                <a:srgbClr val="0000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marL="342900" lvl="0" indent="-342900" defTabSz="448945">
              <a:lnSpc>
                <a:spcPct val="16744000"/>
              </a:lnSpc>
              <a:spcAft>
                <a:spcPts val="1125"/>
              </a:spcAft>
            </a:pPr>
            <a:r>
              <a:rPr sz="20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内科住院患者发生VTE得危险因素为:</a:t>
            </a:r>
            <a:endParaRPr sz="2400" b="1">
              <a:solidFill>
                <a:srgbClr val="0000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marL="342900" lvl="0" indent="-342900" defTabSz="448945">
              <a:lnSpc>
                <a:spcPct val="16744000"/>
              </a:lnSpc>
              <a:spcAft>
                <a:spcPts val="1125"/>
              </a:spcAft>
            </a:pPr>
            <a:r>
              <a:rPr sz="24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(1)导致急性入院得因素,如急性呼吸衰竭、急性脑卒中、急性心力衰竭、急性感染性疾病、AMI及其她导致活动受限(&gt;3 d)等;</a:t>
            </a:r>
          </a:p>
          <a:p>
            <a:pPr marL="342900" lvl="0" indent="-342900" defTabSz="448945">
              <a:lnSpc>
                <a:spcPct val="16744000"/>
              </a:lnSpc>
              <a:spcAft>
                <a:spcPts val="1125"/>
              </a:spcAft>
            </a:pPr>
            <a:r>
              <a:rPr sz="24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(2)基础和慢性疾病如VTE病史、静脉曲张、慢性心力衰竭、恶性肿瘤、偏瘫、年龄&gt;75岁、慢性肺部疾病、糖尿病、肥胖、胶原血管病及易栓症等;</a:t>
            </a:r>
          </a:p>
          <a:p>
            <a:pPr marL="342900" lvl="0" indent="-342900" defTabSz="448945">
              <a:lnSpc>
                <a:spcPct val="16744000"/>
              </a:lnSpc>
              <a:spcAft>
                <a:spcPts val="1125"/>
              </a:spcAft>
            </a:pPr>
            <a:r>
              <a:rPr sz="24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(3)增加VTE患病危险得治疗措施,如机械通气、中心静脉置管、抗肿瘤治疗、永久性起搏器置入、激素替代治疗等。</a:t>
            </a:r>
          </a:p>
          <a:p>
            <a:pPr marL="342900" lvl="0" indent="-342900" defTabSz="448945">
              <a:lnSpc>
                <a:spcPct val="16744000"/>
              </a:lnSpc>
              <a:spcAft>
                <a:spcPts val="1125"/>
              </a:spcAft>
            </a:pPr>
            <a:r>
              <a:rPr sz="24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存在2项以上危险因素得患者发生VTE得风险更高。</a:t>
            </a:r>
          </a:p>
          <a:p>
            <a:pPr marL="342900" lvl="0" indent="-342900" defTabSz="448945">
              <a:lnSpc>
                <a:spcPct val="16744000"/>
              </a:lnSpc>
              <a:spcAft>
                <a:spcPts val="1125"/>
              </a:spcAft>
            </a:pPr>
            <a:endParaRPr sz="2800" b="1" i="1">
              <a:solidFill>
                <a:srgbClr val="0000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marL="342900" lvl="0" indent="-342900" defTabSz="448945"/>
            <a:endParaRPr sz="3600" b="1">
              <a:solidFill>
                <a:srgbClr val="0000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marL="342900" lvl="0" indent="-342900" defTabSz="448945"/>
            <a:endParaRPr sz="3600" b="1">
              <a:solidFill>
                <a:srgbClr val="0000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对象1"/>
          <p:cNvSpPr/>
          <p:nvPr>
            <p:ph/>
          </p:nvPr>
        </p:nvSpPr>
        <p:spPr>
          <a:xfrm>
            <a:off x="358775" y="358775"/>
            <a:ext cx="8323262" cy="6099175"/>
          </a:xfrm>
          <a:prstGeom prst="rect">
            <a:avLst/>
          </a:prstGeom>
          <a:noFill/>
          <a:ln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3、内科住院患者VTE预防现状:</a:t>
            </a:r>
          </a:p>
          <a:p>
            <a:pPr lvl="0"/>
            <a:endParaRPr sz="2800" b="1">
              <a:solidFill>
                <a:srgbClr val="0000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国际:</a:t>
            </a: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急症内科住院患者VTE调查研究结果显示,住院得VTE高危患者中仅39%～40%进行了预防。</a:t>
            </a: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我国:</a:t>
            </a: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内科VTE高危患者接受预防得仅为13、0%～20、2%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对象1"/>
          <p:cNvSpPr/>
          <p:nvPr>
            <p:ph/>
          </p:nvPr>
        </p:nvSpPr>
        <p:spPr>
          <a:xfrm>
            <a:off x="358775" y="358775"/>
            <a:ext cx="8323262" cy="6099175"/>
          </a:xfrm>
          <a:prstGeom prst="rect">
            <a:avLst/>
          </a:prstGeom>
          <a:noFill/>
          <a:ln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rPr b="1">
                <a:solidFill>
                  <a:srgbClr val="000000"/>
                </a:solidFill>
                <a:ea typeface="宋体" panose="02010600030101010101" pitchFamily="2" charset="-122"/>
              </a:rPr>
              <a:t>(三)</a:t>
            </a:r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VTE预防(包括机械预防和药物预防)</a:t>
            </a:r>
          </a:p>
          <a:p>
            <a:pPr lvl="0"/>
            <a:endParaRPr sz="2800" b="1">
              <a:solidFill>
                <a:srgbClr val="0000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预防就是用机械和药物预防联合,且单纯机械预防不能替代药物预防。</a:t>
            </a: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机械方法预防:</a:t>
            </a: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包括:分级加压弹力袜</a:t>
            </a: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 间歇充气加压泵</a:t>
            </a: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 足底静脉泵</a:t>
            </a:r>
          </a:p>
        </p:txBody>
      </p:sp>
      <p:pic>
        <p:nvPicPr>
          <p:cNvPr id="12290" name="图片模式1" descr="IMG_1647"/>
          <p:cNvPicPr/>
          <p:nvPr/>
        </p:nvPicPr>
        <p:blipFill>
          <a:blip r:embed="rId2"/>
          <a:stretch>
            <a:fillRect/>
          </a:stretch>
        </p:blipFill>
        <p:spPr>
          <a:xfrm>
            <a:off x="371475" y="4081462"/>
            <a:ext cx="3073400" cy="2305050"/>
          </a:xfrm>
          <a:prstGeom prst="rect">
            <a:avLst/>
          </a:prstGeom>
          <a:noFill/>
          <a:ln w="57150">
            <a:solidFill>
              <a:srgbClr val="00FFFF"/>
            </a:solidFill>
            <a:miter lim="800000"/>
          </a:ln>
          <a:effectLst/>
        </p:spPr>
      </p:pic>
      <p:pic>
        <p:nvPicPr>
          <p:cNvPr id="12291" name="图片模式2" descr="100_0266"/>
          <p:cNvPicPr/>
          <p:nvPr/>
        </p:nvPicPr>
        <p:blipFill>
          <a:blip r:embed="rId3"/>
          <a:stretch>
            <a:fillRect/>
          </a:stretch>
        </p:blipFill>
        <p:spPr>
          <a:xfrm>
            <a:off x="3756025" y="4448175"/>
            <a:ext cx="2592388" cy="1946275"/>
          </a:xfrm>
          <a:prstGeom prst="rect">
            <a:avLst/>
          </a:prstGeom>
          <a:noFill/>
          <a:ln w="57150">
            <a:solidFill>
              <a:srgbClr val="00FFFF"/>
            </a:solidFill>
            <a:miter lim="800000"/>
          </a:ln>
          <a:effectLst/>
        </p:spPr>
      </p:pic>
      <p:pic>
        <p:nvPicPr>
          <p:cNvPr id="12292" name="图片模式3" descr="scd response"/>
          <p:cNvPicPr/>
          <p:nvPr/>
        </p:nvPicPr>
        <p:blipFill>
          <a:blip r:embed="rId4"/>
          <a:stretch>
            <a:fillRect/>
          </a:stretch>
        </p:blipFill>
        <p:spPr>
          <a:xfrm>
            <a:off x="6529388" y="4549775"/>
            <a:ext cx="2152650" cy="1816100"/>
          </a:xfrm>
          <a:prstGeom prst="rect">
            <a:avLst/>
          </a:prstGeom>
          <a:noFill/>
          <a:ln w="57150">
            <a:solidFill>
              <a:srgbClr val="00FFFF"/>
            </a:solidFill>
            <a:miter lim="800000"/>
          </a:ln>
          <a:effectLst/>
        </p:spPr>
      </p:pic>
      <p:sp>
        <p:nvSpPr>
          <p:cNvPr id="12293" name="TextArt 对象1"/>
          <p:cNvSpPr/>
          <p:nvPr/>
        </p:nvSpPr>
        <p:spPr>
          <a:xfrm>
            <a:off x="501650" y="4413250"/>
            <a:ext cx="2711450" cy="393700"/>
          </a:xfrm>
          <a:solidFill>
            <a:schemeClr val="accent1"/>
          </a:solidFill>
          <a:ln>
            <a:solidFill>
              <a:schemeClr val="tx1"/>
            </a:solidFill>
            <a:miter lim="800000"/>
          </a:ln>
          <a:effectLst>
            <a:prstShdw prst="shdw13" dist="1240206" dir="13595848">
              <a:schemeClr val="bg2">
                <a:alpha val="50000"/>
              </a:schemeClr>
            </a:prstShdw>
          </a:effectLst>
        </p:spPr>
        <p:txBody>
          <a:bodyPr fromWordArt="1">
            <a:noAutofit/>
          </a:bodyPr>
          <a:lstStyle>
            <a:defPPr algn="l" rtl="0" eaLnBrk="0" hangingPunct="0">
              <a:defRPr kumimoji="0" lang="zh-CN" altLang="en-US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5pPr>
          </a:lstStyle>
          <a:p>
            <a:pPr algn="ctr"/>
            <a:r>
              <a:rPr sz="3600">
                <a:ln>
                  <a:solidFill>
                    <a:schemeClr val="tx1"/>
                  </a:solidFill>
                </a:ln>
                <a:solidFill>
                  <a:srgbClr val="000000"/>
                </a:solidFill>
                <a:effectLst>
                  <a:prstShdw prst="shdw13" dist="1240206" dir="13595848">
                    <a:schemeClr val="bg2">
                      <a:alpha val="50000"/>
                    </a:schemeClr>
                  </a:prstShdw>
                </a:effectLst>
                <a:latin typeface="仿宋" panose="02010609060101010101" pitchFamily="49" charset="-122"/>
              </a:rPr>
              <a:t>梯度压力弹力袜</a:t>
            </a:r>
            <a:endParaRPr sz="3600">
              <a:ln>
                <a:solidFill>
                  <a:schemeClr val="tx1"/>
                </a:solidFill>
              </a:ln>
              <a:solidFill>
                <a:srgbClr val="000000"/>
              </a:solidFill>
              <a:effectLst>
                <a:prstShdw prst="shdw13" dist="1240206" dir="13595848">
                  <a:schemeClr val="bg2">
                    <a:alpha val="50000"/>
                  </a:schemeClr>
                </a:prstShdw>
              </a:effectLst>
              <a:latin typeface="仿宋" panose="02010609060101010101" pitchFamily="49" charset="-122"/>
            </a:endParaRPr>
          </a:p>
        </p:txBody>
      </p:sp>
      <p:sp>
        <p:nvSpPr>
          <p:cNvPr id="12294" name="TextArt 对象2"/>
          <p:cNvSpPr/>
          <p:nvPr/>
        </p:nvSpPr>
        <p:spPr>
          <a:xfrm>
            <a:off x="3838575" y="4589462"/>
            <a:ext cx="2476500" cy="319088"/>
          </a:xfrm>
          <a:solidFill>
            <a:srgbClr val="B2B2B2">
              <a:alpha val="50000"/>
            </a:srgbClr>
          </a:solidFill>
          <a:ln w="635">
            <a:solidFill>
              <a:srgbClr val="3333CC"/>
            </a:solidFill>
            <a:miter lim="800000"/>
          </a:ln>
          <a:effectLst>
            <a:outerShdw dist="29635" dir="2700000" algn="ctr">
              <a:srgbClr val="9999FF"/>
            </a:outerShdw>
          </a:effectLst>
        </p:spPr>
        <p:txBody>
          <a:bodyPr fromWordArt="1">
            <a:noAutofit/>
          </a:bodyPr>
          <a:lstStyle>
            <a:defPPr algn="l" rtl="0" eaLnBrk="0" hangingPunct="0">
              <a:defRPr kumimoji="0" lang="zh-CN" altLang="en-US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5pPr>
          </a:lstStyle>
          <a:p>
            <a:pPr algn="ctr"/>
            <a:r>
              <a:rPr sz="3600">
                <a:ln w="635">
                  <a:solidFill>
                    <a:srgbClr val="3333CC"/>
                  </a:solidFill>
                </a:ln>
                <a:solidFill>
                  <a:srgbClr val="000000">
                    <a:alpha val="50000"/>
                  </a:srgbClr>
                </a:solidFill>
                <a:effectLst>
                  <a:outerShdw dist="29635" dir="2700000" algn="ctr">
                    <a:srgbClr val="9999FF"/>
                  </a:outerShdw>
                </a:effectLst>
                <a:latin typeface="仿宋" panose="02010609060101010101" pitchFamily="49" charset="-122"/>
              </a:rPr>
              <a:t>间歇充气加压装置</a:t>
            </a:r>
            <a:endParaRPr sz="3600">
              <a:ln w="635">
                <a:solidFill>
                  <a:srgbClr val="3333CC"/>
                </a:solidFill>
              </a:ln>
              <a:solidFill>
                <a:srgbClr val="000000">
                  <a:alpha val="50000"/>
                </a:srgbClr>
              </a:solidFill>
              <a:effectLst>
                <a:outerShdw dist="29635" dir="2700000" algn="ctr">
                  <a:srgbClr val="9999FF"/>
                </a:outerShdw>
              </a:effectLst>
              <a:latin typeface="仿宋" panose="02010609060101010101" pitchFamily="49" charset="-122"/>
            </a:endParaRPr>
          </a:p>
        </p:txBody>
      </p:sp>
      <p:sp>
        <p:nvSpPr>
          <p:cNvPr id="12295" name="TextArt 对象3"/>
          <p:cNvSpPr/>
          <p:nvPr/>
        </p:nvSpPr>
        <p:spPr>
          <a:xfrm>
            <a:off x="7011988" y="4735512"/>
            <a:ext cx="1474788" cy="287338"/>
          </a:xfrm>
          <a:solidFill>
            <a:srgbClr val="FFFFFF"/>
          </a:solidFill>
          <a:ln w="635">
            <a:solidFill>
              <a:prstClr val="black"/>
            </a:solidFill>
            <a:miter lim="800000"/>
          </a:ln>
          <a:effectLst>
            <a:prstShdw prst="shdw13" dist="29635" dir="2700000">
              <a:schemeClr val="bg2"/>
            </a:prstShdw>
          </a:effectLst>
        </p:spPr>
        <p:txBody>
          <a:bodyPr fromWordArt="1">
            <a:noAutofit/>
          </a:bodyPr>
          <a:lstStyle>
            <a:defPPr algn="l" rtl="0" eaLnBrk="0" hangingPunct="0">
              <a:defRPr kumimoji="0" lang="zh-CN" altLang="en-US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Symbol" panose="05050102010706020507" pitchFamily="18" charset="2"/>
              </a:defRPr>
            </a:lvl5pPr>
          </a:lstStyle>
          <a:p>
            <a:pPr algn="ctr"/>
            <a:r>
              <a:rPr sz="3600" i="1">
                <a:ln w="635">
                  <a:solidFill>
                    <a:prstClr val="black"/>
                  </a:solidFill>
                </a:ln>
                <a:solidFill>
                  <a:srgbClr val="000000"/>
                </a:solidFill>
                <a:effectLst>
                  <a:prstShdw prst="shdw13" dist="29635" dir="2700000">
                    <a:schemeClr val="bg2"/>
                  </a:prstShdw>
                </a:effectLst>
                <a:latin typeface="Arial Black" panose="020b0a04020102020204"/>
              </a:rPr>
              <a:t>足底静脉泵</a:t>
            </a:r>
            <a:endParaRPr sz="3600" i="1">
              <a:ln w="635">
                <a:solidFill>
                  <a:prstClr val="black"/>
                </a:solidFill>
              </a:ln>
              <a:solidFill>
                <a:srgbClr val="000000"/>
              </a:solidFill>
              <a:effectLst>
                <a:prstShdw prst="shdw13" dist="29635" dir="2700000">
                  <a:schemeClr val="bg2"/>
                </a:prstShdw>
              </a:effectLst>
              <a:latin typeface="Arial Black" panose="020b0a04020102020204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对象1"/>
          <p:cNvSpPr/>
          <p:nvPr>
            <p:ph/>
          </p:nvPr>
        </p:nvSpPr>
        <p:spPr>
          <a:xfrm>
            <a:off x="358775" y="358775"/>
            <a:ext cx="8323262" cy="6099175"/>
          </a:xfrm>
          <a:prstGeom prst="rect">
            <a:avLst/>
          </a:prstGeom>
          <a:noFill/>
          <a:ln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rPr sz="2800" b="1">
                <a:solidFill>
                  <a:srgbClr val="000000"/>
                </a:solidFill>
                <a:latin typeface="Times New Roman (Hebrew)" pitchFamily="65" charset="-79"/>
                <a:ea typeface="宋体" panose="02010600030101010101" pitchFamily="2" charset="-122"/>
              </a:rPr>
              <a:t>药物预防</a:t>
            </a:r>
          </a:p>
          <a:p>
            <a:pPr lvl="0"/>
            <a:endParaRPr sz="2800" b="1">
              <a:solidFill>
                <a:srgbClr val="000000"/>
              </a:solidFill>
              <a:latin typeface="Times New Roman (Hebrew)" pitchFamily="65" charset="-79"/>
              <a:ea typeface="宋体" panose="02010600030101010101" pitchFamily="2" charset="-122"/>
            </a:endParaRP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包括:</a:t>
            </a: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小剂量普通肝素(LDUH)</a:t>
            </a: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   5000U皮下注射  2次/d</a:t>
            </a: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低分子肝素(LMWH)</a:t>
            </a: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  如依诺肝素40mg皮下注射  1次/d</a:t>
            </a: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磺达肝癸钠</a:t>
            </a: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   2、5mg  皮下注射  1次/d</a:t>
            </a: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新型口服抗凝药(利伐沙班、阿哌沙班)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对象1"/>
          <p:cNvSpPr/>
          <p:nvPr>
            <p:ph/>
          </p:nvPr>
        </p:nvSpPr>
        <p:spPr>
          <a:xfrm>
            <a:off x="358775" y="215900"/>
            <a:ext cx="8323262" cy="6242050"/>
          </a:xfrm>
          <a:prstGeom prst="rect">
            <a:avLst/>
          </a:prstGeom>
          <a:noFill/>
          <a:ln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endParaRPr sz="2800" b="1">
              <a:solidFill>
                <a:srgbClr val="0000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二、预防指征与方法:</a:t>
            </a:r>
          </a:p>
          <a:p>
            <a:pPr lvl="0"/>
            <a:endParaRPr sz="2800" b="1">
              <a:solidFill>
                <a:srgbClr val="0000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lvl="0"/>
            <a:endParaRPr sz="2800" b="1">
              <a:solidFill>
                <a:srgbClr val="0000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(一)、预防指征:</a:t>
            </a: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对所有内科住院患者进行VTE风险评估,决定就是否需要进行VTE预防。因各国评估风险因素和标准不同。下面有二种方法可选一种进行风险评估和预防:</a:t>
            </a:r>
          </a:p>
          <a:p>
            <a:pPr lvl="0"/>
            <a:r>
              <a:rPr sz="1200" b="1">
                <a:solidFill>
                  <a:srgbClr val="000000"/>
                </a:solidFill>
                <a:latin typeface="Times New Roman (Hebrew)" pitchFamily="65" charset="-79"/>
                <a:ea typeface="宋体" panose="02010600030101010101" pitchFamily="2" charset="-122"/>
              </a:rPr>
              <a:t>        </a:t>
            </a:r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对象1"/>
          <p:cNvSpPr/>
          <p:nvPr>
            <p:ph/>
          </p:nvPr>
        </p:nvSpPr>
        <p:spPr>
          <a:xfrm>
            <a:off x="358775" y="358775"/>
            <a:ext cx="8323262" cy="6099175"/>
          </a:xfrm>
          <a:prstGeom prst="rect">
            <a:avLst/>
          </a:prstGeom>
          <a:noFill/>
          <a:ln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endParaRPr sz="1600" b="1">
              <a:solidFill>
                <a:srgbClr val="0000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评估方法之一:</a:t>
            </a:r>
          </a:p>
          <a:p>
            <a:pPr lvl="0"/>
            <a:endParaRPr sz="2800" b="1">
              <a:solidFill>
                <a:srgbClr val="0000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lvl="0"/>
            <a:r>
              <a:rPr sz="1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1、对下列内科住院患者进行VTE预防:40岁以上因急性内科疾病住院患者,卧床&gt;3 d,同时合并下列病症或危险因素之一:</a:t>
            </a:r>
          </a:p>
          <a:p>
            <a:pPr lvl="0"/>
            <a:r>
              <a:rPr sz="1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  呼吸衰竭</a:t>
            </a:r>
          </a:p>
          <a:p>
            <a:pPr lvl="0"/>
            <a:r>
              <a:rPr sz="1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  慢阻肺急性加重</a:t>
            </a:r>
          </a:p>
          <a:p>
            <a:pPr lvl="0"/>
            <a:r>
              <a:rPr sz="1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  急性脑梗死</a:t>
            </a:r>
          </a:p>
          <a:p>
            <a:pPr lvl="0"/>
            <a:r>
              <a:rPr sz="1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  心力衰竭(美国纽约心功能分级Ⅲ或Ⅳ级)</a:t>
            </a:r>
          </a:p>
          <a:p>
            <a:pPr lvl="0"/>
            <a:r>
              <a:rPr sz="1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  急性感染性疾病(重症感染或感染中毒症)</a:t>
            </a:r>
          </a:p>
          <a:p>
            <a:pPr lvl="0"/>
            <a:r>
              <a:rPr sz="1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  急性冠状动脉综合征、</a:t>
            </a:r>
          </a:p>
          <a:p>
            <a:pPr lvl="0"/>
            <a:r>
              <a:rPr sz="1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  VTE病史</a:t>
            </a:r>
          </a:p>
          <a:p>
            <a:pPr lvl="0"/>
            <a:r>
              <a:rPr sz="1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  恶性肿瘤</a:t>
            </a:r>
          </a:p>
          <a:p>
            <a:pPr lvl="0"/>
            <a:r>
              <a:rPr sz="1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  炎性肠病</a:t>
            </a:r>
          </a:p>
          <a:p>
            <a:pPr lvl="0"/>
            <a:r>
              <a:rPr sz="1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  慢性肾脏疾病</a:t>
            </a:r>
          </a:p>
          <a:p>
            <a:pPr lvl="0"/>
            <a:r>
              <a:rPr sz="1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  下肢静脉曲张</a:t>
            </a:r>
          </a:p>
          <a:p>
            <a:pPr lvl="0"/>
            <a:r>
              <a:rPr sz="1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  肥胖(体质指数&gt;30 kg/m2)</a:t>
            </a:r>
          </a:p>
          <a:p>
            <a:pPr lvl="0"/>
            <a:r>
              <a:rPr sz="1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       年龄&gt;75岁。</a:t>
            </a:r>
          </a:p>
          <a:p>
            <a:pPr lvl="0"/>
            <a:endParaRPr sz="1800" b="1">
              <a:solidFill>
                <a:srgbClr val="0000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对象1"/>
          <p:cNvSpPr/>
          <p:nvPr>
            <p:ph/>
          </p:nvPr>
        </p:nvSpPr>
        <p:spPr>
          <a:xfrm>
            <a:off x="358775" y="358775"/>
            <a:ext cx="8323262" cy="6099175"/>
          </a:xfrm>
          <a:prstGeom prst="rect">
            <a:avLst/>
          </a:prstGeom>
          <a:noFill/>
          <a:ln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rPr sz="28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评估方法之二:</a:t>
            </a:r>
          </a:p>
          <a:p>
            <a:pPr lvl="0"/>
            <a:endParaRPr sz="2400">
              <a:solidFill>
                <a:srgbClr val="000000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lvl="0"/>
            <a:r>
              <a:rPr sz="2400" b="1">
                <a:solidFill>
                  <a:srgbClr val="00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2 、 美国胸科医师学院(ACCP)内科患者VTE预防指南第9版中Padua预测评分标准(表1):积分≥4得患者VTE患病风险高,须按照推荐得措施进行VTE预防。</a:t>
            </a:r>
          </a:p>
          <a:p>
            <a:pPr lvl="0"/>
            <a:endParaRPr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lvl="0"/>
            <a:endParaRPr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  <p:pic>
        <p:nvPicPr>
          <p:cNvPr id="16386" name="图片模式1"/>
          <p:cNvPicPr/>
          <p:nvPr/>
        </p:nvPicPr>
        <p:blipFill>
          <a:blip r:embed="rId2"/>
          <a:stretch>
            <a:fillRect/>
          </a:stretch>
        </p:blipFill>
        <p:spPr>
          <a:xfrm>
            <a:off x="358775" y="2439988"/>
            <a:ext cx="6959600" cy="4017962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https://d.book118.com/258061116101006046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99TGp_medical_light_ani">
  <a:themeElements>
    <a:clrScheme name="">
      <a:dk1>
        <a:srgbClr val="99CCFF"/>
      </a:dk1>
      <a:lt1>
        <a:srgbClr val="000000"/>
      </a:lt1>
      <a:dk2>
        <a:srgbClr val="969696"/>
      </a:dk2>
      <a:lt2>
        <a:srgbClr val="000066"/>
      </a:lt2>
      <a:accent1>
        <a:srgbClr val="96AD23"/>
      </a:accent1>
      <a:accent2>
        <a:srgbClr val="3973B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639B9"/>
      </a:hlink>
      <a:folHlink>
        <a:srgbClr val="EA9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CCCCFF"/>
        </a:dk1>
        <a:lt1>
          <a:srgbClr val="000000"/>
        </a:lt1>
        <a:dk2>
          <a:srgbClr val="4D4D4D"/>
        </a:dk2>
        <a:lt2>
          <a:srgbClr val="000066"/>
        </a:lt2>
        <a:accent1>
          <a:srgbClr val="EBBA07"/>
        </a:accent1>
        <a:accent2>
          <a:srgbClr val="1D9FE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B5BE7"/>
        </a:hlink>
        <a:folHlink>
          <a:srgbClr val="77B5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9CCFF"/>
        </a:dk1>
        <a:lt1>
          <a:srgbClr val="000000"/>
        </a:lt1>
        <a:dk2>
          <a:srgbClr val="969696"/>
        </a:dk2>
        <a:lt2>
          <a:srgbClr val="000066"/>
        </a:lt2>
        <a:accent1>
          <a:srgbClr val="96AD23"/>
        </a:accent1>
        <a:accent2>
          <a:srgbClr val="3973B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639B9"/>
        </a:hlink>
        <a:folHlink>
          <a:srgbClr val="EA9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8DFF4"/>
        </a:dk1>
        <a:lt1>
          <a:srgbClr val="000000"/>
        </a:lt1>
        <a:dk2>
          <a:srgbClr val="C0C0C0"/>
        </a:dk2>
        <a:lt2>
          <a:srgbClr val="003366"/>
        </a:lt2>
        <a:accent1>
          <a:srgbClr val="276AF1"/>
        </a:accent1>
        <a:accent2>
          <a:srgbClr val="19C5C5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4BC1E"/>
        </a:hlink>
        <a:folHlink>
          <a:srgbClr val="E45B0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宋体</vt:lpstr>
      <vt:lpstr>华文宋体</vt:lpstr>
      <vt:lpstr>Times New Roman</vt:lpstr>
      <vt:lpstr>Symbol</vt:lpstr>
      <vt:lpstr>Verdana</vt:lpstr>
      <vt:lpstr>仿宋</vt:lpstr>
      <vt:lpstr>Times New Roman (Hebrew)</vt:lpstr>
      <vt:lpstr>Arial Black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2024-09-27T13:14:42.441</cp:lastPrinted>
  <dcterms:created xsi:type="dcterms:W3CDTF">2024-09-27T05:14:42Z</dcterms:created>
  <dcterms:modified xsi:type="dcterms:W3CDTF">2024-09-27T05:14:43Z</dcterms:modified>
</cp:coreProperties>
</file>