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CKPIG+MS-UIGothic"/>
      <p:regular r:id="rId15"/>
    </p:embeddedFont>
    <p:embeddedFont>
      <p:font typeface="HRRVGP+QRUKGS+MicrosoftYaHei"/>
      <p:regular r:id="rId16"/>
    </p:embeddedFont>
    <p:embeddedFont>
      <p:font typeface="WNELQI+JUSTBV+ArialMT"/>
      <p:regular r:id="rId17"/>
    </p:embeddedFont>
    <p:embeddedFont>
      <p:font typeface="DSKFFW+KKFLTP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3D6AC-4194-45B5-A839-CBE73A29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D2174-038F-40B7-B929-17CB54B89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3DFC7-39FA-4224-A900-882F88601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BFB62-E681-4B4B-8881-6BAC93C96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248D5-EF6D-4641-AA33-E92611B64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EFBDB-9C2E-48F1-8E30-767AA2EFB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95C10-7F16-47EE-88F0-3D32C29E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AB4B4-5755-42A5-9FBC-6E8929A07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B0D18-EFFF-4BAE-B2A9-EC8386086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D5FA3-488A-4D4A-8E75-134BB8D6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1C28C-4AC3-4754-96F7-153A3A1AF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2051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38170" y="175973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0000"/>
                </a:solidFill>
                <a:latin typeface="NCKPIG+MS-UIGothic"/>
                <a:cs typeface="NCKPIG+MS-UIGothic"/>
              </a:rPr>
              <a:t>家庭常用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5150" spc="25">
                <a:solidFill>
                  <a:srgbClr val="000000"/>
                </a:solidFill>
                <a:latin typeface="NCKPIG+MS-UIGothic"/>
                <a:cs typeface="NCKPIG+MS-UIGothic"/>
              </a:rPr>
              <a:t>介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绍课</a:t>
            </a:r>
            <a:r>
              <a:rPr sz="5150">
                <a:solidFill>
                  <a:srgbClr val="000000"/>
                </a:solidFill>
                <a:latin typeface="NCKPIG+MS-UIGothic"/>
                <a:cs typeface="NCKPI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HRRVGP+QRUKGS+MicrosoftYaHei"/>
                <a:cs typeface="HRRVGP+QRUKGS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46470" y="2491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NELQI+JUSTBV+ArialMT"/>
                <a:cs typeface="WNELQI+JUSTB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家庭常用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NELQI+JUSTBV+ArialMT"/>
                <a:cs typeface="WNELQI+JUSTB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家庭用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CKPIG+MS-UIGothic"/>
                <a:cs typeface="NCKPIG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589210"/>
            <a:ext cx="4089341" cy="13320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NELQI+JUSTBV+ArialMT"/>
                <a:cs typeface="WNELQI+JUSTB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家庭用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注意事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与建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NELQI+JUSTBV+ArialMT"/>
                <a:cs typeface="WNELQI+JUSTB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特殊人群的家庭用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AF79DE"/>
                </a:solidFill>
                <a:latin typeface="NCKPIG+MS-UIGothic"/>
                <a:cs typeface="NCKPIG+MS-UIGothic"/>
              </a:rPr>
              <a:t>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DSKFFW+KKFLTP+MicrosoftYaHei-Bold"/>
                <a:cs typeface="DSKFFW+KKFLT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7375" y="376839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NCKPIG+MS-UIGothic"/>
                <a:cs typeface="NCKPIG+MS-UIGothic"/>
              </a:rPr>
              <a:t>家庭常用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3800" spc="23">
                <a:solidFill>
                  <a:srgbClr val="000000"/>
                </a:solidFill>
                <a:latin typeface="NCKPIG+MS-UIGothic"/>
                <a:cs typeface="NCKPIG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家庭常用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与种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CKPIG+MS-UIGothic"/>
                <a:cs typeface="NCKPIG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家庭常用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是指那些在家庭中使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高，主要用于治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疾病的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CKPIG+MS-UIGothic"/>
                <a:cs typeface="NCKPIG+MS-UIGothic"/>
              </a:rPr>
              <a:t>种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家庭常用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主要包括解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热镇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抗菌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、抗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、消化系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止咳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家庭常用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SKFFW+KKFLTP+MicrosoftYaHei-Bold"/>
                <a:cs typeface="DSKFFW+KKFLT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SKFFW+KKFLTP+MicrosoftYaHei-Bold"/>
                <a:cs typeface="DSKFFW+KKFLT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SKFFW+KKFLTP+MicrosoftYaHei-Bold"/>
                <a:cs typeface="DSKFFW+KKFLT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CKPIG+MS-UIGothic"/>
                <a:cs typeface="NCKPIG+MS-UIGothic"/>
              </a:rPr>
              <a:t>方便快捷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AF79DE"/>
                </a:solidFill>
                <a:latin typeface="NCKPIG+MS-UIGothic"/>
                <a:cs typeface="NCKPIG+MS-UIGothic"/>
              </a:rPr>
              <a:t>防保健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节约</a:t>
            </a:r>
            <a:r>
              <a:rPr sz="2000" spc="25">
                <a:solidFill>
                  <a:srgbClr val="AF79DE"/>
                </a:solidFill>
                <a:latin typeface="NCKPIG+MS-UIGothic"/>
                <a:cs typeface="NCKPIG+MS-UIGothic"/>
              </a:rPr>
              <a:t>医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疗资</a:t>
            </a:r>
            <a:r>
              <a:rPr sz="2000">
                <a:solidFill>
                  <a:srgbClr val="AF79DE"/>
                </a:solidFill>
                <a:latin typeface="NCKPIG+MS-UIGothic"/>
                <a:cs typeface="NCKPIG+MS-UIGothic"/>
              </a:rPr>
              <a:t>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家庭常用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可以在疾病突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发时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时缓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解症状，减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病痛。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合理使用家庭常用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防一些常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疾病的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生，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如感冒、腹泻等。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家庭常用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的使用可以减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机构的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疗资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家庭常用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用原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RRVGP+QRUKGS+MicrosoftYaHei"/>
                <a:cs typeface="HRRVGP+QRUKG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RRVGP+QRUKGS+MicrosoftYaHei"/>
                <a:cs typeface="HRRVGP+QRUKG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RRVGP+QRUKGS+MicrosoftYaHei"/>
                <a:cs typeface="HRRVGP+QRUKG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RRVGP+QRUKGS+MicrosoftYaHei"/>
                <a:cs typeface="HRRVGP+QRUKG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CKPIG+MS-UIGothic"/>
                <a:cs typeface="NCKPIG+MS-UIGothic"/>
              </a:rPr>
              <a:t>安全性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CKPIG+MS-UIGothic"/>
                <a:cs typeface="NCKPIG+MS-UIGothic"/>
              </a:rPr>
              <a:t>有效性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经济</a:t>
            </a:r>
            <a:r>
              <a:rPr sz="1550">
                <a:solidFill>
                  <a:srgbClr val="AF79DE"/>
                </a:solidFill>
                <a:latin typeface="NCKPIG+MS-UIGothic"/>
                <a:cs typeface="NCKPIG+MS-UIGothic"/>
              </a:rPr>
              <a:t>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CKPIG+MS-UIGothic"/>
                <a:cs typeface="NCKPIG+MS-UIGothic"/>
              </a:rPr>
              <a:t>合法性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6176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用家庭常用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药时应优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先考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安全性能高、副作用小的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品。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具有明确的治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效果，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有效地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解症状。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在保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安全、有效的前提下，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价格合理的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品，避免浪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选购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家庭常用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药时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应选择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具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有国家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管部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批准的合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NCKPIG+MS-UIGothic"/>
                <a:cs typeface="NCKPIG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DSKFFW+KKFLTP+MicrosoftYaHei-Bold"/>
                <a:cs typeface="DSKFFW+KKFLT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NCKPIG+MS-UIGothic"/>
                <a:cs typeface="NCKPIG+MS-UIGothic"/>
              </a:rPr>
              <a:t>常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3800" spc="25">
                <a:solidFill>
                  <a:srgbClr val="000000"/>
                </a:solidFill>
                <a:latin typeface="NCKPIG+MS-UIGothic"/>
                <a:cs typeface="NCKPIG+MS-UIGothic"/>
              </a:rPr>
              <a:t>家庭用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3800" spc="27">
                <a:solidFill>
                  <a:srgbClr val="000000"/>
                </a:solidFill>
                <a:latin typeface="NCKPIG+MS-UIGothic"/>
                <a:cs typeface="NCKPIG+MS-UIGothic"/>
              </a:rPr>
              <a:t>介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解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热镇</a:t>
            </a: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痛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CKPIG+MS-UIGothic"/>
                <a:cs typeface="NCKPIG+MS-UIGothic"/>
              </a:rPr>
              <a:t>阿司匹林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AF79DE"/>
                </a:solidFill>
                <a:latin typeface="NCKPIG+MS-UIGothic"/>
                <a:cs typeface="NCKPIG+MS-UIGothic"/>
              </a:rPr>
              <a:t>乙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酰</a:t>
            </a:r>
            <a:r>
              <a:rPr sz="2300" spc="23">
                <a:solidFill>
                  <a:srgbClr val="AF79DE"/>
                </a:solidFill>
                <a:latin typeface="NCKPIG+MS-UIGothic"/>
                <a:cs typeface="NCKPIG+MS-UIGothic"/>
              </a:rPr>
              <a:t>氨基酚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CKPIG+MS-UIGothic"/>
                <a:cs typeface="NCKPIG+MS-UIGothic"/>
              </a:rPr>
              <a:t>布洛芬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至中度疼痛，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痛、关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痛等，也常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至中度疼痛，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痛、关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痛等，也常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至中度疼痛，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痛、关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痛等，也常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抗生素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CKPIG+MS-UIGothic"/>
                <a:cs typeface="NCKPIG+MS-UIGothic"/>
              </a:rPr>
              <a:t>阿莫西林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头孢</a:t>
            </a:r>
            <a:r>
              <a:rPr sz="2000" spc="25">
                <a:solidFill>
                  <a:srgbClr val="AF79DE"/>
                </a:solidFill>
                <a:latin typeface="NCKPIG+MS-UIGothic"/>
                <a:cs typeface="NCKPIG+MS-UIGothic"/>
              </a:rPr>
              <a:t>克洛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CKPIG+MS-UIGothic"/>
                <a:cs typeface="NCKPIG+MS-UIGothic"/>
              </a:rPr>
              <a:t>阿奇霉素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由敏感菌引起的各种感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染，如中耳炎、鼻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窦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炎等。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由敏感菌引起的各种感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用于治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由敏感菌引起的各种感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750" y="4306308"/>
            <a:ext cx="26271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染，如肺炎、泌尿道感染等。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23300" y="4306308"/>
            <a:ext cx="26271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KPIG+MS-UIGothic"/>
                <a:cs typeface="NCKPIG+MS-UIGothic"/>
              </a:rPr>
              <a:t>染，如肺炎、泌尿道感染等。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AF79DE"/>
                </a:solidFill>
                <a:latin typeface="NCKPIG+MS-UIGothic"/>
                <a:cs typeface="NCKPIG+MS-UIGothic"/>
              </a:rPr>
              <a:t>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氯</a:t>
            </a:r>
            <a:r>
              <a:rPr sz="2000" spc="25">
                <a:solidFill>
                  <a:srgbClr val="FFFDFD"/>
                </a:solidFill>
                <a:latin typeface="NCKPIG+MS-UIGothic"/>
                <a:cs typeface="NCKPIG+MS-UIGothic"/>
              </a:rPr>
              <a:t>雷他定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NCKPIG+MS-UIGothic"/>
                <a:cs typeface="NCKPIG+MS-UIGothic"/>
              </a:rPr>
              <a:t>扑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尔</a:t>
            </a:r>
            <a:r>
              <a:rPr sz="2000">
                <a:solidFill>
                  <a:srgbClr val="FFFDFD"/>
                </a:solidFill>
                <a:latin typeface="NCKPIG+MS-UIGothic"/>
                <a:cs typeface="NCKPIG+MS-UIGothic"/>
              </a:rPr>
              <a:t>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敏症状，如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荨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麻疹、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敏症状，如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荨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麻疹、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性鼻炎等。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99730" y="296709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性鼻炎等。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CKPIG+MS-UIGothic"/>
                <a:cs typeface="NCKPIG+MS-UIGothic"/>
              </a:rPr>
              <a:t>西替利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嗪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476858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敏症状，如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荨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麻疹、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敏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04384" y="51114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KPIG+MS-UIGothic"/>
                <a:cs typeface="NCKPIG+MS-UIGothic"/>
              </a:rPr>
              <a:t>性鼻炎等。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https://d.book118.com/258062051026006046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NCKPIG+MS-UIGothic</vt:lpstr>
      <vt:lpstr>SimSun</vt:lpstr>
      <vt:lpstr>HRRVGP+QRUKGS+MicrosoftYaHei</vt:lpstr>
      <vt:lpstr>WNELQI+JUSTBV+ArialMT</vt:lpstr>
      <vt:lpstr>Times New Roman</vt:lpstr>
      <vt:lpstr>DSKFFW+KKFLTP+MicrosoftYaHei-Bold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2024-09-26T23:43:05.164</cp:lastPrinted>
  <dcterms:created xsi:type="dcterms:W3CDTF">2024-09-26T15:43:05Z</dcterms:created>
  <dcterms:modified xsi:type="dcterms:W3CDTF">2024-09-26T15:43:06Z</dcterms:modified>
</cp:coreProperties>
</file>