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90C0981-7CDD-481C-B928-1F85A0D7C5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ED447B5-817C-4889-BDD7-DA24F22D39C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419C0F7-8B3B-494E-A059-DF98314257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02973C4-98C2-4091-BAD1-5958AE93992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38E5FA0-4231-4B63-BE2A-419C21B4B25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5F487FB-4EBC-487B-91A1-F0FAC61749C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DACA769-C72F-4581-B213-C4273BEE25D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D254CF2-DE0B-48F3-A6A4-2BF015BAF5E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245B4BD-0533-48D0-8EF4-163AD5AA6BC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3E2A7B3-BE7C-4EC2-8BBF-40CF38F113A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D38147E-C421-4564-B486-36E57CF8FA3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58062072006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71050" y="2172960"/>
            <a:ext cx="6249900" cy="197739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FFFFB3">
                    <a:alpha val="100000"/>
                  </a:srgbClr>
                </a:solidFill>
                <a:latin typeface="Microsoft Yahei"/>
                <a:ea typeface="Microsoft Yahei"/>
                <a:cs typeface="Microsoft Yahei"/>
              </a:rPr>
              <a:t>概率论与数理统计 统计量及其抽样分布</a:t>
            </a:r>
          </a:p>
        </p:txBody>
      </p:sp>
      <p:sp>
        <p:nvSpPr>
          <p:cNvPr id="3" name="AutoShape 3"/>
          <p:cNvSpPr/>
          <p:nvPr/>
        </p:nvSpPr>
        <p:spPr>
          <a:xfrm>
            <a:off x="3372951" y="4479967"/>
            <a:ext cx="2056587" cy="434059"/>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FFFFB3">
                    <a:alpha val="100000"/>
                  </a:srgbClr>
                </a:solidFill>
                <a:latin typeface="Microsoft Yahei"/>
                <a:ea typeface="Microsoft Yahei"/>
                <a:cs typeface="Microsoft Yahei"/>
              </a:rPr>
              <a:t>汇报人：AA</a:t>
            </a:r>
            <a:endParaRPr lang="en-US" sz="1100"/>
          </a:p>
        </p:txBody>
      </p:sp>
      <p:sp>
        <p:nvSpPr>
          <p:cNvPr id="4" name="AutoShape 4"/>
          <p:cNvSpPr/>
          <p:nvPr/>
        </p:nvSpPr>
        <p:spPr>
          <a:xfrm>
            <a:off x="6887803" y="4487418"/>
            <a:ext cx="2077143"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FFFFB3">
                    <a:alpha val="100000"/>
                  </a:srgbClr>
                </a:solidFill>
                <a:latin typeface="Microsoft Yahei"/>
                <a:ea typeface="Microsoft Yahei"/>
                <a:cs typeface="Microsoft Yahei"/>
              </a:rPr>
              <a:t>2024-01-19</a:t>
            </a:r>
            <a:endParaRPr lang="en-US" sz="1100"/>
          </a:p>
        </p:txBody>
      </p:sp>
      <p:sp>
        <p:nvSpPr>
          <p:cNvPr id="5" name="AutoShape 5"/>
          <p:cNvSpPr/>
          <p:nvPr/>
        </p:nvSpPr>
        <p:spPr>
          <a:xfrm>
            <a:off x="352425" y="345394"/>
            <a:ext cx="5497697" cy="419156"/>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00">
                <a:solidFill>
                  <a:srgbClr val="FFFFB3">
                    <a:alpha val="100000"/>
                  </a:srgbClr>
                </a:solidFill>
                <a:latin typeface="Microsoft Yahei"/>
                <a:ea typeface="Microsoft Yahei"/>
                <a:cs typeface="Microsoft Yahei"/>
              </a:rPr>
              <a:t>AA</a:t>
            </a:r>
            <a:endParaRPr lang="en-US" sz="1100"/>
          </a:p>
        </p:txBody>
      </p:sp>
      <p:sp>
        <p:nvSpPr>
          <p:cNvPr id="6" name="AutoShape 6"/>
          <p:cNvSpPr/>
          <p:nvPr/>
        </p:nvSpPr>
        <p:spPr>
          <a:xfrm>
            <a:off x="9364826" y="32926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FFFFB3">
                    <a:alpha val="100000"/>
                  </a:srgbClr>
                </a:solidFill>
                <a:latin typeface="Microsoft Yahei"/>
                <a:ea typeface="Microsoft Yahei"/>
                <a:cs typeface="Microsoft Yahei"/>
              </a:rPr>
              <a:t>REPORTING</a:t>
            </a:r>
            <a:endParaRPr lang="en-US" sz="1100"/>
          </a:p>
        </p:txBody>
      </p:sp>
      <p:sp>
        <p:nvSpPr>
          <p:cNvPr id="7" name="AutoShape 7"/>
          <p:cNvSpPr/>
          <p:nvPr/>
        </p:nvSpPr>
        <p:spPr>
          <a:xfrm>
            <a:off x="4524375" y="1555068"/>
            <a:ext cx="3262273" cy="419156"/>
          </a:xfrm>
          <a:prstGeom prst="rect">
            <a:avLst/>
          </a:prstGeom>
          <a:noFill/>
        </p:spPr>
        <p:txBody>
          <a:bodyPr vert="horz" wrap="square" lIns="66008" tIns="33052" rIns="66008" bIns="33052"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425">
                <a:solidFill>
                  <a:srgbClr val="FFFFB3">
                    <a:alpha val="100000"/>
                  </a:srgbClr>
                </a:solidFill>
                <a:latin typeface="Microsoft Yahei"/>
                <a:ea typeface="Microsoft Yahei"/>
                <a:cs typeface="Microsoft Yahei"/>
              </a:rPr>
              <a:t>2023 WORK SUMMARY</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2035790" y="2662128"/>
            <a:ext cx="2042564"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2021882" y="3839418"/>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chemeClr val="accent1">
                    <a:alpha val="60000"/>
                  </a:schemeClr>
                </a:solidFill>
                <a:latin typeface="Microsoft Yahei"/>
                <a:ea typeface="Microsoft Yahei"/>
                <a:cs typeface="Microsoft Yahei"/>
              </a:rPr>
              <a:t>CATALOGUE</a:t>
            </a:r>
          </a:p>
        </p:txBody>
      </p:sp>
      <p:sp>
        <p:nvSpPr>
          <p:cNvPr id="5" name="TextBox 5"/>
          <p:cNvSpPr txBox="1"/>
          <p:nvPr/>
        </p:nvSpPr>
        <p:spPr>
          <a:xfrm>
            <a:off x="4918085" y="1406395"/>
            <a:ext cx="6621780" cy="44253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概率论基础</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数理统计基础</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统计量及其性质</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抽样分布及其应用</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统计量及其抽样分布的案例分析</a:t>
            </a:r>
          </a:p>
        </p:txBody>
      </p:sp>
      <p:sp>
        <p:nvSpPr>
          <p:cNvPr id="6" name="AutoShape 6"/>
          <p:cNvSpPr/>
          <p:nvPr/>
        </p:nvSpPr>
        <p:spPr>
          <a:xfrm>
            <a:off x="6340996" y="373969"/>
            <a:ext cx="5497697" cy="419156"/>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accent1">
                    <a:alpha val="100000"/>
                  </a:schemeClr>
                </a:solidFill>
                <a:latin typeface="Microsoft Yahei"/>
                <a:ea typeface="Microsoft Yahei"/>
                <a:cs typeface="Microsoft Yahei"/>
              </a:rPr>
              <a:t>AA</a:t>
            </a:r>
            <a:endParaRPr lang="en-US" sz="11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概率论与数理统计是数学的一个重要分支，它研究随机现象的数学规律，为其他学科提供数学方法和工具。随着大数据时代的到来，概率论与数理统计在数据分析、机器学习、人工智能等领域的应用越来越广泛。</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课程背景</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通过本课程的学习，学生应掌握概率论与数理统计的基本概念、理论和方法，能够运用所学知识分析和解决实际问题，培养数据分析和统计推断的能力。</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课程目标</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课程背景与目标</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概率论与数理统计简介</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概率论</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研究随机现象的数学规律，包括随机事件、随机变量、随机过程等基本概念，以及概率分布、数字特征、大数定律和中心极限定理等理论。</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数理统计</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以概率论为基础，研究如何从总体中抽取样本，并根据样本信息对总体进行推断和预测。包括参数估计、假设检验、方差分析、回归分析等统计方法。</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统计量</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从总体中抽取的样本所构成的统计指标，如样本均值、样本方差等。统计量是进行统计推断的基础，能够反映总体的某些特征。</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抽样分布</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描述统计量在多次抽样中的分布规律。了解抽样分布的性质和特点，可以帮助我们更好地理解和运用统计方法，提高统计推断的准确性和可靠性。</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统计量及其抽样分布的重要性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概率论基础</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事件</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在一定条件下，并不总是发生或根本不可能发生的某种结果或现象。</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概率</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描述事件发生的可能性大小的数值，取值范围在0到1之间。</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古典概型</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等可能事件的概率计算，通过事件包含的基本事件个数与样本空间基本事件总数的比值来计算。</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事件与概率</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条件概率</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在已知某事件发生的条件下，另一事件发生的概率。</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独立性</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两个事件相互独立，即一个事件的发生不影响另一个事件的发生概率。</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乘法公式</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计算多个事件同时发生的概率，当这些事件相互独立时，其概率等于各事件概率的乘积。</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条件概率与独立性</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78588" y="4047424"/>
            <a:ext cx="5505365" cy="169879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99673" y="4047424"/>
            <a:ext cx="5613739" cy="169879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99673" y="1935245"/>
            <a:ext cx="5613739" cy="170962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78588" y="1935245"/>
            <a:ext cx="5505365" cy="170962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14495" y="2158706"/>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rgbClr val="FFFFFF">
                    <a:alpha val="100000"/>
                  </a:srgbClr>
                </a:solidFill>
                <a:latin typeface="Microsoft Yahei"/>
                <a:ea typeface="Microsoft Yahei"/>
                <a:cs typeface="Microsoft Yahei"/>
              </a:rPr>
              <a:t>随机变量</a:t>
            </a:r>
          </a:p>
        </p:txBody>
      </p:sp>
      <p:sp>
        <p:nvSpPr>
          <p:cNvPr id="7" name="AutoShape 7"/>
          <p:cNvSpPr/>
          <p:nvPr/>
        </p:nvSpPr>
        <p:spPr>
          <a:xfrm>
            <a:off x="4208189" y="1910609"/>
            <a:ext cx="3775622" cy="3858888"/>
          </a:xfrm>
          <a:prstGeom prst="ellipse">
            <a:avLst/>
          </a:prstGeom>
          <a:gradFill>
            <a:gsLst>
              <a:gs pos="0">
                <a:schemeClr val="lt1">
                  <a:alpha val="100000"/>
                </a:schemeClr>
              </a:gs>
              <a:gs pos="100000">
                <a:schemeClr val="lt1">
                  <a:alpha val="100000"/>
                </a:schemeClr>
              </a:gs>
            </a:gsLst>
            <a:path path="circle">
              <a:fillToRect l="50000" t="50000" r="50000" b="50000"/>
            </a:path>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954763" y="2673647"/>
            <a:ext cx="2282475" cy="233281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2366" y="3347887"/>
            <a:ext cx="927269" cy="98433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94053" y="1747648"/>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098384" y="1747648"/>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7811074" y="2673647"/>
            <a:ext cx="3267075" cy="68580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rgbClr val="FFFFFF">
                    <a:alpha val="100000"/>
                  </a:srgbClr>
                </a:solidFill>
                <a:latin typeface="Microsoft Yahei"/>
                <a:ea typeface="Microsoft Yahei"/>
                <a:cs typeface="Microsoft Yahei"/>
              </a:rPr>
              <a:t>取值可数的随机变量，如二项分布、泊松分布等。</a:t>
            </a:r>
          </a:p>
        </p:txBody>
      </p:sp>
      <p:sp>
        <p:nvSpPr>
          <p:cNvPr id="13" name="TextBox 13"/>
          <p:cNvSpPr txBox="1"/>
          <p:nvPr/>
        </p:nvSpPr>
        <p:spPr>
          <a:xfrm>
            <a:off x="8668342" y="2166108"/>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6000"/>
              </a:lnSpc>
            </a:pPr>
            <a:r>
              <a:rPr lang="en-US" sz="1950" b="1">
                <a:solidFill>
                  <a:srgbClr val="FFFFFF">
                    <a:alpha val="100000"/>
                  </a:srgbClr>
                </a:solidFill>
                <a:latin typeface="Microsoft Yahei"/>
                <a:ea typeface="Microsoft Yahei"/>
                <a:cs typeface="Microsoft Yahei"/>
              </a:rPr>
              <a:t>离散型随机变量</a:t>
            </a:r>
          </a:p>
        </p:txBody>
      </p:sp>
      <p:sp>
        <p:nvSpPr>
          <p:cNvPr id="14" name="TextBox 14"/>
          <p:cNvSpPr txBox="1"/>
          <p:nvPr/>
        </p:nvSpPr>
        <p:spPr>
          <a:xfrm>
            <a:off x="1114495" y="4270522"/>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rgbClr val="FFFFFF">
                    <a:alpha val="100000"/>
                  </a:srgbClr>
                </a:solidFill>
                <a:latin typeface="Microsoft Yahei"/>
                <a:ea typeface="Microsoft Yahei"/>
                <a:cs typeface="Microsoft Yahei"/>
              </a:rPr>
              <a:t>连续型随机变量</a:t>
            </a:r>
          </a:p>
        </p:txBody>
      </p:sp>
      <p:sp>
        <p:nvSpPr>
          <p:cNvPr id="15" name="TextBox 15"/>
          <p:cNvSpPr txBox="1"/>
          <p:nvPr/>
        </p:nvSpPr>
        <p:spPr>
          <a:xfrm>
            <a:off x="8668342" y="4277924"/>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6000"/>
              </a:lnSpc>
            </a:pPr>
            <a:r>
              <a:rPr lang="en-US" sz="1950" b="1">
                <a:solidFill>
                  <a:srgbClr val="FFFFFF">
                    <a:alpha val="100000"/>
                  </a:srgbClr>
                </a:solidFill>
                <a:latin typeface="Microsoft Yahei"/>
                <a:ea typeface="Microsoft Yahei"/>
                <a:cs typeface="Microsoft Yahei"/>
              </a:rPr>
              <a:t>分布函数</a:t>
            </a:r>
          </a:p>
        </p:txBody>
      </p:sp>
      <p:sp>
        <p:nvSpPr>
          <p:cNvPr id="16" name="AutoShape 16"/>
          <p:cNvSpPr/>
          <p:nvPr/>
        </p:nvSpPr>
        <p:spPr>
          <a:xfrm>
            <a:off x="454963" y="5401184"/>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11059294" y="5401184"/>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497434" y="1795882"/>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01</a:t>
            </a:r>
          </a:p>
        </p:txBody>
      </p:sp>
      <p:sp>
        <p:nvSpPr>
          <p:cNvPr id="19" name="TextBox 19"/>
          <p:cNvSpPr txBox="1"/>
          <p:nvPr/>
        </p:nvSpPr>
        <p:spPr>
          <a:xfrm>
            <a:off x="11098377" y="1797101"/>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02</a:t>
            </a:r>
          </a:p>
        </p:txBody>
      </p:sp>
      <p:sp>
        <p:nvSpPr>
          <p:cNvPr id="20" name="TextBox 20"/>
          <p:cNvSpPr txBox="1"/>
          <p:nvPr/>
        </p:nvSpPr>
        <p:spPr>
          <a:xfrm>
            <a:off x="11049615" y="5464454"/>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04</a:t>
            </a:r>
          </a:p>
        </p:txBody>
      </p:sp>
      <p:sp>
        <p:nvSpPr>
          <p:cNvPr id="21" name="TextBox 21"/>
          <p:cNvSpPr txBox="1"/>
          <p:nvPr/>
        </p:nvSpPr>
        <p:spPr>
          <a:xfrm>
            <a:off x="448666" y="5452263"/>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03</a:t>
            </a:r>
          </a:p>
        </p:txBody>
      </p:sp>
      <p:sp>
        <p:nvSpPr>
          <p:cNvPr id="22" name="TextBox 22"/>
          <p:cNvSpPr txBox="1"/>
          <p:nvPr/>
        </p:nvSpPr>
        <p:spPr>
          <a:xfrm>
            <a:off x="7811074" y="4762272"/>
            <a:ext cx="3267075" cy="702183"/>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rgbClr val="FFFFFF">
                    <a:alpha val="100000"/>
                  </a:srgbClr>
                </a:solidFill>
                <a:latin typeface="Microsoft Yahei"/>
                <a:ea typeface="Microsoft Yahei"/>
                <a:cs typeface="Microsoft Yahei"/>
              </a:rPr>
              <a:t>描述随机变量取值的概率分布情况的函数。</a:t>
            </a:r>
          </a:p>
        </p:txBody>
      </p:sp>
      <p:sp>
        <p:nvSpPr>
          <p:cNvPr id="23" name="TextBox 23"/>
          <p:cNvSpPr txBox="1"/>
          <p:nvPr/>
        </p:nvSpPr>
        <p:spPr>
          <a:xfrm>
            <a:off x="1114495" y="2673647"/>
            <a:ext cx="3267075"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描述随机试验结果的变量，可以是离散的或连续的。</a:t>
            </a:r>
          </a:p>
        </p:txBody>
      </p:sp>
      <p:sp>
        <p:nvSpPr>
          <p:cNvPr id="24" name="TextBox 24"/>
          <p:cNvSpPr txBox="1"/>
          <p:nvPr/>
        </p:nvSpPr>
        <p:spPr>
          <a:xfrm>
            <a:off x="1114495" y="4762272"/>
            <a:ext cx="3267075" cy="68580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取值充满某个区间的随机变量，如正态分布、均匀分布等。</a:t>
            </a:r>
          </a:p>
        </p:txBody>
      </p:sp>
      <p:grpSp>
        <p:nvGrpSpPr>
          <p:cNvPr id="25" name="Group 25"/>
          <p:cNvGrpSpPr/>
          <p:nvPr/>
        </p:nvGrpSpPr>
        <p:grpSpPr>
          <a:xfrm>
            <a:off x="454963" y="93878"/>
            <a:ext cx="10641129" cy="914400"/>
            <a:chOff x="454963" y="93878"/>
            <a:chExt cx="10641129" cy="914400"/>
          </a:xfrm>
        </p:grpSpPr>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随机变量及其分布</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2076105" y="2148223"/>
            <a:ext cx="9119960"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3" name="TextBox 3"/>
          <p:cNvSpPr txBox="1"/>
          <p:nvPr/>
        </p:nvSpPr>
        <p:spPr>
          <a:xfrm>
            <a:off x="2130122" y="1133367"/>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数学期望</a:t>
            </a:r>
          </a:p>
        </p:txBody>
      </p:sp>
      <p:sp>
        <p:nvSpPr>
          <p:cNvPr id="4" name="TextBox 4"/>
          <p:cNvSpPr txBox="1"/>
          <p:nvPr/>
        </p:nvSpPr>
        <p:spPr>
          <a:xfrm>
            <a:off x="2167265" y="1629392"/>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描述随机变量平均取值情况的数值特征。</a:t>
            </a:r>
          </a:p>
        </p:txBody>
      </p:sp>
      <p:sp>
        <p:nvSpPr>
          <p:cNvPr id="5" name="AutoShape 5"/>
          <p:cNvSpPr/>
          <p:nvPr/>
        </p:nvSpPr>
        <p:spPr>
          <a:xfrm rot="2700000">
            <a:off x="869478" y="1627599"/>
            <a:ext cx="1044352" cy="1044352"/>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106151" y="1893154"/>
            <a:ext cx="513241" cy="513241"/>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2454057" y="3429801"/>
            <a:ext cx="9119960"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8" name="TextBox 8"/>
          <p:cNvSpPr txBox="1"/>
          <p:nvPr/>
        </p:nvSpPr>
        <p:spPr>
          <a:xfrm>
            <a:off x="2508074" y="24149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方差</a:t>
            </a:r>
          </a:p>
        </p:txBody>
      </p:sp>
      <p:sp>
        <p:nvSpPr>
          <p:cNvPr id="9" name="TextBox 9"/>
          <p:cNvSpPr txBox="1"/>
          <p:nvPr/>
        </p:nvSpPr>
        <p:spPr>
          <a:xfrm>
            <a:off x="2545217" y="2910971"/>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描述随机变量取值波动情况的数值特征。</a:t>
            </a:r>
          </a:p>
        </p:txBody>
      </p:sp>
      <p:sp>
        <p:nvSpPr>
          <p:cNvPr id="10" name="AutoShape 10"/>
          <p:cNvSpPr/>
          <p:nvPr/>
        </p:nvSpPr>
        <p:spPr>
          <a:xfrm rot="2700000">
            <a:off x="1247430" y="2909177"/>
            <a:ext cx="1044352" cy="1044352"/>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2076105" y="4711380"/>
            <a:ext cx="9119960"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2130122" y="369652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协方差与相关系数</a:t>
            </a:r>
          </a:p>
        </p:txBody>
      </p:sp>
      <p:sp>
        <p:nvSpPr>
          <p:cNvPr id="13" name="TextBox 13"/>
          <p:cNvSpPr txBox="1"/>
          <p:nvPr/>
        </p:nvSpPr>
        <p:spPr>
          <a:xfrm>
            <a:off x="2167265" y="4192549"/>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描述两个随机变量之间线性相关程度的数值特征。</a:t>
            </a:r>
          </a:p>
        </p:txBody>
      </p:sp>
      <p:sp>
        <p:nvSpPr>
          <p:cNvPr id="14" name="AutoShape 14"/>
          <p:cNvSpPr/>
          <p:nvPr/>
        </p:nvSpPr>
        <p:spPr>
          <a:xfrm rot="2700000">
            <a:off x="869478" y="4190755"/>
            <a:ext cx="1044352" cy="1044352"/>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5" name="Connector 15"/>
          <p:cNvCxnSpPr/>
          <p:nvPr/>
        </p:nvCxnSpPr>
        <p:spPr>
          <a:xfrm>
            <a:off x="2454057" y="5992957"/>
            <a:ext cx="9119960"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TextBox 16"/>
          <p:cNvSpPr txBox="1"/>
          <p:nvPr/>
        </p:nvSpPr>
        <p:spPr>
          <a:xfrm>
            <a:off x="2508074" y="497810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大数定律与中心极限定理</a:t>
            </a:r>
          </a:p>
        </p:txBody>
      </p:sp>
      <p:sp>
        <p:nvSpPr>
          <p:cNvPr id="17" name="TextBox 17"/>
          <p:cNvSpPr txBox="1"/>
          <p:nvPr/>
        </p:nvSpPr>
        <p:spPr>
          <a:xfrm>
            <a:off x="2545217" y="5474127"/>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揭示大量随机现象平均结果的稳定性及正态分布的普适性。</a:t>
            </a:r>
          </a:p>
        </p:txBody>
      </p:sp>
      <p:sp>
        <p:nvSpPr>
          <p:cNvPr id="18" name="AutoShape 18"/>
          <p:cNvSpPr/>
          <p:nvPr/>
        </p:nvSpPr>
        <p:spPr>
          <a:xfrm rot="2700000">
            <a:off x="1247430" y="5472333"/>
            <a:ext cx="1044352" cy="1044352"/>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rot="-2700000">
            <a:off x="1437430" y="3136214"/>
            <a:ext cx="604615" cy="604615"/>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103936" y="4387558"/>
            <a:ext cx="575435" cy="575435"/>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532320" y="5719567"/>
            <a:ext cx="474573" cy="474573"/>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数字特征与极限定理</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03</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数理统计基础</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53701" y="4884250"/>
            <a:ext cx="3947500" cy="3947500"/>
          </a:xfrm>
          <a:prstGeom prst="ellipse">
            <a:avLst/>
          </a:prstGeom>
          <a:solidFill>
            <a:schemeClr val="accent1">
              <a:alpha val="9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493562" y="4996164"/>
            <a:ext cx="3947500" cy="3947500"/>
          </a:xfrm>
          <a:prstGeom prst="ellipse">
            <a:avLst/>
          </a:prstGeom>
          <a:solidFill>
            <a:schemeClr val="accent1">
              <a:alpha val="8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110800" y="4996164"/>
            <a:ext cx="3947500" cy="3947500"/>
          </a:xfrm>
          <a:prstGeom prst="ellipse">
            <a:avLst/>
          </a:prstGeom>
          <a:solidFill>
            <a:schemeClr val="accent3">
              <a:alpha val="7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27301" y="3379716"/>
            <a:ext cx="2400300" cy="885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350">
                <a:solidFill>
                  <a:schemeClr val="dk1">
                    <a:alpha val="100000"/>
                  </a:schemeClr>
                </a:solidFill>
                <a:latin typeface="Microsoft Yahei"/>
                <a:ea typeface="Microsoft Yahei"/>
                <a:cs typeface="Microsoft Yahei"/>
              </a:rPr>
              <a:t>研究对象的全体个体组成的集合，通常用一个概率分布来描述。</a:t>
            </a:r>
          </a:p>
        </p:txBody>
      </p:sp>
      <p:cxnSp>
        <p:nvCxnSpPr>
          <p:cNvPr id="6" name="Connector 6"/>
          <p:cNvCxnSpPr/>
          <p:nvPr/>
        </p:nvCxnSpPr>
        <p:spPr>
          <a:xfrm flipH="1" flipV="1">
            <a:off x="2820348" y="4411889"/>
            <a:ext cx="0" cy="578834"/>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318427" y="5815372"/>
            <a:ext cx="795445" cy="795445"/>
          </a:xfrm>
          <a:custGeom>
            <a:rect l="l" t="t" r="r" b="b"/>
            <a:pathLst>
              <a:path w="304800" h="304800">
                <a:moveTo>
                  <a:pt x="130883" y="184766"/>
                </a:moveTo>
                <a:lnTo>
                  <a:pt x="35557" y="89516"/>
                </a:lnTo>
                <a:cubicBezTo>
                  <a:pt x="-11849" y="144323"/>
                  <a:pt x="-11849" y="225219"/>
                  <a:pt x="35557" y="280016"/>
                </a:cubicBezTo>
                <a:lnTo>
                  <a:pt x="130883" y="184766"/>
                </a:lnTo>
                <a:close/>
                <a:moveTo>
                  <a:pt x="190510" y="39605"/>
                </a:moveTo>
                <a:lnTo>
                  <a:pt x="190510" y="179108"/>
                </a:lnTo>
                <a:lnTo>
                  <a:pt x="91907" y="277749"/>
                </a:lnTo>
                <a:cubicBezTo>
                  <a:pt x="114081" y="294303"/>
                  <a:pt x="141018" y="304800"/>
                  <a:pt x="170783" y="304800"/>
                </a:cubicBezTo>
                <a:cubicBezTo>
                  <a:pt x="244821" y="304800"/>
                  <a:pt x="304800" y="244897"/>
                  <a:pt x="304800" y="170888"/>
                </a:cubicBezTo>
                <a:cubicBezTo>
                  <a:pt x="304810" y="103661"/>
                  <a:pt x="254965" y="49187"/>
                  <a:pt x="190510" y="39605"/>
                </a:cubicBezTo>
                <a:close/>
                <a:moveTo>
                  <a:pt x="152400" y="152552"/>
                </a:moveTo>
                <a:lnTo>
                  <a:pt x="152400" y="0"/>
                </a:lnTo>
                <a:cubicBezTo>
                  <a:pt x="110881" y="2572"/>
                  <a:pt x="73371" y="18459"/>
                  <a:pt x="43082" y="43215"/>
                </a:cubicBezTo>
                <a:lnTo>
                  <a:pt x="152400" y="15255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8" name="Connector 8"/>
          <p:cNvCxnSpPr/>
          <p:nvPr/>
        </p:nvCxnSpPr>
        <p:spPr>
          <a:xfrm flipH="1" flipV="1">
            <a:off x="6084550" y="3852263"/>
            <a:ext cx="0" cy="1143902"/>
          </a:xfrm>
          <a:prstGeom prst="line">
            <a:avLst/>
          </a:prstGeom>
          <a:ln w="9525">
            <a:solidFill>
              <a:schemeClr val="accent2"/>
            </a:solidFill>
            <a:prstDash val="solid"/>
            <a:headEnd type="none"/>
            <a:tailEnd type="oval"/>
          </a:ln>
        </p:spPr>
        <p:style>
          <a:lnRef idx="0">
            <a:schemeClr val="accent2"/>
          </a:lnRef>
          <a:fillRef idx="1">
            <a:schemeClr val="accent2"/>
          </a:fillRef>
          <a:effectRef idx="0">
            <a:schemeClr val="accent2"/>
          </a:effectRef>
          <a:fontRef idx="minor">
            <a:schemeClr val="lt1"/>
          </a:fontRef>
        </p:style>
      </p:cxnSp>
      <p:sp>
        <p:nvSpPr>
          <p:cNvPr id="9" name="Freeform 9"/>
          <p:cNvSpPr/>
          <p:nvPr/>
        </p:nvSpPr>
        <p:spPr>
          <a:xfrm>
            <a:off x="9172034" y="5917816"/>
            <a:ext cx="590558" cy="590558"/>
          </a:xfrm>
          <a:custGeom>
            <a:rect l="l" t="t" r="r" b="b"/>
            <a:pathLst>
              <a:path w="304800" h="304800">
                <a:moveTo>
                  <a:pt x="247650" y="38100"/>
                </a:moveTo>
                <a:lnTo>
                  <a:pt x="247650" y="57598"/>
                </a:lnTo>
                <a:cubicBezTo>
                  <a:pt x="247650" y="78657"/>
                  <a:pt x="230610" y="95698"/>
                  <a:pt x="209550" y="95698"/>
                </a:cubicBezTo>
                <a:cubicBezTo>
                  <a:pt x="188490" y="95698"/>
                  <a:pt x="171450" y="78657"/>
                  <a:pt x="171450" y="57598"/>
                </a:cubicBezTo>
                <a:lnTo>
                  <a:pt x="171450" y="38100"/>
                </a:lnTo>
                <a:lnTo>
                  <a:pt x="133350" y="38100"/>
                </a:lnTo>
                <a:lnTo>
                  <a:pt x="133350" y="57598"/>
                </a:lnTo>
                <a:cubicBezTo>
                  <a:pt x="133350" y="78657"/>
                  <a:pt x="116310" y="95698"/>
                  <a:pt x="95250" y="95698"/>
                </a:cubicBezTo>
                <a:cubicBezTo>
                  <a:pt x="74190" y="95698"/>
                  <a:pt x="57150" y="78657"/>
                  <a:pt x="57150" y="57598"/>
                </a:cubicBezTo>
                <a:lnTo>
                  <a:pt x="57150" y="38100"/>
                </a:lnTo>
                <a:lnTo>
                  <a:pt x="0" y="38100"/>
                </a:lnTo>
                <a:lnTo>
                  <a:pt x="0" y="304800"/>
                </a:lnTo>
                <a:lnTo>
                  <a:pt x="304800" y="304800"/>
                </a:lnTo>
                <a:lnTo>
                  <a:pt x="304800" y="38100"/>
                </a:lnTo>
                <a:lnTo>
                  <a:pt x="247650" y="38100"/>
                </a:lnTo>
                <a:close/>
                <a:moveTo>
                  <a:pt x="95250" y="266700"/>
                </a:moveTo>
                <a:lnTo>
                  <a:pt x="57150" y="266700"/>
                </a:lnTo>
                <a:lnTo>
                  <a:pt x="57150" y="228600"/>
                </a:lnTo>
                <a:lnTo>
                  <a:pt x="95250" y="228600"/>
                </a:lnTo>
                <a:lnTo>
                  <a:pt x="95250" y="266700"/>
                </a:lnTo>
                <a:close/>
                <a:moveTo>
                  <a:pt x="95250" y="190500"/>
                </a:moveTo>
                <a:lnTo>
                  <a:pt x="57150" y="190500"/>
                </a:lnTo>
                <a:lnTo>
                  <a:pt x="57150" y="152400"/>
                </a:lnTo>
                <a:lnTo>
                  <a:pt x="95250" y="152400"/>
                </a:lnTo>
                <a:lnTo>
                  <a:pt x="95250" y="190500"/>
                </a:lnTo>
                <a:close/>
                <a:moveTo>
                  <a:pt x="171450" y="266700"/>
                </a:moveTo>
                <a:lnTo>
                  <a:pt x="133350" y="266700"/>
                </a:lnTo>
                <a:lnTo>
                  <a:pt x="133350" y="228600"/>
                </a:lnTo>
                <a:lnTo>
                  <a:pt x="171450" y="228600"/>
                </a:lnTo>
                <a:lnTo>
                  <a:pt x="171450" y="266700"/>
                </a:lnTo>
                <a:close/>
                <a:moveTo>
                  <a:pt x="171450" y="190500"/>
                </a:moveTo>
                <a:lnTo>
                  <a:pt x="133350" y="190500"/>
                </a:lnTo>
                <a:lnTo>
                  <a:pt x="133350" y="152400"/>
                </a:lnTo>
                <a:lnTo>
                  <a:pt x="171450" y="152400"/>
                </a:lnTo>
                <a:lnTo>
                  <a:pt x="171450" y="190500"/>
                </a:lnTo>
                <a:close/>
                <a:moveTo>
                  <a:pt x="209550" y="266700"/>
                </a:moveTo>
                <a:lnTo>
                  <a:pt x="209550" y="228600"/>
                </a:lnTo>
                <a:lnTo>
                  <a:pt x="247650" y="228600"/>
                </a:lnTo>
                <a:lnTo>
                  <a:pt x="209550" y="266700"/>
                </a:lnTo>
                <a:close/>
                <a:moveTo>
                  <a:pt x="247650" y="190500"/>
                </a:moveTo>
                <a:lnTo>
                  <a:pt x="209550" y="190500"/>
                </a:lnTo>
                <a:lnTo>
                  <a:pt x="209550" y="152400"/>
                </a:lnTo>
                <a:lnTo>
                  <a:pt x="247650" y="152400"/>
                </a:lnTo>
                <a:lnTo>
                  <a:pt x="247650" y="190500"/>
                </a:lnTo>
                <a:close/>
                <a:moveTo>
                  <a:pt x="76200" y="57150"/>
                </a:moveTo>
                <a:lnTo>
                  <a:pt x="76200" y="19050"/>
                </a:lnTo>
                <a:cubicBezTo>
                  <a:pt x="76200" y="8525"/>
                  <a:pt x="84725" y="0"/>
                  <a:pt x="95250" y="0"/>
                </a:cubicBezTo>
                <a:cubicBezTo>
                  <a:pt x="105775" y="0"/>
                  <a:pt x="114300" y="8525"/>
                  <a:pt x="114300" y="19050"/>
                </a:cubicBezTo>
                <a:lnTo>
                  <a:pt x="114300" y="57150"/>
                </a:lnTo>
                <a:cubicBezTo>
                  <a:pt x="114300" y="67675"/>
                  <a:pt x="105775" y="76200"/>
                  <a:pt x="95250" y="76200"/>
                </a:cubicBezTo>
                <a:cubicBezTo>
                  <a:pt x="84725" y="76200"/>
                  <a:pt x="76200" y="67675"/>
                  <a:pt x="76200" y="57150"/>
                </a:cubicBezTo>
                <a:close/>
                <a:moveTo>
                  <a:pt x="190500" y="57150"/>
                </a:moveTo>
                <a:lnTo>
                  <a:pt x="190500" y="19050"/>
                </a:lnTo>
                <a:cubicBezTo>
                  <a:pt x="190500" y="8525"/>
                  <a:pt x="199025" y="0"/>
                  <a:pt x="209550" y="0"/>
                </a:cubicBezTo>
                <a:cubicBezTo>
                  <a:pt x="220075" y="0"/>
                  <a:pt x="228600" y="8525"/>
                  <a:pt x="228600" y="19050"/>
                </a:cubicBezTo>
                <a:lnTo>
                  <a:pt x="228600" y="57150"/>
                </a:lnTo>
                <a:cubicBezTo>
                  <a:pt x="228600" y="67675"/>
                  <a:pt x="220075" y="76200"/>
                  <a:pt x="209550" y="76200"/>
                </a:cubicBezTo>
                <a:cubicBezTo>
                  <a:pt x="199025" y="76200"/>
                  <a:pt x="190500" y="67675"/>
                  <a:pt x="190500" y="571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flipH="1" flipV="1">
            <a:off x="9467312" y="3097081"/>
            <a:ext cx="0" cy="1899083"/>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1379651" y="2930838"/>
            <a:ext cx="2895600" cy="3714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1725" b="1">
                <a:solidFill>
                  <a:schemeClr val="accent1">
                    <a:alpha val="100000"/>
                  </a:schemeClr>
                </a:solidFill>
                <a:latin typeface="Microsoft Yahei"/>
                <a:ea typeface="Microsoft Yahei"/>
                <a:cs typeface="Microsoft Yahei"/>
              </a:rPr>
              <a:t>总体</a:t>
            </a:r>
          </a:p>
        </p:txBody>
      </p:sp>
      <p:sp>
        <p:nvSpPr>
          <p:cNvPr id="12" name="TextBox 12"/>
          <p:cNvSpPr txBox="1"/>
          <p:nvPr/>
        </p:nvSpPr>
        <p:spPr>
          <a:xfrm>
            <a:off x="4884400" y="2688361"/>
            <a:ext cx="2400300" cy="885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350">
                <a:solidFill>
                  <a:schemeClr val="dk1">
                    <a:alpha val="100000"/>
                  </a:schemeClr>
                </a:solidFill>
                <a:latin typeface="Microsoft Yahei"/>
                <a:ea typeface="Microsoft Yahei"/>
                <a:cs typeface="Microsoft Yahei"/>
              </a:rPr>
              <a:t>从总体中随机抽取的一部分个体组成的集合，用于推断总体的性质。</a:t>
            </a:r>
          </a:p>
        </p:txBody>
      </p:sp>
      <p:sp>
        <p:nvSpPr>
          <p:cNvPr id="13" name="TextBox 13"/>
          <p:cNvSpPr txBox="1"/>
          <p:nvPr/>
        </p:nvSpPr>
        <p:spPr>
          <a:xfrm>
            <a:off x="4636750" y="2254182"/>
            <a:ext cx="2895600" cy="3714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1725" b="1">
                <a:solidFill>
                  <a:schemeClr val="accent1">
                    <a:alpha val="100000"/>
                  </a:schemeClr>
                </a:solidFill>
                <a:latin typeface="Microsoft Yahei"/>
                <a:ea typeface="Microsoft Yahei"/>
                <a:cs typeface="Microsoft Yahei"/>
              </a:rPr>
              <a:t>样本</a:t>
            </a:r>
          </a:p>
        </p:txBody>
      </p:sp>
      <p:sp>
        <p:nvSpPr>
          <p:cNvPr id="14" name="TextBox 14"/>
          <p:cNvSpPr txBox="1"/>
          <p:nvPr/>
        </p:nvSpPr>
        <p:spPr>
          <a:xfrm>
            <a:off x="8267162" y="1997007"/>
            <a:ext cx="2400300" cy="885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350">
                <a:solidFill>
                  <a:schemeClr val="dk1">
                    <a:alpha val="100000"/>
                  </a:schemeClr>
                </a:solidFill>
                <a:latin typeface="Microsoft Yahei"/>
                <a:ea typeface="Microsoft Yahei"/>
                <a:cs typeface="Microsoft Yahei"/>
              </a:rPr>
              <a:t>样本中包含的个体数目，通常用n表示。</a:t>
            </a:r>
          </a:p>
        </p:txBody>
      </p:sp>
      <p:sp>
        <p:nvSpPr>
          <p:cNvPr id="15" name="TextBox 15"/>
          <p:cNvSpPr txBox="1"/>
          <p:nvPr/>
        </p:nvSpPr>
        <p:spPr>
          <a:xfrm>
            <a:off x="8019512" y="1572512"/>
            <a:ext cx="2543175" cy="3714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1725" b="1">
                <a:solidFill>
                  <a:schemeClr val="accent1">
                    <a:alpha val="100000"/>
                  </a:schemeClr>
                </a:solidFill>
                <a:latin typeface="Microsoft Yahei"/>
                <a:ea typeface="Microsoft Yahei"/>
                <a:cs typeface="Microsoft Yahei"/>
              </a:rPr>
              <a:t>样本容量</a:t>
            </a:r>
          </a:p>
        </p:txBody>
      </p:sp>
      <p:sp>
        <p:nvSpPr>
          <p:cNvPr id="16" name="Freeform 16"/>
          <p:cNvSpPr/>
          <p:nvPr/>
        </p:nvSpPr>
        <p:spPr>
          <a:xfrm>
            <a:off x="5704906" y="5851529"/>
            <a:ext cx="759288" cy="759288"/>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总体与样本</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样本的函数，用于描述样本的特征，如样本均值、样本方差等。</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统计量</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统计量的概率分布，描述了统计量在多次抽样中的分布情况。</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抽样分布</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正态分布、t分布、F分布、卡方分布等。</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常见的抽样分布</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统计量与抽样分布</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用一个具体的数值来估计总体参数的方法，如样本均值估计总体均值。</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点估计</a:t>
            </a:r>
          </a:p>
        </p:txBody>
      </p:sp>
      <p:pic>
        <p:nvPicPr>
          <p:cNvPr id="5" name="Picture 5"/>
          <p:cNvPicPr>
            <a:picLocks noChangeAspect="1"/>
          </p:cNvPicPr>
          <p:nvPr/>
        </p:nvPicPr>
        <p:blipFill>
          <a:blip r:embed="rId2"/>
          <a:srcRect l="29083" r="29083"/>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用一个区间来估计总体参数的方法，该区间以一定的概率包含总体参数的真值。</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区间估计</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无偏性、有效性、一致性等。</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评价估计量的标准</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参数估计</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https://d.book118.com/258062072006006032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100</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2024-09-09T06:07:19.098</cp:lastPrinted>
  <dcterms:created xsi:type="dcterms:W3CDTF">2024-09-08T22:07:19Z</dcterms:created>
  <dcterms:modified xsi:type="dcterms:W3CDTF">2024-09-08T22:07:21Z</dcterms:modified>
</cp:coreProperties>
</file>