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4" r:id="rId35"/>
  </p:sldIdLst>
  <p:sldSz cx="9144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tags" Target="tags/tag1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2.xml" /><Relationship Id="rId40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81CC7-8786-4302-BA25-161F4AB1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01DC5-C48B-4E09-B269-E7D1AC37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C24EB-E8C9-46C4-BDB9-C854B18C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A0AC6-7F32-4E87-906C-8FF8EAF9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FE4D0-C6CB-44DE-8AB7-BE29E6E98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9F693-B72B-40D1-B551-34ADB0170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BC8E1-2077-4C1A-BEE5-0284CC4A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2A83F-EFCE-479E-B4CF-922A0BA6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C318F-83B0-4F44-92A2-CD817DF8C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566E0-58EB-47CE-981D-B43D7588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758ED-F8B5-438B-8FEC-BDA0DA89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2049"/>
          <p:cNvSpPr>
            <a:spLocks noGrp="1" noRot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副标题 2050"/>
          <p:cNvSpPr>
            <a:spLocks noGrp="1" noRot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85000"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0000"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90000"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052" name="日期占位符 2051"/>
          <p:cNvSpPr>
            <a:spLocks noGrp="1"/>
          </p:cNvSpPr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>
                <a:latin typeface="Arial" pitchFamily="34" charset="0"/>
              </a:defRPr>
            </a:lvl1pPr>
          </a:lstStyle>
          <a:p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2053" name="页脚占位符 2052"/>
          <p:cNvSpPr>
            <a:spLocks noGrp="1"/>
          </p:cNvSpPr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2054" name="灯片编号占位符 2053"/>
          <p:cNvSpPr>
            <a:spLocks noGrp="1"/>
          </p:cNvSpPr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>
                <a:latin typeface="Arial" pitchFamily="34" charset="0"/>
              </a:defRPr>
            </a:lvl1pPr>
          </a:lstStyle>
          <a:p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84968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60583" y="1981200"/>
            <a:ext cx="4184968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9569" y="685800"/>
            <a:ext cx="2135981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84119" cy="5181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 noRot="1"/>
          </p:cNvSpPr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2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audio" Target="NULL" /><Relationship Id="rId4" Type="http://schemas.microsoft.com/office/2007/relationships/media" Target="file:///C:\Documents%20and%20Settings\Administrator\My%20Documents\&#12298;&#30772;&#38453;&#23376;&#183;&#20026;&#38472;&#21516;&#29995;&#36171;&#22766;&#35789;&#20197;&#23492;&#20043;&#12299;&#38899;&#39057;&#26391;&#35835;%20.mp3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hyperlink" Target="&#12298;&#30772;&#38453;&#23376;&#183;&#20026;&#38472;&#21516;&#29995;&#36171;&#22766;&#35789;&#20197;&#23492;&#20043;&#12299;&#38899;&#39057;&#26391;&#35835;.mp3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5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5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5.xml" TargetMode="Interna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61151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12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Box 5"/>
          <p:cNvSpPr txBox="1"/>
          <p:nvPr/>
        </p:nvSpPr>
        <p:spPr>
          <a:xfrm>
            <a:off x="971550" y="1341438"/>
            <a:ext cx="496887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4100" name="Rectangle 6"/>
          <p:cNvSpPr/>
          <p:nvPr/>
        </p:nvSpPr>
        <p:spPr>
          <a:xfrm>
            <a:off x="0" y="981075"/>
            <a:ext cx="6011863" cy="1616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rgbClr val="0000FF"/>
                </a:solidFill>
                <a:latin typeface="楷体_GB2312" pitchFamily="1" charset="-122"/>
                <a:ea typeface="楷体_GB2312" pitchFamily="1" charset="-122"/>
              </a:rPr>
              <a:t>破阵子</a:t>
            </a:r>
            <a:br>
              <a:rPr lang="zh-CN" altLang="en-US" sz="6000" b="1">
                <a:solidFill>
                  <a:srgbClr val="0000FF"/>
                </a:solidFill>
                <a:latin typeface="Arial" pitchFamily="34" charset="0"/>
              </a:rPr>
            </a:br>
            <a:r>
              <a:rPr lang="zh-CN" altLang="en-US" sz="4000" b="1">
                <a:latin typeface="楷体_GB2312" pitchFamily="1" charset="-122"/>
                <a:ea typeface="楷体_GB2312" pitchFamily="1" charset="-122"/>
              </a:rPr>
              <a:t>为陈同甫赋</a:t>
            </a:r>
            <a:r>
              <a:rPr lang="zh-CN" altLang="en-US" sz="4000" b="1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壮</a:t>
            </a:r>
            <a:r>
              <a:rPr lang="zh-CN" altLang="en-US" sz="4000" b="1">
                <a:latin typeface="楷体_GB2312" pitchFamily="1" charset="-122"/>
                <a:ea typeface="楷体_GB2312" pitchFamily="1" charset="-122"/>
              </a:rPr>
              <a:t>词以寄之</a:t>
            </a:r>
            <a:endParaRPr lang="zh-CN" altLang="en-US" sz="4000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4101" name="Text Box 7"/>
          <p:cNvSpPr txBox="1"/>
          <p:nvPr/>
        </p:nvSpPr>
        <p:spPr>
          <a:xfrm>
            <a:off x="1042988" y="2997200"/>
            <a:ext cx="31718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4000" b="1">
                <a:latin typeface="楷体_GB2312" pitchFamily="1" charset="-122"/>
                <a:ea typeface="楷体_GB2312" pitchFamily="1" charset="-122"/>
              </a:rPr>
              <a:t>宋</a:t>
            </a:r>
            <a:r>
              <a:rPr lang="en-US" altLang="zh-CN" sz="4000" b="1">
                <a:latin typeface="楷体_GB2312" pitchFamily="1" charset="-122"/>
                <a:ea typeface="楷体_GB2312" pitchFamily="1" charset="-122"/>
              </a:rPr>
              <a:t>·</a:t>
            </a:r>
            <a:r>
              <a:rPr lang="zh-CN" altLang="en-US" sz="4000" b="1">
                <a:latin typeface="楷体_GB2312" pitchFamily="1" charset="-122"/>
                <a:ea typeface="楷体_GB2312" pitchFamily="1" charset="-122"/>
              </a:rPr>
              <a:t>辛弃疾</a:t>
            </a:r>
            <a:endParaRPr lang="zh-CN" altLang="en-US" sz="4000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4102" name="TextBox 410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矩形 5121"/>
          <p:cNvSpPr/>
          <p:nvPr/>
        </p:nvSpPr>
        <p:spPr>
          <a:xfrm>
            <a:off x="395288" y="476250"/>
            <a:ext cx="8459787" cy="6427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        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辛弃疾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南宋爱国词人辛弃疾（１１４０－１２０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7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），宋朝著名词人。字幼安，号稼轩，山东济南人。以他“壮岁旌旗拥万夫”这样的豪语，抒写英雄之词，为后人留下了许多雄浑豪放、脍炙人口  的词章。尤以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《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破阵子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方正启体简体" pitchFamily="1" charset="-122"/>
              </a:rPr>
              <a:t>·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为陈同甫赋壮词以寄之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》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、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《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永遇乐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方正启体简体" pitchFamily="1" charset="-122"/>
              </a:rPr>
              <a:t>·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京口北固亭怀古</a:t>
            </a:r>
            <a:r>
              <a:rPr lang="en-US" altLang="zh-CN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》</a:t>
            </a:r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辛弃疾是两宋词人中词作最多的作家，共有六百多首。        </a:t>
            </a:r>
            <a:endParaRPr lang="zh-CN" altLang="en-US" sz="3200" b="1">
              <a:solidFill>
                <a:srgbClr val="000000"/>
              </a:solidFill>
              <a:effectLst>
                <a:outerShdw blurRad="38100" dist="38100" dir="2700000">
                  <a:srgbClr val="FFFFFF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           辛词艺术风格以豪放为主，不拘一格，沉郁、明快、激励、妩媚兼而有之。把苏轼开创的豪放词风推向了新的高峰，被后人并称为 “苏辛”。有</a:t>
            </a:r>
            <a:r>
              <a:rPr lang="en-US" altLang="zh-CN" sz="3200" b="1">
                <a:solidFill>
                  <a:srgbClr val="FF00FF"/>
                </a:solidFill>
                <a:latin typeface="Times New Roman" panose="02020603050405020304" pitchFamily="2" charset="0"/>
              </a:rPr>
              <a:t>《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</a:rPr>
              <a:t>稼轩长短句集</a:t>
            </a:r>
            <a:r>
              <a:rPr lang="en-US" altLang="zh-CN" sz="3200" b="1">
                <a:solidFill>
                  <a:srgbClr val="FF00FF"/>
                </a:solidFill>
                <a:latin typeface="Times New Roman" panose="02020603050405020304" pitchFamily="2" charset="0"/>
              </a:rPr>
              <a:t>》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</a:rPr>
              <a:t>。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</a:endParaRPr>
          </a:p>
          <a:p>
            <a:endParaRPr lang="zh-CN" altLang="en-US" sz="3200" b="1">
              <a:solidFill>
                <a:srgbClr val="000000"/>
              </a:solidFill>
              <a:effectLst>
                <a:outerShdw blurRad="38100" dist="38100" dir="2700000">
                  <a:srgbClr val="FFFFFF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145"/>
          <p:cNvSpPr/>
          <p:nvPr/>
        </p:nvSpPr>
        <p:spPr>
          <a:xfrm>
            <a:off x="250825" y="1412875"/>
            <a:ext cx="8893175" cy="5216525"/>
          </a:xfrm>
          <a:prstGeom prst="rect">
            <a:avLst/>
          </a:prstGeom>
          <a:solidFill>
            <a:srgbClr val="FFFFFF">
              <a:alpha val="57999"/>
            </a:srgbClr>
          </a:solidFill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>
                <a:solidFill>
                  <a:srgbClr val="0000FF"/>
                </a:solidFill>
                <a:latin typeface="Tahoma" panose="020b0604030504040204" pitchFamily="2" charset="0"/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   </a:t>
            </a:r>
            <a:r>
              <a:rPr lang="zh-CN" altLang="en-US" sz="2800" b="1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辛弃疾出生时，家乡已被金兵占领，北方人民的深重灾难在他童年生活中留下深深的印记。青年时代，词人就积极投身军事斗争，他集结两千余人起义，投奔抗金将领耿京部下，抗击敌人。在他率众投归南宋途中，辛弃疾亲自带领五十轻骑长驱直入金营，生擒叛徒张安国，立下卓著的功勋。回归南宋后，他历任湖北、江西、浙东等地安抚使，但朝廷没有再让他到抗金的前线。他一生反对和议、盼望早日恢复中原的主张，也未能为南宋小朝廷所采纳，而且两次被弹劾革职。</a:t>
            </a:r>
            <a:endParaRPr lang="zh-CN" altLang="en-US" sz="2800" b="1">
              <a:solidFill>
                <a:srgbClr val="0000FF"/>
              </a:solidFill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      从４２岁至６８岁的漫长岁月，词人主要在江西上饶一带的农村中度过，把满腔的忧国忧民的热情，都寄托在所写的词里。 </a:t>
            </a:r>
            <a:endParaRPr lang="zh-CN" altLang="en-US" sz="2800" b="1">
              <a:solidFill>
                <a:srgbClr val="0000FF"/>
              </a:solidFill>
              <a:latin typeface="方正启体简体" pitchFamily="1" charset="-122"/>
              <a:ea typeface="方正启体简体" pitchFamily="1" charset="-122"/>
            </a:endParaRPr>
          </a:p>
        </p:txBody>
      </p:sp>
      <p:sp>
        <p:nvSpPr>
          <p:cNvPr id="6147" name="文本框 6146"/>
          <p:cNvSpPr txBox="1"/>
          <p:nvPr/>
        </p:nvSpPr>
        <p:spPr>
          <a:xfrm>
            <a:off x="179388" y="188913"/>
            <a:ext cx="8713787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008000"/>
                </a:solidFill>
                <a:latin typeface="仿宋_GB2312" pitchFamily="1" charset="-122"/>
                <a:ea typeface="仿宋_GB2312" pitchFamily="1" charset="-122"/>
              </a:rPr>
              <a:t>背景</a:t>
            </a:r>
            <a:endParaRPr lang="zh-CN" altLang="en-US" sz="4000">
              <a:solidFill>
                <a:srgbClr val="008000"/>
              </a:solidFill>
              <a:latin typeface="仿宋_GB2312" pitchFamily="1" charset="-122"/>
              <a:ea typeface="仿宋_GB2312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 7169" descr="图片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rgbClr val="66FFFF"/>
          </a:solidFill>
          <a:ln w="9525">
            <a:noFill/>
          </a:ln>
        </p:spPr>
      </p:pic>
      <p:sp>
        <p:nvSpPr>
          <p:cNvPr id="7171" name="文本框 7170"/>
          <p:cNvSpPr txBox="1"/>
          <p:nvPr/>
        </p:nvSpPr>
        <p:spPr>
          <a:xfrm>
            <a:off x="684213" y="2420938"/>
            <a:ext cx="719137" cy="1736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>
                <a:solidFill>
                  <a:srgbClr val="FFFF00"/>
                </a:solidFill>
                <a:latin typeface="Times New Roman" panose="02020603050405020304" pitchFamily="2" charset="0"/>
              </a:rPr>
              <a:t>题解</a:t>
            </a:r>
            <a:endParaRPr lang="zh-CN" altLang="en-US" sz="5400" b="1">
              <a:solidFill>
                <a:srgbClr val="FFFF00"/>
              </a:solidFill>
              <a:latin typeface="Times New Roman" panose="02020603050405020304" pitchFamily="2" charset="0"/>
            </a:endParaRPr>
          </a:p>
        </p:txBody>
      </p:sp>
      <p:sp>
        <p:nvSpPr>
          <p:cNvPr id="7172" name="文本框 7171"/>
          <p:cNvSpPr txBox="1"/>
          <p:nvPr/>
        </p:nvSpPr>
        <p:spPr>
          <a:xfrm>
            <a:off x="2411413" y="692150"/>
            <a:ext cx="6122987" cy="331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“破阵子”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——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词牌名，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</a:rPr>
              <a:t>选自</a:t>
            </a:r>
            <a:r>
              <a:rPr lang="en-US" altLang="zh-CN" sz="3200" b="1">
                <a:solidFill>
                  <a:srgbClr val="FF00FF"/>
                </a:solidFill>
                <a:latin typeface="Times New Roman" panose="02020603050405020304" pitchFamily="2" charset="0"/>
              </a:rPr>
              <a:t>《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</a:rPr>
              <a:t>稼轩长短句集</a:t>
            </a:r>
            <a:r>
              <a:rPr lang="en-US" altLang="zh-CN" sz="3200" b="1">
                <a:solidFill>
                  <a:srgbClr val="FF00FF"/>
                </a:solidFill>
                <a:latin typeface="Times New Roman" panose="02020603050405020304" pitchFamily="2" charset="0"/>
              </a:rPr>
              <a:t>》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</a:rPr>
              <a:t>。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</a:endParaRPr>
          </a:p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“为陈同甫赋</a:t>
            </a:r>
            <a:r>
              <a:rPr lang="zh-CN" altLang="en-US" sz="3200" b="1" u="sng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壮词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以寄”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——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标题</a:t>
            </a:r>
            <a:endParaRPr lang="zh-CN" altLang="en-US" sz="3200" b="1">
              <a:solidFill>
                <a:srgbClr val="0000FF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  </a:t>
            </a:r>
            <a:endParaRPr lang="zh-CN" altLang="en-US" sz="3200" b="1">
              <a:solidFill>
                <a:srgbClr val="0000FF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173" name="椭圆形标注 7172"/>
          <p:cNvSpPr/>
          <p:nvPr/>
        </p:nvSpPr>
        <p:spPr>
          <a:xfrm>
            <a:off x="2411413" y="3429000"/>
            <a:ext cx="2232025" cy="865188"/>
          </a:xfrm>
          <a:prstGeom prst="wedgeEllipseCallout">
            <a:avLst>
              <a:gd name="adj1" fmla="val 43954"/>
              <a:gd name="adj2" fmla="val -106148"/>
            </a:avLst>
          </a:prstGeom>
          <a:solidFill>
            <a:srgbClr val="66FF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3300"/>
                </a:solidFill>
                <a:latin typeface="Arial" pitchFamily="34" charset="0"/>
              </a:rPr>
              <a:t>写</a:t>
            </a:r>
            <a:endParaRPr lang="zh-CN" altLang="en-US" sz="36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7174" name="圆角矩形标注 7173"/>
          <p:cNvSpPr/>
          <p:nvPr/>
        </p:nvSpPr>
        <p:spPr>
          <a:xfrm>
            <a:off x="5580063" y="3500438"/>
            <a:ext cx="2663825" cy="792162"/>
          </a:xfrm>
          <a:prstGeom prst="wedgeRoundRectCallout">
            <a:avLst>
              <a:gd name="adj1" fmla="val -62218"/>
              <a:gd name="adj2" fmla="val -117935"/>
              <a:gd name="adj3" fmla="val 16667"/>
            </a:avLst>
          </a:prstGeom>
          <a:solidFill>
            <a:srgbClr val="66FF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CC3300"/>
                </a:solidFill>
                <a:latin typeface="Arial" pitchFamily="34" charset="0"/>
              </a:rPr>
              <a:t>豪壮的言语</a:t>
            </a:r>
            <a:endParaRPr lang="zh-CN" altLang="en-US" sz="32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7175" name="文本框 7174"/>
          <p:cNvSpPr txBox="1"/>
          <p:nvPr/>
        </p:nvSpPr>
        <p:spPr>
          <a:xfrm>
            <a:off x="1547813" y="4581525"/>
            <a:ext cx="7848600" cy="1628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zh-CN" altLang="en-US" sz="3600" b="1">
                <a:solidFill>
                  <a:srgbClr val="FF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陈同甫，名亮，南宋婺州（现在浙江省金华县）人，同辛弃疾是好朋友。</a:t>
            </a:r>
            <a:endParaRPr lang="zh-CN" altLang="en-US" sz="3600" b="1">
              <a:solidFill>
                <a:srgbClr val="FF00FF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176" name="文本框 7175"/>
          <p:cNvSpPr txBox="1"/>
          <p:nvPr/>
        </p:nvSpPr>
        <p:spPr>
          <a:xfrm>
            <a:off x="5651500" y="4292600"/>
            <a:ext cx="70326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2" charset="0"/>
              </a:rPr>
              <a:t>wu</a:t>
            </a:r>
            <a:endParaRPr lang="en-US" altLang="zh-CN" sz="3200" b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  <p:bldP spid="7174" grpId="0"/>
      <p:bldP spid="71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8193"/>
          <p:cNvSpPr txBox="1"/>
          <p:nvPr/>
        </p:nvSpPr>
        <p:spPr>
          <a:xfrm>
            <a:off x="4500563" y="3789363"/>
            <a:ext cx="4067175" cy="3352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读词思考：</a:t>
            </a:r>
            <a:endParaRPr lang="zh-CN" altLang="en-US" sz="5400">
              <a:solidFill>
                <a:srgbClr val="FF000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用“</a:t>
            </a:r>
            <a:r>
              <a:rPr lang="en-US" altLang="zh-CN" sz="40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/”</a:t>
            </a:r>
            <a:r>
              <a:rPr lang="zh-CN" altLang="en-US" sz="40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划出诗句的停顿。</a:t>
            </a:r>
            <a:endParaRPr lang="zh-CN" altLang="en-US" sz="40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  <a:p>
            <a:pPr>
              <a:spcBef>
                <a:spcPct val="50000"/>
              </a:spcBef>
            </a:pPr>
            <a:endParaRPr lang="zh-CN" altLang="en-US" sz="40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sp>
        <p:nvSpPr>
          <p:cNvPr id="8195" name="矩形 8194"/>
          <p:cNvSpPr/>
          <p:nvPr/>
        </p:nvSpPr>
        <p:spPr>
          <a:xfrm>
            <a:off x="4643438" y="549275"/>
            <a:ext cx="3384550" cy="25447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sq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初步感知</a:t>
            </a:r>
            <a:endParaRPr lang="zh-CN" altLang="en-US" sz="3600" b="1">
              <a:ln w="19050" cap="sq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  <a:p>
            <a:pPr algn="ctr"/>
            <a:r>
              <a:rPr lang="zh-CN" altLang="en-US" sz="3600" b="1">
                <a:ln w="19050" cap="sq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——朗读</a:t>
            </a:r>
            <a:endParaRPr lang="zh-CN" altLang="en-US" sz="3600" b="1">
              <a:ln w="19050" cap="sq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sp>
        <p:nvSpPr>
          <p:cNvPr id="8196" name="矩形 8195"/>
          <p:cNvSpPr/>
          <p:nvPr/>
        </p:nvSpPr>
        <p:spPr>
          <a:xfrm>
            <a:off x="1547813" y="608013"/>
            <a:ext cx="2449512" cy="55848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隶书" panose="02010509060101010101" pitchFamily="1" charset="-122"/>
                <a:ea typeface="隶书" panose="02010509060101010101" pitchFamily="1" charset="-122"/>
              </a:rPr>
              <a:t>古人说：“三分诗，七分读。”读是学习诗歌的最好途径</a:t>
            </a:r>
            <a:r>
              <a:rPr lang="en-US" altLang="zh-CN" sz="3600" b="1">
                <a:latin typeface="隶书" panose="02010509060101010101" pitchFamily="1" charset="-122"/>
                <a:ea typeface="隶书" panose="02010509060101010101" pitchFamily="1" charset="-122"/>
              </a:rPr>
              <a:t>,</a:t>
            </a:r>
            <a:r>
              <a:rPr lang="zh-CN" altLang="en-US" sz="3600" b="1">
                <a:latin typeface="隶书" panose="02010509060101010101" pitchFamily="1" charset="-122"/>
                <a:ea typeface="隶书" panose="02010509060101010101" pitchFamily="1" charset="-122"/>
              </a:rPr>
              <a:t>读也能反映读者是否真正理解了诗歌。 </a:t>
            </a:r>
            <a:endParaRPr lang="zh-CN" altLang="en-US" b="1"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pic>
        <p:nvPicPr>
          <p:cNvPr id="8197" name="《破阵子·为陈同甫赋壮词以寄之》音频朗读 .mp3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7956550" y="6092825"/>
            <a:ext cx="304800" cy="304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688" fill="hold"/>
                                        <p:tgtEl>
                                          <p:spTgt spid="819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9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9217"/>
          <p:cNvSpPr txBox="1"/>
          <p:nvPr/>
        </p:nvSpPr>
        <p:spPr>
          <a:xfrm>
            <a:off x="0" y="1052513"/>
            <a:ext cx="8458200" cy="2592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>
                <a:effectLst>
                  <a:outerShdw blurRad="38100" dist="38100" dir="2700000">
                    <a:srgbClr val="000000"/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</a:rPr>
              <a:t>注音：</a:t>
            </a:r>
            <a:endParaRPr lang="zh-CN" altLang="en-US" sz="4000" b="1">
              <a:effectLst>
                <a:outerShdw blurRad="38100" dist="38100" dir="2700000">
                  <a:srgbClr val="000000"/>
                </a:outerShdw>
              </a:effectLst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>
                <a:effectLst>
                  <a:outerShdw blurRad="38100" dist="38100" dir="2700000">
                    <a:srgbClr val="000000"/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</a:rPr>
              <a:t>麾（      ）         炙                                           的（      </a:t>
            </a:r>
            <a:r>
              <a:rPr lang="en-US" altLang="zh-CN" sz="4000" b="1">
                <a:effectLst>
                  <a:outerShdw blurRad="38100" dist="38100" dir="2700000">
                    <a:srgbClr val="000000"/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</a:rPr>
              <a:t>)</a:t>
            </a:r>
            <a:r>
              <a:rPr lang="zh-CN" altLang="en-US" sz="4000" b="1">
                <a:effectLst>
                  <a:outerShdw blurRad="38100" dist="38100" dir="2700000">
                    <a:srgbClr val="000000"/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</a:rPr>
              <a:t>卢      霹雳（     ）</a:t>
            </a:r>
            <a:endParaRPr lang="zh-CN" altLang="en-US" sz="4000" b="1">
              <a:effectLst>
                <a:outerShdw blurRad="38100" dist="38100" dir="2700000">
                  <a:srgbClr val="000000"/>
                </a:outerShdw>
              </a:effectLst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219" name="文本框 9218"/>
          <p:cNvSpPr txBox="1"/>
          <p:nvPr/>
        </p:nvSpPr>
        <p:spPr>
          <a:xfrm>
            <a:off x="1331913" y="2276475"/>
            <a:ext cx="990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huī</a:t>
            </a:r>
            <a:endParaRPr lang="en-US" altLang="zh-CN" sz="36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220" name="文本框 9219"/>
          <p:cNvSpPr txBox="1"/>
          <p:nvPr/>
        </p:nvSpPr>
        <p:spPr>
          <a:xfrm>
            <a:off x="6300788" y="2349500"/>
            <a:ext cx="914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zhì</a:t>
            </a:r>
            <a:endParaRPr lang="en-US" altLang="zh-CN" sz="36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221" name="文本框 9220"/>
          <p:cNvSpPr txBox="1"/>
          <p:nvPr/>
        </p:nvSpPr>
        <p:spPr>
          <a:xfrm>
            <a:off x="1403350" y="3068638"/>
            <a:ext cx="914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dì</a:t>
            </a:r>
            <a:endParaRPr lang="en-US" altLang="zh-CN" sz="36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222" name="文本框 9221"/>
          <p:cNvSpPr txBox="1"/>
          <p:nvPr/>
        </p:nvSpPr>
        <p:spPr>
          <a:xfrm>
            <a:off x="6443663" y="2924175"/>
            <a:ext cx="152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pī lì</a:t>
            </a:r>
            <a:endParaRPr lang="en-US" altLang="zh-CN" sz="36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/>
      <p:bldP spid="9220" grpId="0"/>
      <p:bldP spid="9221" grpId="0"/>
      <p:bldP spid="92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10241"/>
          <p:cNvSpPr/>
          <p:nvPr/>
        </p:nvSpPr>
        <p:spPr>
          <a:xfrm>
            <a:off x="395288" y="1700213"/>
            <a:ext cx="8353425" cy="5035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醉里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挑灯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看剑，</a:t>
            </a:r>
            <a:endParaRPr lang="zh-CN" altLang="en-US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梦回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吹角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连营。</a:t>
            </a:r>
            <a:endParaRPr lang="zh-CN" altLang="en-US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八百里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分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麾下炙，五十弦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翻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塞外声。沙场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秋</a:t>
            </a: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点兵。</a:t>
            </a:r>
            <a:endParaRPr lang="zh-CN" altLang="en-US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马作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的卢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飞快，</a:t>
            </a:r>
            <a:endParaRPr lang="zh-CN" altLang="en-US" sz="3600">
              <a:solidFill>
                <a:srgbClr val="FF33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弓如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霹雳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弦惊。</a:t>
            </a:r>
            <a:endParaRPr lang="zh-CN" altLang="en-US" sz="3600">
              <a:solidFill>
                <a:srgbClr val="FF33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了却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君王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天下事，赢得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生前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身后名。可怜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白发</a:t>
            </a:r>
            <a:r>
              <a:rPr lang="en-US" altLang="zh-CN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/</a:t>
            </a: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生！</a:t>
            </a:r>
            <a:endParaRPr lang="zh-CN" altLang="en-US" sz="3600">
              <a:solidFill>
                <a:srgbClr val="FF33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</p:txBody>
      </p:sp>
      <p:sp>
        <p:nvSpPr>
          <p:cNvPr id="10243" name="矩形 10242"/>
          <p:cNvSpPr/>
          <p:nvPr/>
        </p:nvSpPr>
        <p:spPr>
          <a:xfrm>
            <a:off x="180975" y="0"/>
            <a:ext cx="9001125" cy="57943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方正隶二简体" pitchFamily="1" charset="-122"/>
                <a:hlinkClick r:id="rId2" action="ppaction://hlinkfile"/>
              </a:rPr>
              <a:t>破阵子</a:t>
            </a:r>
            <a:r>
              <a:rPr lang="zh-CN" altLang="en-US" sz="3200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方正隶二简体" pitchFamily="1" charset="-122"/>
                <a:hlinkClick r:id="rId2" action="ppaction://hlinkfile"/>
              </a:rPr>
              <a:t>  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2" charset="0"/>
                <a:ea typeface="方正启体简体" pitchFamily="1" charset="-122"/>
              </a:rPr>
              <a:t>为陈同甫赋壮词以寄之</a:t>
            </a:r>
            <a:endParaRPr lang="zh-CN" altLang="en-US" sz="3200" b="1">
              <a:solidFill>
                <a:schemeClr val="tx2"/>
              </a:solidFill>
              <a:latin typeface="Times New Roman" panose="02020603050405020304" pitchFamily="2" charset="0"/>
              <a:ea typeface="方正启体简体" pitchFamily="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1265" descr="fbffa938162bcadfb311c75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7" name="图片 11266" descr="c1b7bd00cdfa6aaee950cda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333375"/>
            <a:ext cx="7416800" cy="59039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文本框 11267"/>
          <p:cNvSpPr txBox="1"/>
          <p:nvPr/>
        </p:nvSpPr>
        <p:spPr>
          <a:xfrm>
            <a:off x="6227763" y="1989138"/>
            <a:ext cx="6477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CC3300"/>
                </a:solidFill>
                <a:latin typeface="Arial" pitchFamily="34" charset="0"/>
              </a:rPr>
              <a:t>ti</a:t>
            </a:r>
            <a:r>
              <a:rPr lang="en-US" altLang="zh-CN" sz="2000" b="1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ǎ</a:t>
            </a:r>
            <a:r>
              <a:rPr lang="en-US" altLang="zh-CN" sz="2000" b="1">
                <a:solidFill>
                  <a:srgbClr val="CC3300"/>
                </a:solidFill>
                <a:latin typeface="Arial" pitchFamily="34" charset="0"/>
              </a:rPr>
              <a:t>o</a:t>
            </a:r>
            <a:endParaRPr lang="en-US" altLang="zh-CN" sz="20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1269" name="文本框 11268"/>
          <p:cNvSpPr txBox="1"/>
          <p:nvPr/>
        </p:nvSpPr>
        <p:spPr>
          <a:xfrm>
            <a:off x="2916238" y="1989138"/>
            <a:ext cx="4318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CC3300"/>
                </a:solidFill>
                <a:latin typeface="Arial" pitchFamily="34" charset="0"/>
              </a:rPr>
              <a:t>dì</a:t>
            </a:r>
            <a:endParaRPr lang="en-US" altLang="zh-CN" sz="2000" b="1">
              <a:solidFill>
                <a:srgbClr val="CC3300"/>
              </a:solidFill>
              <a:latin typeface="Arial" pitchFamily="34" charset="0"/>
            </a:endParaRPr>
          </a:p>
        </p:txBody>
      </p:sp>
      <p:sp>
        <p:nvSpPr>
          <p:cNvPr id="11270" name="矩形 11269"/>
          <p:cNvSpPr/>
          <p:nvPr/>
        </p:nvSpPr>
        <p:spPr>
          <a:xfrm>
            <a:off x="2555875" y="5084763"/>
            <a:ext cx="2087563" cy="7143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豪   壮</a:t>
            </a:r>
            <a:endParaRPr lang="zh-CN" altLang="en-US" sz="4800" b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71" name="文本框 11270"/>
          <p:cNvSpPr txBox="1"/>
          <p:nvPr/>
        </p:nvSpPr>
        <p:spPr>
          <a:xfrm>
            <a:off x="4859338" y="3213100"/>
            <a:ext cx="1008062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CC3300"/>
                </a:solidFill>
                <a:latin typeface="Arial" pitchFamily="34" charset="0"/>
              </a:rPr>
              <a:t>huī</a:t>
            </a:r>
            <a:endParaRPr lang="en-US" altLang="zh-CN" sz="2000" b="1">
              <a:solidFill>
                <a:srgbClr val="CC33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2" decel="100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192" decel="100000"/>
                                        <p:tgtEl>
                                          <p:spTgt spid="1126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192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92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92" decel="100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192" decel="100000"/>
                                        <p:tgtEl>
                                          <p:spTgt spid="1127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192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192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92" decel="100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192" decel="100000"/>
                                        <p:tgtEl>
                                          <p:spTgt spid="1126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192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192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>
            <a:spLocks noGrp="1" noRot="1"/>
          </p:cNvSpPr>
          <p:nvPr>
            <p:ph type="title"/>
          </p:nvPr>
        </p:nvSpPr>
        <p:spPr>
          <a:xfrm>
            <a:off x="395288" y="2852738"/>
            <a:ext cx="8064500" cy="1143000"/>
          </a:xfrm>
        </p:spPr>
        <p:txBody>
          <a:bodyPr anchor="ctr" anchorCtr="0"/>
          <a:lstStyle/>
          <a:p>
            <a:pPr algn="l"/>
            <a:r>
              <a:rPr lang="en-US" altLang="zh-CN" b="1">
                <a:solidFill>
                  <a:srgbClr val="FF33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       </a:t>
            </a:r>
            <a:r>
              <a:rPr lang="zh-CN" altLang="en-US" sz="5400" b="1">
                <a:solidFill>
                  <a:srgbClr val="FF33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自由读</a:t>
            </a:r>
            <a:br>
              <a:rPr lang="zh-CN" altLang="en-US" sz="5400" b="1">
                <a:solidFill>
                  <a:srgbClr val="FF33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</a:br>
            <a:r>
              <a:rPr lang="zh-CN" altLang="en-US" sz="5400" b="1">
                <a:solidFill>
                  <a:srgbClr val="FF33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  </a:t>
            </a:r>
            <a:r>
              <a:rPr lang="zh-CN" altLang="en-US" sz="4000" b="1">
                <a:solidFill>
                  <a:srgbClr val="0000FF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要求：字正腔圆，有板有眼，有情有味。</a:t>
            </a:r>
            <a:endParaRPr lang="zh-CN" altLang="en-US" sz="4000" b="1">
              <a:solidFill>
                <a:srgbClr val="0000FF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sp>
        <p:nvSpPr>
          <p:cNvPr id="12291" name="左弧形箭头 12290">
            <a:hlinkClick r:id="rId2" action="ppaction://hlinksldjump?num=5"/>
          </p:cNvPr>
          <p:cNvSpPr/>
          <p:nvPr/>
        </p:nvSpPr>
        <p:spPr>
          <a:xfrm>
            <a:off x="971550" y="6092825"/>
            <a:ext cx="647700" cy="215900"/>
          </a:xfrm>
          <a:prstGeom prst="curvedRightArrow">
            <a:avLst>
              <a:gd name="adj1" fmla="val 20000"/>
              <a:gd name="adj2" fmla="val 40000"/>
              <a:gd name="adj3" fmla="val 100000"/>
            </a:avLst>
          </a:prstGeom>
          <a:solidFill>
            <a:schemeClr val="accent1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92" name="左弧形箭头 12291">
            <a:hlinkClick r:id="rId2" action="ppaction://hlinksldjump?num=5"/>
          </p:cNvPr>
          <p:cNvSpPr/>
          <p:nvPr/>
        </p:nvSpPr>
        <p:spPr>
          <a:xfrm>
            <a:off x="7812088" y="6092825"/>
            <a:ext cx="576262" cy="288925"/>
          </a:xfrm>
          <a:prstGeom prst="curvedRightArrow">
            <a:avLst>
              <a:gd name="adj1" fmla="val 20000"/>
              <a:gd name="adj2" fmla="val 40000"/>
              <a:gd name="adj3" fmla="val 66483"/>
            </a:avLst>
          </a:prstGeom>
          <a:solidFill>
            <a:schemeClr val="accent1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 13313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2915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5" name="矩形 13314"/>
          <p:cNvSpPr/>
          <p:nvPr/>
        </p:nvSpPr>
        <p:spPr>
          <a:xfrm>
            <a:off x="4356100" y="1052513"/>
            <a:ext cx="4248150" cy="29765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sq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一试身手</a:t>
            </a:r>
            <a:endParaRPr lang="zh-CN" altLang="en-US" sz="3600" b="1">
              <a:ln w="19050" cap="sq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  <a:p>
            <a:pPr algn="ctr"/>
            <a:r>
              <a:rPr lang="zh-CN" altLang="en-US" sz="3600" b="1">
                <a:ln w="19050" cap="sq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    ——翻译</a:t>
            </a:r>
            <a:endParaRPr lang="zh-CN" altLang="en-US" sz="3600" b="1">
              <a:ln w="19050" cap="sq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矩形 14337"/>
          <p:cNvSpPr/>
          <p:nvPr/>
        </p:nvSpPr>
        <p:spPr>
          <a:xfrm>
            <a:off x="323850" y="796925"/>
            <a:ext cx="8281988" cy="3848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endParaRPr lang="en-US" altLang="zh-CN" sz="3200" b="1">
              <a:latin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US" altLang="zh-CN" sz="3200" b="1">
                <a:latin typeface="Arial" pitchFamily="34" charset="0"/>
              </a:rPr>
              <a:t>       </a:t>
            </a:r>
            <a:r>
              <a:rPr lang="zh-CN" altLang="en-US" sz="3200" b="1">
                <a:latin typeface="Arial" pitchFamily="34" charset="0"/>
              </a:rPr>
              <a:t>醉里挑灯看剑，梦回吹角连营。</a:t>
            </a:r>
            <a:r>
              <a:rPr lang="zh-CN" altLang="en-US" sz="3200" b="1" u="sng">
                <a:latin typeface="Arial" pitchFamily="34" charset="0"/>
              </a:rPr>
              <a:t>八百里</a:t>
            </a:r>
            <a:r>
              <a:rPr lang="zh-CN" altLang="en-US" sz="3200" b="1">
                <a:latin typeface="Arial" pitchFamily="34" charset="0"/>
              </a:rPr>
              <a:t>分麾下炙，</a:t>
            </a:r>
            <a:r>
              <a:rPr lang="zh-CN" altLang="en-US" sz="3200" b="1" u="sng">
                <a:latin typeface="Arial" pitchFamily="34" charset="0"/>
              </a:rPr>
              <a:t>五十弦</a:t>
            </a:r>
            <a:r>
              <a:rPr lang="zh-CN" altLang="en-US" sz="3200" b="1">
                <a:latin typeface="Arial" pitchFamily="34" charset="0"/>
              </a:rPr>
              <a:t>翻塞外声。沙场秋点兵！</a:t>
            </a:r>
            <a:endParaRPr lang="zh-CN" altLang="en-US" sz="3200" b="1">
              <a:latin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latin typeface="Arial" pitchFamily="34" charset="0"/>
              </a:rPr>
              <a:t>       </a:t>
            </a:r>
            <a:endParaRPr lang="zh-CN" altLang="en-US" sz="3200" b="1">
              <a:latin typeface="Arial" pitchFamily="34" charset="0"/>
            </a:endParaRPr>
          </a:p>
          <a:p>
            <a:pPr>
              <a:lnSpc>
                <a:spcPct val="110000"/>
              </a:lnSpc>
            </a:pPr>
            <a:endParaRPr lang="zh-CN" altLang="en-US" sz="3200" b="1">
              <a:latin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zh-CN" altLang="en-US" sz="3200" b="1">
                <a:latin typeface="Arial" pitchFamily="34" charset="0"/>
              </a:rPr>
              <a:t>马作</a:t>
            </a:r>
            <a:r>
              <a:rPr lang="zh-CN" altLang="en-US" sz="3200" b="1" u="sng">
                <a:latin typeface="Arial" pitchFamily="34" charset="0"/>
              </a:rPr>
              <a:t>的卢</a:t>
            </a:r>
            <a:r>
              <a:rPr lang="zh-CN" altLang="en-US" sz="3200" b="1">
                <a:latin typeface="Arial" pitchFamily="34" charset="0"/>
              </a:rPr>
              <a:t>飞快，弓如霹雳弦惊。了却君王天下事，赢得生前身后名。可怜白发生！</a:t>
            </a:r>
            <a:endParaRPr lang="zh-CN" altLang="en-US" sz="3200" b="1">
              <a:latin typeface="Arial" pitchFamily="34" charset="0"/>
            </a:endParaRPr>
          </a:p>
        </p:txBody>
      </p:sp>
      <p:sp>
        <p:nvSpPr>
          <p:cNvPr id="14339" name="矩形标注 14338"/>
          <p:cNvSpPr/>
          <p:nvPr/>
        </p:nvSpPr>
        <p:spPr>
          <a:xfrm>
            <a:off x="0" y="2852738"/>
            <a:ext cx="2881313" cy="3384550"/>
          </a:xfrm>
          <a:prstGeom prst="wedgeRectCallout">
            <a:avLst>
              <a:gd name="adj1" fmla="val 70662"/>
              <a:gd name="adj2" fmla="val -6088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latin typeface="Arial" pitchFamily="34" charset="0"/>
              </a:rPr>
              <a:t>五十弦：本指瑟，李商隐</a:t>
            </a:r>
            <a:r>
              <a:rPr lang="en-US" altLang="zh-CN" sz="3000" b="1">
                <a:latin typeface="Arial" pitchFamily="34" charset="0"/>
              </a:rPr>
              <a:t>《</a:t>
            </a:r>
            <a:r>
              <a:rPr lang="zh-CN" altLang="en-US" sz="3000" b="1">
                <a:latin typeface="Arial" pitchFamily="34" charset="0"/>
              </a:rPr>
              <a:t>锦瑟</a:t>
            </a:r>
            <a:r>
              <a:rPr lang="en-US" altLang="zh-CN" sz="3000" b="1">
                <a:latin typeface="Arial" pitchFamily="34" charset="0"/>
              </a:rPr>
              <a:t>》</a:t>
            </a:r>
            <a:r>
              <a:rPr lang="zh-CN" altLang="en-US" sz="3000" b="1">
                <a:latin typeface="Arial" pitchFamily="34" charset="0"/>
              </a:rPr>
              <a:t>诗：“锦瑟无端五十弦，一弦一柱思华年”，这里泛指各种乐器。</a:t>
            </a:r>
            <a:endParaRPr lang="zh-CN" altLang="en-US" sz="3000" b="1">
              <a:solidFill>
                <a:srgbClr val="FF6600"/>
              </a:solidFill>
              <a:latin typeface="Arial" pitchFamily="34" charset="0"/>
            </a:endParaRPr>
          </a:p>
          <a:p>
            <a:pPr algn="ctr"/>
            <a:endParaRPr lang="zh-CN" altLang="en-US" sz="3000">
              <a:latin typeface="Arial" pitchFamily="34" charset="0"/>
            </a:endParaRPr>
          </a:p>
        </p:txBody>
      </p:sp>
      <p:sp>
        <p:nvSpPr>
          <p:cNvPr id="14340" name="圆角矩形标注 14339"/>
          <p:cNvSpPr/>
          <p:nvPr/>
        </p:nvSpPr>
        <p:spPr>
          <a:xfrm>
            <a:off x="4932363" y="2852738"/>
            <a:ext cx="4211637" cy="3500437"/>
          </a:xfrm>
          <a:prstGeom prst="wedgeRoundRectCallout">
            <a:avLst>
              <a:gd name="adj1" fmla="val 13852"/>
              <a:gd name="adj2" fmla="val -76394"/>
              <a:gd name="adj3" fmla="val 1666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latin typeface="Arial" pitchFamily="34" charset="0"/>
              </a:rPr>
              <a:t>八百里：本指牛；语出</a:t>
            </a:r>
            <a:r>
              <a:rPr lang="en-US" altLang="zh-CN" sz="3000" b="1">
                <a:latin typeface="Arial" pitchFamily="34" charset="0"/>
              </a:rPr>
              <a:t>《</a:t>
            </a:r>
            <a:r>
              <a:rPr lang="zh-CN" altLang="en-US" sz="3000" b="1">
                <a:latin typeface="Arial" pitchFamily="34" charset="0"/>
              </a:rPr>
              <a:t>世说新语</a:t>
            </a:r>
            <a:r>
              <a:rPr lang="en-US" altLang="zh-CN" sz="3000" b="1">
                <a:latin typeface="Arial" pitchFamily="34" charset="0"/>
              </a:rPr>
              <a:t>.</a:t>
            </a:r>
            <a:r>
              <a:rPr lang="zh-CN" altLang="en-US" sz="3000" b="1">
                <a:latin typeface="Arial" pitchFamily="34" charset="0"/>
              </a:rPr>
              <a:t>汰侈</a:t>
            </a:r>
            <a:r>
              <a:rPr lang="en-US" altLang="zh-CN" sz="3000" b="1">
                <a:latin typeface="Arial" pitchFamily="34" charset="0"/>
              </a:rPr>
              <a:t>》</a:t>
            </a:r>
            <a:r>
              <a:rPr lang="zh-CN" altLang="en-US" sz="3000" b="1">
                <a:latin typeface="Arial" pitchFamily="34" charset="0"/>
              </a:rPr>
              <a:t>：“王君夫有牛，名八百里　，常莹其蹿角。”这里语意双关，兼指耿京义军连营之广。熟的肉。</a:t>
            </a:r>
            <a:endParaRPr lang="zh-CN" altLang="en-US" sz="3000" b="1">
              <a:latin typeface="Arial" pitchFamily="34" charset="0"/>
            </a:endParaRPr>
          </a:p>
        </p:txBody>
      </p:sp>
      <p:sp>
        <p:nvSpPr>
          <p:cNvPr id="14341" name="线形标注 1 14340"/>
          <p:cNvSpPr/>
          <p:nvPr/>
        </p:nvSpPr>
        <p:spPr>
          <a:xfrm>
            <a:off x="2051050" y="4365625"/>
            <a:ext cx="4537075" cy="1484313"/>
          </a:xfrm>
          <a:prstGeom prst="borderCallout1">
            <a:avLst>
              <a:gd name="adj1" fmla="val 7699"/>
              <a:gd name="adj2" fmla="val -1681"/>
              <a:gd name="adj3" fmla="val -18611"/>
              <a:gd name="adj4" fmla="val -853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latin typeface="Arial" pitchFamily="34" charset="0"/>
              </a:rPr>
              <a:t>的卢：古代烈性的名马</a:t>
            </a:r>
            <a:r>
              <a:rPr lang="en-US" altLang="zh-CN" sz="3000" b="1">
                <a:latin typeface="Arial" pitchFamily="34" charset="0"/>
              </a:rPr>
              <a:t>,</a:t>
            </a:r>
            <a:r>
              <a:rPr lang="zh-CN" altLang="en-US" sz="3000" b="1">
                <a:latin typeface="Arial" pitchFamily="34" charset="0"/>
              </a:rPr>
              <a:t>三国时代刘备所乘马就叫的卢 </a:t>
            </a:r>
            <a:endParaRPr lang="zh-CN" altLang="en-US" sz="3000" b="1">
              <a:latin typeface="Arial" pitchFamily="34" charset="0"/>
            </a:endParaRPr>
          </a:p>
        </p:txBody>
      </p:sp>
      <p:sp>
        <p:nvSpPr>
          <p:cNvPr id="14342" name="文本框 14341"/>
          <p:cNvSpPr txBox="1"/>
          <p:nvPr/>
        </p:nvSpPr>
        <p:spPr>
          <a:xfrm>
            <a:off x="2916238" y="333375"/>
            <a:ext cx="4105275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rgbClr val="FF3300"/>
                </a:solidFill>
                <a:latin typeface="Times New Roman" panose="02020603050405020304" pitchFamily="2" charset="0"/>
                <a:ea typeface="华文新魏" panose="02010800040101010101" pitchFamily="2" charset="-122"/>
              </a:rPr>
              <a:t>用   典</a:t>
            </a:r>
            <a:endParaRPr lang="zh-CN" altLang="en-US" sz="6000" b="1">
              <a:solidFill>
                <a:srgbClr val="FF3300"/>
              </a:solidFill>
              <a:latin typeface="Times New Roman" panose="02020603050405020304" pitchFamily="2" charset="0"/>
              <a:ea typeface="华文新魏" panose="02010800040101010101" pitchFamily="2" charset="-122"/>
            </a:endParaRPr>
          </a:p>
        </p:txBody>
      </p:sp>
      <p:sp>
        <p:nvSpPr>
          <p:cNvPr id="14343" name="左弧形箭头 14342">
            <a:hlinkClick r:id="rId2" action="ppaction://hlinksldjump?num=5"/>
          </p:cNvPr>
          <p:cNvSpPr/>
          <p:nvPr/>
        </p:nvSpPr>
        <p:spPr>
          <a:xfrm>
            <a:off x="3348038" y="6237288"/>
            <a:ext cx="936625" cy="287337"/>
          </a:xfrm>
          <a:prstGeom prst="curvedRightArrow">
            <a:avLst>
              <a:gd name="adj1" fmla="val 20000"/>
              <a:gd name="adj2" fmla="val 40000"/>
              <a:gd name="adj3" fmla="val 108655"/>
            </a:avLst>
          </a:prstGeom>
          <a:solidFill>
            <a:schemeClr val="accent1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0" grpId="0"/>
      <p:bldP spid="14341" grpId="0"/>
      <p:bldP spid="143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5361"/>
          <p:cNvSpPr>
            <a:spLocks noGrp="1" noRot="1"/>
          </p:cNvSpPr>
          <p:nvPr>
            <p:ph type="title"/>
          </p:nvPr>
        </p:nvSpPr>
        <p:spPr>
          <a:xfrm>
            <a:off x="457200" y="457200"/>
            <a:ext cx="7772400" cy="11430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rgbClr val="FF0000"/>
                </a:solidFill>
                <a:ea typeface="华文中宋" panose="02010600040101010101" pitchFamily="2" charset="-122"/>
              </a:rPr>
              <a:t>醉里挑灯看剑，梦回吹角连营。</a:t>
            </a:r>
            <a:endParaRPr lang="zh-CN" altLang="en-US" sz="3600" b="1">
              <a:solidFill>
                <a:srgbClr val="FF0000"/>
              </a:solidFill>
              <a:ea typeface="华文中宋" panose="02010600040101010101" pitchFamily="2" charset="-122"/>
            </a:endParaRPr>
          </a:p>
        </p:txBody>
      </p:sp>
      <p:sp>
        <p:nvSpPr>
          <p:cNvPr id="15363" name="文本占位符 15362"/>
          <p:cNvSpPr>
            <a:spLocks noGrp="1" noRot="1"/>
          </p:cNvSpPr>
          <p:nvPr>
            <p:ph type="body" idx="4294967295"/>
          </p:nvPr>
        </p:nvSpPr>
        <p:spPr>
          <a:xfrm>
            <a:off x="685800" y="2057400"/>
            <a:ext cx="7848600" cy="1752600"/>
          </a:xfrm>
        </p:spPr>
        <p:txBody>
          <a:bodyPr/>
          <a:lstStyle/>
          <a:p>
            <a:pPr>
              <a:lnSpc>
                <a:spcPct val="130000"/>
              </a:lnSpc>
              <a:buNone/>
            </a:pPr>
            <a:r>
              <a:rPr lang="zh-CN" altLang="en-US" sz="4000" b="1">
                <a:solidFill>
                  <a:srgbClr val="0000FF"/>
                </a:solidFill>
                <a:ea typeface="华文中宋" panose="02010600040101010101" pitchFamily="2" charset="-122"/>
              </a:rPr>
              <a:t>沉醉中挑亮灯光抽出剑来细看，梦中回到接连响起号角之声的军营。</a:t>
            </a:r>
            <a:endParaRPr lang="zh-CN" altLang="en-US" sz="4000" b="1">
              <a:solidFill>
                <a:srgbClr val="0000FF"/>
              </a:solidFill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框 16385"/>
          <p:cNvSpPr txBox="1"/>
          <p:nvPr/>
        </p:nvSpPr>
        <p:spPr>
          <a:xfrm>
            <a:off x="609600" y="457200"/>
            <a:ext cx="8001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八百里分麾下炙，五十弦翻塞外声。</a:t>
            </a:r>
            <a:endParaRPr lang="zh-CN" altLang="en-US" sz="4000" b="1">
              <a:solidFill>
                <a:srgbClr val="FF0000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  <p:sp>
        <p:nvSpPr>
          <p:cNvPr id="16387" name="文本框 16386"/>
          <p:cNvSpPr txBox="1"/>
          <p:nvPr/>
        </p:nvSpPr>
        <p:spPr>
          <a:xfrm>
            <a:off x="684213" y="1412875"/>
            <a:ext cx="7315200" cy="1260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把烤牛肉分给部下饱餐一顿，琴瑟演奏出悲壮粗犷的战歌。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  <p:sp>
        <p:nvSpPr>
          <p:cNvPr id="16388" name="文本框 16387"/>
          <p:cNvSpPr txBox="1"/>
          <p:nvPr/>
        </p:nvSpPr>
        <p:spPr>
          <a:xfrm>
            <a:off x="914400" y="3276600"/>
            <a:ext cx="2895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沙场秋点兵。</a:t>
            </a:r>
            <a:endParaRPr lang="zh-CN" altLang="en-US" sz="4000" b="1">
              <a:solidFill>
                <a:srgbClr val="FF0000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  <p:sp>
        <p:nvSpPr>
          <p:cNvPr id="16389" name="文本框 16388"/>
          <p:cNvSpPr txBox="1"/>
          <p:nvPr/>
        </p:nvSpPr>
        <p:spPr>
          <a:xfrm>
            <a:off x="914400" y="4419600"/>
            <a:ext cx="7010400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在肃杀的秋风中，战场上正在检阅军队，准备出征。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/>
      <p:bldP spid="16388" grpId="0"/>
      <p:bldP spid="163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文本框 17409"/>
          <p:cNvSpPr txBox="1"/>
          <p:nvPr/>
        </p:nvSpPr>
        <p:spPr>
          <a:xfrm>
            <a:off x="838200" y="457200"/>
            <a:ext cx="70866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马作的卢飞快，弓如霹雳弦惊。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  <p:sp>
        <p:nvSpPr>
          <p:cNvPr id="17411" name="文本框 17410"/>
          <p:cNvSpPr txBox="1"/>
          <p:nvPr/>
        </p:nvSpPr>
        <p:spPr>
          <a:xfrm>
            <a:off x="914400" y="2895600"/>
            <a:ext cx="7239000" cy="10795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了却君王天下事，赢得生前身后名。可怜白发生！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  <p:sp>
        <p:nvSpPr>
          <p:cNvPr id="17412" name="文本框 17411"/>
          <p:cNvSpPr txBox="1"/>
          <p:nvPr/>
        </p:nvSpPr>
        <p:spPr>
          <a:xfrm>
            <a:off x="914400" y="1524000"/>
            <a:ext cx="7924800" cy="1165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战马像的卢马那样飞奔，放箭的弓弦如雷鸣般使人心惊。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  <p:sp>
        <p:nvSpPr>
          <p:cNvPr id="17413" name="文本框 17412"/>
          <p:cNvSpPr txBox="1"/>
          <p:nvPr/>
        </p:nvSpPr>
        <p:spPr>
          <a:xfrm>
            <a:off x="1066800" y="4267200"/>
            <a:ext cx="7620000" cy="1946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完成了君王统一国家的大业，自己也赢得一世乃至死后的英名。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只可惜白发已现两鬓。</a:t>
            </a:r>
            <a:endParaRPr lang="zh-CN" altLang="en-US">
              <a:solidFill>
                <a:srgbClr val="0000FF"/>
              </a:solidFill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  <p:bldP spid="17412" grpId="0"/>
      <p:bldP spid="174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文本框 18433"/>
          <p:cNvSpPr txBox="1"/>
          <p:nvPr/>
        </p:nvSpPr>
        <p:spPr>
          <a:xfrm>
            <a:off x="685800" y="0"/>
            <a:ext cx="7696200" cy="66024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翻译 ：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       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沉醉中挑亮灯光抽出剑来细看，梦醒后各个营垒接连响起号角之声。把烤牛肉分给部下饱餐一顿，琴瑟演奏出北疆苍凉的乐曲。在肃杀的秋风中，战场上军队正在检阅准备出征。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        </a:t>
            </a:r>
            <a:r>
              <a:rPr lang="zh-CN" altLang="en-US" sz="3200" b="1">
                <a:solidFill>
                  <a:schemeClr val="folHlink"/>
                </a:solidFill>
                <a:latin typeface="Times New Roman" panose="02020603050405020304" pitchFamily="2" charset="0"/>
                <a:ea typeface="华文中宋" panose="02010600040101010101" pitchFamily="2" charset="-122"/>
              </a:rPr>
              <a:t>战马像的卢那样飞奔，放箭的弓弦如雷鸣使人心惊。多想完成君王统一国家的大业，自己也赢得一世乃至死后的英名。只可惜白发已现两鬓。</a:t>
            </a:r>
            <a:endParaRPr lang="zh-CN" altLang="en-US" sz="3200" b="1">
              <a:solidFill>
                <a:schemeClr val="folHlink"/>
              </a:solidFill>
              <a:latin typeface="Times New Roman" panose="02020603050405020304" pitchFamily="2" charset="0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图片 19457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2915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59" name="矩形 19458"/>
          <p:cNvSpPr/>
          <p:nvPr/>
        </p:nvSpPr>
        <p:spPr>
          <a:xfrm>
            <a:off x="4356100" y="1052513"/>
            <a:ext cx="4248150" cy="29765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sq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合作探究</a:t>
            </a:r>
            <a:endParaRPr lang="zh-CN" altLang="en-US" sz="3600" b="1">
              <a:ln w="19050" cap="sq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  <a:p>
            <a:pPr algn="ctr"/>
            <a:r>
              <a:rPr lang="zh-CN" altLang="en-US" sz="3600" b="1">
                <a:ln w="19050" cap="sq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  ——赏析</a:t>
            </a:r>
            <a:endParaRPr lang="zh-CN" altLang="en-US" sz="3600" b="1">
              <a:ln w="19050" cap="sq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20481"/>
          <p:cNvSpPr>
            <a:spLocks noGrp="1" noRot="1"/>
          </p:cNvSpPr>
          <p:nvPr>
            <p:ph type="title"/>
          </p:nvPr>
        </p:nvSpPr>
        <p:spPr>
          <a:xfrm>
            <a:off x="395288" y="1196975"/>
            <a:ext cx="9001125" cy="1143000"/>
          </a:xfrm>
        </p:spPr>
        <p:txBody>
          <a:bodyPr anchor="ctr" anchorCtr="0"/>
          <a:lstStyle/>
          <a:p>
            <a:pPr algn="l"/>
            <a:r>
              <a:rPr lang="zh-CN" altLang="en-US" sz="4000" b="1">
                <a:ea typeface="华文新魏" panose="02010800040101010101" pitchFamily="2" charset="-122"/>
              </a:rPr>
              <a:t>说说这首词的风格。（婉约、豪放）</a:t>
            </a:r>
            <a:endParaRPr lang="zh-CN" altLang="en-US" sz="4000" b="1">
              <a:ea typeface="华文新魏" panose="02010800040101010101" pitchFamily="2" charset="-122"/>
            </a:endParaRPr>
          </a:p>
        </p:txBody>
      </p:sp>
      <p:sp>
        <p:nvSpPr>
          <p:cNvPr id="20483" name="文本占位符 20482"/>
          <p:cNvSpPr>
            <a:spLocks noGrp="1" noRot="1"/>
          </p:cNvSpPr>
          <p:nvPr>
            <p:ph type="body" idx="4294967295"/>
          </p:nvPr>
        </p:nvSpPr>
        <p:spPr>
          <a:xfrm>
            <a:off x="2700338" y="2276475"/>
            <a:ext cx="3960812" cy="1152525"/>
          </a:xfrm>
        </p:spPr>
        <p:txBody>
          <a:bodyPr/>
          <a:lstStyle/>
          <a:p>
            <a:r>
              <a:rPr lang="zh-CN" altLang="en-US" sz="5400" b="1">
                <a:solidFill>
                  <a:srgbClr val="FF00FF"/>
                </a:solidFill>
              </a:rPr>
              <a:t>豪放</a:t>
            </a:r>
            <a:r>
              <a:rPr lang="zh-CN" altLang="en-US" sz="5400" b="1"/>
              <a:t>雄壮</a:t>
            </a:r>
            <a:r>
              <a:rPr lang="zh-CN" altLang="en-US" sz="5400"/>
              <a:t> </a:t>
            </a:r>
            <a:endParaRPr lang="zh-CN" altLang="en-US"/>
          </a:p>
        </p:txBody>
      </p:sp>
      <p:sp>
        <p:nvSpPr>
          <p:cNvPr id="20484" name="文本框 20483"/>
          <p:cNvSpPr txBox="1"/>
          <p:nvPr/>
        </p:nvSpPr>
        <p:spPr>
          <a:xfrm>
            <a:off x="1187450" y="3573463"/>
            <a:ext cx="76327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华文新魏" panose="02010800040101010101" pitchFamily="2" charset="-122"/>
                <a:ea typeface="华文新魏" panose="02010800040101010101" pitchFamily="2" charset="-122"/>
              </a:rPr>
              <a:t>词中哪个字告诉我们这一点？ </a:t>
            </a:r>
            <a:endParaRPr lang="zh-CN" altLang="en-US" sz="4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0485" name="矩形 20484"/>
          <p:cNvSpPr/>
          <p:nvPr/>
        </p:nvSpPr>
        <p:spPr>
          <a:xfrm>
            <a:off x="3563938" y="4652963"/>
            <a:ext cx="2519362" cy="1728787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rmAutofit/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壮</a:t>
            </a:r>
            <a:endParaRPr lang="zh-CN" altLang="en-US" sz="3600" b="1"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  <p:bldP spid="2048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占位符 21505"/>
          <p:cNvSpPr>
            <a:spLocks noGrp="1" noRot="1"/>
          </p:cNvSpPr>
          <p:nvPr>
            <p:ph type="body" idx="4294967295"/>
          </p:nvPr>
        </p:nvSpPr>
        <p:spPr>
          <a:xfrm>
            <a:off x="323850" y="1700213"/>
            <a:ext cx="8540750" cy="1871662"/>
          </a:xfrm>
        </p:spPr>
        <p:txBody>
          <a:bodyPr/>
          <a:lstStyle/>
          <a:p>
            <a:r>
              <a:rPr lang="zh-CN" altLang="en-US" sz="4000" b="1"/>
              <a:t>辛弃疾的抱负实现了吗？从哪些诗句中读出来？</a:t>
            </a:r>
            <a:endParaRPr lang="zh-CN" altLang="en-US" sz="4000" b="1"/>
          </a:p>
        </p:txBody>
      </p:sp>
      <p:sp>
        <p:nvSpPr>
          <p:cNvPr id="21507" name="文本框 21506"/>
          <p:cNvSpPr txBox="1"/>
          <p:nvPr/>
        </p:nvSpPr>
        <p:spPr>
          <a:xfrm>
            <a:off x="971550" y="3500438"/>
            <a:ext cx="6480175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Times New Roman" panose="02020603050405020304" pitchFamily="2" charset="0"/>
                <a:ea typeface="华文新魏" panose="02010800040101010101" pitchFamily="2" charset="-122"/>
              </a:rPr>
              <a:t>梦回、醉里挑灯看剑、可怜白发生</a:t>
            </a:r>
            <a:r>
              <a:rPr lang="en-US" altLang="zh-CN" sz="4000" b="1">
                <a:latin typeface="Times New Roman" panose="02020603050405020304" pitchFamily="2" charset="0"/>
                <a:ea typeface="华文新魏" panose="02010800040101010101" pitchFamily="2" charset="-122"/>
              </a:rPr>
              <a:t>……</a:t>
            </a:r>
            <a:endParaRPr lang="en-US" altLang="zh-CN" sz="4000" b="1">
              <a:latin typeface="Times New Roman" panose="02020603050405020304" pitchFamily="2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22529"/>
          <p:cNvSpPr txBox="1"/>
          <p:nvPr/>
        </p:nvSpPr>
        <p:spPr>
          <a:xfrm>
            <a:off x="179388" y="228600"/>
            <a:ext cx="8785225" cy="52435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读词思考：</a:t>
            </a:r>
            <a:endParaRPr lang="zh-CN" altLang="en-US" sz="6000">
              <a:solidFill>
                <a:srgbClr val="FF000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2" charset="0"/>
              </a:rPr>
              <a:t>           </a:t>
            </a:r>
            <a:r>
              <a:rPr lang="en-US" altLang="zh-CN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1</a:t>
            </a:r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、“可怜”一词表现了作者怎样的心情？</a:t>
            </a:r>
            <a:endParaRPr lang="zh-CN" altLang="en-US" sz="32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    </a:t>
            </a:r>
            <a:r>
              <a:rPr lang="en-US" altLang="zh-CN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2</a:t>
            </a:r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1" charset="-122"/>
                <a:ea typeface="黑体" panose="02010609060101010101" pitchFamily="1" charset="-122"/>
              </a:rPr>
              <a:t>、作者为什么要“饮醉”？醉之后为何要“挑灯”？为何要灯下看宝剑？这一切都是为什么？</a:t>
            </a:r>
            <a:endParaRPr lang="zh-CN" altLang="en-US" sz="32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1" charset="-122"/>
              <a:ea typeface="黑体" panose="02010609060101010101" pitchFamily="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    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3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、词中哪些情景表现了“壮”？这个“壮”字的含义又是什么？</a:t>
            </a:r>
            <a:br>
              <a:rPr lang="zh-CN" altLang="en-US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</a:br>
            <a:r>
              <a:rPr lang="zh-CN" altLang="en-US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    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4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、说说对诗句的理解。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</p:spTree>
  </p:cSld>
  <p:clrMapOvr>
    <a:masterClrMapping/>
  </p:clrMapOvr>
  <p:transition>
    <p:cover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框 23553"/>
          <p:cNvSpPr txBox="1"/>
          <p:nvPr/>
        </p:nvSpPr>
        <p:spPr>
          <a:xfrm>
            <a:off x="3962400" y="533400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Times New Roman" panose="02020603050405020304" pitchFamily="2" charset="0"/>
            </a:endParaRPr>
          </a:p>
        </p:txBody>
      </p:sp>
      <p:sp>
        <p:nvSpPr>
          <p:cNvPr id="23555" name="文本框 23554"/>
          <p:cNvSpPr txBox="1"/>
          <p:nvPr/>
        </p:nvSpPr>
        <p:spPr>
          <a:xfrm>
            <a:off x="3581400" y="228600"/>
            <a:ext cx="32956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破 阵 子</a:t>
            </a:r>
            <a:endParaRPr lang="zh-CN" altLang="en-US" sz="4000" b="1">
              <a:solidFill>
                <a:srgbClr val="0000FF"/>
              </a:solidFill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3556" name="文本框 23555"/>
          <p:cNvSpPr txBox="1"/>
          <p:nvPr/>
        </p:nvSpPr>
        <p:spPr>
          <a:xfrm>
            <a:off x="1116013" y="692150"/>
            <a:ext cx="1970087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1" charset="-122"/>
              </a:rPr>
              <a:t>赏析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3557" name="文本框 23556"/>
          <p:cNvSpPr txBox="1"/>
          <p:nvPr/>
        </p:nvSpPr>
        <p:spPr>
          <a:xfrm>
            <a:off x="2286000" y="1066800"/>
            <a:ext cx="5791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醉里挑灯看剑</a:t>
            </a:r>
            <a:endParaRPr lang="zh-CN" altLang="en-US" sz="3200" b="1">
              <a:solidFill>
                <a:srgbClr val="008000"/>
              </a:solidFill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3558" name="文本框 23557"/>
          <p:cNvSpPr txBox="1"/>
          <p:nvPr/>
        </p:nvSpPr>
        <p:spPr>
          <a:xfrm>
            <a:off x="323850" y="2781300"/>
            <a:ext cx="8135938" cy="3078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3200" b="1">
              <a:solidFill>
                <a:srgbClr val="0000FF"/>
              </a:solidFill>
              <a:latin typeface="Times New Roman" panose="02020603050405020304" pitchFamily="2" charset="0"/>
              <a:ea typeface="方正姚体" panose="02010601030101010101" pitchFamily="2" charset="-122"/>
            </a:endParaRPr>
          </a:p>
          <a:p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 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树立了一位壮士怀才不遇的形象。以酒浇愁而醉，在醉眼朦胧中，也不忘将灯拨亮，不是抚琴，不是唱歌，不是狂舞，而是在灯下仔细端详心爱的宝剑。因为只有宝剑是自己曾经的戎马生涯的见证</a:t>
            </a:r>
            <a:r>
              <a:rPr lang="zh-CN" altLang="en-US" sz="3600" b="1">
                <a:solidFill>
                  <a:srgbClr val="FF3300"/>
                </a:solidFill>
                <a:latin typeface="Times New Roman" panose="02020603050405020304" pitchFamily="2" charset="0"/>
              </a:rPr>
              <a:t>。</a:t>
            </a:r>
            <a:endParaRPr lang="zh-CN" altLang="en-US" sz="3600" b="1">
              <a:solidFill>
                <a:srgbClr val="FF3300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</p:txBody>
      </p:sp>
      <p:sp>
        <p:nvSpPr>
          <p:cNvPr id="23559" name="文本框 23558"/>
          <p:cNvSpPr txBox="1"/>
          <p:nvPr/>
        </p:nvSpPr>
        <p:spPr>
          <a:xfrm>
            <a:off x="250825" y="1773238"/>
            <a:ext cx="7861300" cy="15875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仿宋_GB2312" pitchFamily="1" charset="-122"/>
                <a:ea typeface="仿宋_GB2312" pitchFamily="1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仿宋_GB2312" pitchFamily="1" charset="-122"/>
                <a:ea typeface="仿宋_GB2312" pitchFamily="1" charset="-122"/>
              </a:rPr>
              <a:t>、作者为什么要“饮醉”？醉之后为何要“挑灯”？</a:t>
            </a:r>
            <a:endParaRPr lang="zh-CN" altLang="en-US" sz="28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仿宋_GB2312" pitchFamily="1" charset="-122"/>
              <a:ea typeface="仿宋_GB2312" pitchFamily="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仿宋_GB2312" pitchFamily="1" charset="-122"/>
                <a:ea typeface="仿宋_GB2312" pitchFamily="1" charset="-122"/>
              </a:rPr>
              <a:t>为何要灯下看</a:t>
            </a:r>
            <a:r>
              <a:rPr lang="zh-CN" altLang="en-US" sz="2800" b="1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仿宋_GB2312" pitchFamily="1" charset="-122"/>
                <a:ea typeface="仿宋_GB2312" pitchFamily="1" charset="-122"/>
                <a:hlinkClick r:id="rId2" action="ppaction://hlinksldjump?num=5"/>
              </a:rPr>
              <a:t>宝剑</a:t>
            </a:r>
            <a:r>
              <a:rPr lang="zh-CN" altLang="en-US" sz="28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仿宋_GB2312" pitchFamily="1" charset="-122"/>
                <a:ea typeface="仿宋_GB2312" pitchFamily="1" charset="-122"/>
              </a:rPr>
              <a:t>？这一切都是为什么？</a:t>
            </a:r>
            <a:endParaRPr lang="zh-CN" altLang="en-US" sz="28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仿宋_GB2312" pitchFamily="1" charset="-122"/>
              <a:ea typeface="仿宋_GB2312" pitchFamily="1" charset="-122"/>
            </a:endParaRPr>
          </a:p>
          <a:p>
            <a:endParaRPr lang="zh-CN" altLang="en-US" sz="2800"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23560" name="左弧形箭头 23559">
            <a:hlinkClick r:id="rId2" action="ppaction://hlinksldjump?num=5"/>
          </p:cNvPr>
          <p:cNvSpPr/>
          <p:nvPr/>
        </p:nvSpPr>
        <p:spPr>
          <a:xfrm>
            <a:off x="8316913" y="6092825"/>
            <a:ext cx="503237" cy="215900"/>
          </a:xfrm>
          <a:prstGeom prst="curvedRightArrow">
            <a:avLst>
              <a:gd name="adj1" fmla="val 20000"/>
              <a:gd name="adj2" fmla="val 40000"/>
              <a:gd name="adj3" fmla="val 77696"/>
            </a:avLst>
          </a:prstGeom>
          <a:solidFill>
            <a:schemeClr val="accent1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1" name="文本框 23560"/>
          <p:cNvSpPr txBox="1"/>
          <p:nvPr/>
        </p:nvSpPr>
        <p:spPr>
          <a:xfrm>
            <a:off x="755650" y="5876925"/>
            <a:ext cx="73453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Times New Roman" panose="02020603050405020304" pitchFamily="2" charset="0"/>
            </a:endParaRPr>
          </a:p>
        </p:txBody>
      </p:sp>
      <p:sp>
        <p:nvSpPr>
          <p:cNvPr id="23562" name="文本框 23561"/>
          <p:cNvSpPr txBox="1"/>
          <p:nvPr/>
        </p:nvSpPr>
        <p:spPr>
          <a:xfrm>
            <a:off x="395288" y="5805488"/>
            <a:ext cx="770413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可见词人想驰骋疆场的愿望是多么强烈</a:t>
            </a:r>
            <a:endParaRPr lang="zh-CN" altLang="en-US" sz="3200" b="1">
              <a:solidFill>
                <a:srgbClr val="FF3300"/>
              </a:solidFill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矩形 24577"/>
          <p:cNvSpPr/>
          <p:nvPr/>
        </p:nvSpPr>
        <p:spPr>
          <a:xfrm>
            <a:off x="2133600" y="862013"/>
            <a:ext cx="32305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梦回吹角连营</a:t>
            </a:r>
            <a:endParaRPr lang="zh-CN" altLang="en-US" sz="3600" b="1">
              <a:solidFill>
                <a:srgbClr val="008000"/>
              </a:solidFill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4579" name="文本框 24578"/>
          <p:cNvSpPr txBox="1"/>
          <p:nvPr/>
        </p:nvSpPr>
        <p:spPr>
          <a:xfrm>
            <a:off x="1736725" y="1544638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Times New Roman" panose="02020603050405020304" pitchFamily="2" charset="0"/>
            </a:endParaRPr>
          </a:p>
        </p:txBody>
      </p:sp>
      <p:sp>
        <p:nvSpPr>
          <p:cNvPr id="24580" name="文本框 24579"/>
          <p:cNvSpPr txBox="1"/>
          <p:nvPr/>
        </p:nvSpPr>
        <p:spPr>
          <a:xfrm>
            <a:off x="1981200" y="2209800"/>
            <a:ext cx="6019800" cy="283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 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带着这样的悲壮情怀入梦，梦醒之后，不禁浮想联翩，耳边似乎听到了军营中鼓角齐鸣，边声四起，不由使人产生出征杀敌的豪气。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25601"/>
          <p:cNvSpPr txBox="1"/>
          <p:nvPr/>
        </p:nvSpPr>
        <p:spPr>
          <a:xfrm>
            <a:off x="1600200" y="609600"/>
            <a:ext cx="719296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1" charset="-122"/>
              </a:rPr>
              <a:t>八百里</a:t>
            </a: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1" charset="-122"/>
              </a:rPr>
              <a:t>分</a:t>
            </a: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1" charset="-122"/>
              </a:rPr>
              <a:t>麾下炙，五十弦</a:t>
            </a: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1" charset="-122"/>
              </a:rPr>
              <a:t>翻</a:t>
            </a:r>
            <a:r>
              <a:rPr lang="en-US" altLang="zh-CN" sz="3200" b="1"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latin typeface="Times New Roman" panose="02020603050405020304" pitchFamily="2" charset="0"/>
                <a:ea typeface="黑体" panose="02010609060101010101" pitchFamily="1" charset="-122"/>
              </a:rPr>
              <a:t>塞外声</a:t>
            </a:r>
            <a:endParaRPr lang="zh-CN" altLang="en-US" sz="3200" b="1"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5603" name="文本框 25602"/>
          <p:cNvSpPr txBox="1"/>
          <p:nvPr/>
        </p:nvSpPr>
        <p:spPr>
          <a:xfrm>
            <a:off x="1371600" y="2590800"/>
            <a:ext cx="7504113" cy="35036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战士们分食着烤熟的牛肉，军乐队奏出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雄壮的塞外战歌。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（另说：一望无际的八百里军营连军营，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处处都是炊烟烤牛肉，部队供养充足，官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兵们同甘共苦，为战斗做准备，而鼓舞士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气的悲壮乐曲更加激励着将士们，整个军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营何等壮观！）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</p:txBody>
      </p:sp>
      <p:sp>
        <p:nvSpPr>
          <p:cNvPr id="25604" name="文本框 25603"/>
          <p:cNvSpPr txBox="1"/>
          <p:nvPr/>
        </p:nvSpPr>
        <p:spPr>
          <a:xfrm>
            <a:off x="1752600" y="1266825"/>
            <a:ext cx="5857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牛</a:t>
            </a:r>
            <a:endParaRPr lang="zh-CN" altLang="en-US" sz="3200" b="1">
              <a:solidFill>
                <a:srgbClr val="FF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</a:endParaRPr>
          </a:p>
        </p:txBody>
      </p:sp>
      <p:sp>
        <p:nvSpPr>
          <p:cNvPr id="25605" name="文本框 25604"/>
          <p:cNvSpPr txBox="1"/>
          <p:nvPr/>
        </p:nvSpPr>
        <p:spPr>
          <a:xfrm>
            <a:off x="3200400" y="1447800"/>
            <a:ext cx="1844675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军旗下</a:t>
            </a:r>
            <a:endParaRPr lang="zh-CN" altLang="en-US" sz="2800" b="1">
              <a:solidFill>
                <a:srgbClr val="FF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</a:endParaRPr>
          </a:p>
          <a:p>
            <a:r>
              <a:rPr lang="zh-CN" altLang="en-US" sz="2800" b="1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指军营</a:t>
            </a:r>
            <a:endParaRPr lang="zh-CN" altLang="en-US" sz="2800" b="1">
              <a:solidFill>
                <a:srgbClr val="FF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</a:endParaRPr>
          </a:p>
        </p:txBody>
      </p:sp>
      <p:sp>
        <p:nvSpPr>
          <p:cNvPr id="25606" name="直接连接符 25605"/>
          <p:cNvSpPr/>
          <p:nvPr/>
        </p:nvSpPr>
        <p:spPr>
          <a:xfrm flipV="1">
            <a:off x="3581400" y="1219200"/>
            <a:ext cx="685800" cy="0"/>
          </a:xfrm>
          <a:prstGeom prst="line">
            <a:avLst/>
          </a:prstGeom>
          <a:ln w="12700" cap="sq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5607" name="文本框 25606"/>
          <p:cNvSpPr txBox="1"/>
          <p:nvPr/>
        </p:nvSpPr>
        <p:spPr>
          <a:xfrm>
            <a:off x="4648200" y="1219200"/>
            <a:ext cx="4730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烤</a:t>
            </a:r>
            <a:endParaRPr lang="zh-CN" altLang="en-US" sz="2800" b="1">
              <a:solidFill>
                <a:srgbClr val="FF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</a:endParaRPr>
          </a:p>
        </p:txBody>
      </p:sp>
      <p:sp>
        <p:nvSpPr>
          <p:cNvPr id="25608" name="文本框 25607"/>
          <p:cNvSpPr txBox="1"/>
          <p:nvPr/>
        </p:nvSpPr>
        <p:spPr>
          <a:xfrm>
            <a:off x="6461125" y="1187450"/>
            <a:ext cx="54292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奏</a:t>
            </a:r>
            <a:endParaRPr lang="zh-CN" altLang="en-US" sz="2800" b="1">
              <a:solidFill>
                <a:srgbClr val="FF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文本框 26625"/>
          <p:cNvSpPr txBox="1"/>
          <p:nvPr/>
        </p:nvSpPr>
        <p:spPr>
          <a:xfrm>
            <a:off x="1905000" y="1171575"/>
            <a:ext cx="27400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Times New Roman" panose="02020603050405020304" pitchFamily="2" charset="0"/>
                <a:ea typeface="黑体" panose="02010609060101010101" pitchFamily="1" charset="-122"/>
              </a:rPr>
              <a:t>沙场</a:t>
            </a:r>
            <a:r>
              <a:rPr lang="en-US" altLang="zh-CN" sz="3600" b="1"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600" b="1">
                <a:latin typeface="Times New Roman" panose="02020603050405020304" pitchFamily="2" charset="0"/>
                <a:ea typeface="黑体" panose="02010609060101010101" pitchFamily="1" charset="-122"/>
              </a:rPr>
              <a:t>秋</a:t>
            </a:r>
            <a:r>
              <a:rPr lang="en-US" altLang="zh-CN" sz="3600" b="1"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600" b="1">
                <a:latin typeface="Times New Roman" panose="02020603050405020304" pitchFamily="2" charset="0"/>
                <a:ea typeface="黑体" panose="02010609060101010101" pitchFamily="1" charset="-122"/>
              </a:rPr>
              <a:t>点兵</a:t>
            </a:r>
            <a:endParaRPr lang="zh-CN" altLang="en-US" sz="3600" b="1"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6627" name="文本框 26626"/>
          <p:cNvSpPr txBox="1"/>
          <p:nvPr/>
        </p:nvSpPr>
        <p:spPr>
          <a:xfrm>
            <a:off x="1600200" y="2438400"/>
            <a:ext cx="7010400" cy="3016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 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在辽阔的战场上，秋高气爽，兵壮马肥，主帅开始检阅军队，军旗猎猎，士气高昂，整装待发，何等威风！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2" charset="0"/>
                <a:ea typeface="方正姚体" panose="02010601030101010101" pitchFamily="2" charset="-122"/>
              </a:rPr>
              <a:t>此句将战前的准备与恢弘气势渲染得极为热烈。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2" charset="0"/>
              <a:ea typeface="方正姚体" panose="02010601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标题 27649"/>
          <p:cNvSpPr>
            <a:spLocks noGrp="1" noRot="1"/>
          </p:cNvSpPr>
          <p:nvPr>
            <p:ph type="ctrTitle"/>
          </p:nvPr>
        </p:nvSpPr>
        <p:spPr>
          <a:xfrm>
            <a:off x="971550" y="333375"/>
            <a:ext cx="6265863" cy="2852738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醉里挑灯看剑，</a:t>
            </a:r>
            <a:b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梦回吹角连营。</a:t>
            </a:r>
            <a:b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八百里分麾下之炙，</a:t>
            </a:r>
            <a:b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五十弦翻塞外声，</a:t>
            </a:r>
            <a:b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1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沙场秋点兵。</a:t>
            </a:r>
            <a:endParaRPr lang="zh-CN" altLang="en-US" sz="3100" b="1" kern="1200" baseline="0">
              <a:solidFill>
                <a:srgbClr val="FF0000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27651" name="副标题 27650"/>
          <p:cNvSpPr>
            <a:spLocks noGrp="1" noRot="1"/>
          </p:cNvSpPr>
          <p:nvPr>
            <p:ph type="subTitle" idx="1"/>
          </p:nvPr>
        </p:nvSpPr>
        <p:spPr>
          <a:xfrm>
            <a:off x="395288" y="3357563"/>
            <a:ext cx="8353425" cy="3095625"/>
          </a:xfrm>
        </p:spPr>
        <p:txBody>
          <a:bodyPr anchor="t" anchorCtr="0"/>
          <a:lstStyle/>
          <a:p>
            <a:pPr defTabSz="914400">
              <a:lnSpc>
                <a:spcPct val="90000"/>
              </a:lnSpc>
              <a:buSzPct val="70000"/>
            </a:pPr>
            <a:r>
              <a:rPr lang="zh-CN" altLang="en-US" sz="3400" b="1" kern="1200" baseline="0">
                <a:solidFill>
                  <a:srgbClr val="0000FF"/>
                </a:solidFill>
                <a:latin typeface="Arial" pitchFamily="34" charset="0"/>
                <a:ea typeface="黑体" panose="02010609060101010101" pitchFamily="1" charset="-122"/>
              </a:rPr>
              <a:t>上阕极写抗金部队壮盛的军容。“醉里”点明酒醉之中，“挑灯看剑”写动作神态，显示词人杀敌报国的愿望是多么迫切。这是现实的写照。“梦回”写到来日破晓，“吹角连营”显示士气的高涨，军心的振奋。这场面何等壮观、热烈。</a:t>
            </a:r>
            <a:endParaRPr lang="zh-CN" altLang="en-US" sz="3400" b="1" kern="1200" baseline="0">
              <a:solidFill>
                <a:srgbClr val="0000FF"/>
              </a:solidFill>
              <a:latin typeface="Arial" pitchFamily="34" charset="0"/>
              <a:ea typeface="黑体" panose="020106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文本框 28673"/>
          <p:cNvSpPr txBox="1"/>
          <p:nvPr/>
        </p:nvSpPr>
        <p:spPr>
          <a:xfrm>
            <a:off x="1812925" y="704850"/>
            <a:ext cx="595153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马作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的卢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飞快，弓如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霹雳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弦惊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8675" name="文本框 28674"/>
          <p:cNvSpPr txBox="1"/>
          <p:nvPr/>
        </p:nvSpPr>
        <p:spPr>
          <a:xfrm>
            <a:off x="1371600" y="1600200"/>
            <a:ext cx="7391400" cy="3016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8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</a:t>
            </a:r>
            <a:r>
              <a:rPr lang="zh-CN" altLang="en-US" sz="3200" b="1">
                <a:solidFill>
                  <a:srgbClr val="008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连用两个比喻，生动描绘出惊险激烈的战斗场面，写出了战斗的速战速决；表现出英雄身骑的卢般的骏马，冲锋陷阵，所向披靡，将士们万箭齐发，声如霹雳，使敌人闻风丧胆的情景，使人产生一种酣畅淋漓的快感。</a:t>
            </a:r>
            <a:endParaRPr lang="zh-CN" altLang="en-US" sz="3200" b="1">
              <a:solidFill>
                <a:srgbClr val="008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文本框 29697"/>
          <p:cNvSpPr txBox="1"/>
          <p:nvPr/>
        </p:nvSpPr>
        <p:spPr>
          <a:xfrm>
            <a:off x="1812925" y="704850"/>
            <a:ext cx="67706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了却</a:t>
            </a:r>
            <a:r>
              <a:rPr lang="en-US" altLang="zh-CN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君王</a:t>
            </a:r>
            <a:r>
              <a:rPr lang="en-US" altLang="zh-CN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天下事，赢得</a:t>
            </a:r>
            <a:r>
              <a:rPr lang="en-US" altLang="zh-CN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生前</a:t>
            </a:r>
            <a:r>
              <a:rPr lang="en-US" altLang="zh-CN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/</a:t>
            </a:r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2" charset="0"/>
                <a:ea typeface="黑体" panose="02010609060101010101" pitchFamily="1" charset="-122"/>
              </a:rPr>
              <a:t>身后名</a:t>
            </a:r>
            <a:endParaRPr lang="zh-CN" altLang="en-US" sz="3200" b="1">
              <a:solidFill>
                <a:srgbClr val="008000"/>
              </a:solidFill>
              <a:latin typeface="Times New Roman" panose="02020603050405020304" pitchFamily="2" charset="0"/>
              <a:ea typeface="黑体" panose="02010609060101010101" pitchFamily="1" charset="-122"/>
            </a:endParaRPr>
          </a:p>
        </p:txBody>
      </p:sp>
      <p:sp>
        <p:nvSpPr>
          <p:cNvPr id="29699" name="文本框 29698"/>
          <p:cNvSpPr txBox="1"/>
          <p:nvPr/>
        </p:nvSpPr>
        <p:spPr>
          <a:xfrm>
            <a:off x="1828800" y="1828800"/>
            <a:ext cx="6781800" cy="3016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   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只要收复失地，不辱使命，完成统一大业，就可以了却君王的心愿，自己也可以声名大震，名传史册。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  词人无法在现实中实现梦想，只好在想象中横刀跃马，实现自我。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2" charset="0"/>
                <a:ea typeface="华文行楷" panose="02010800040101010101" pitchFamily="2" charset="-122"/>
              </a:rPr>
              <a:t>       但梦最终会被残酷的现实所嘲弄。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2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标题 30721"/>
          <p:cNvSpPr>
            <a:spLocks noGrp="1" noRot="1"/>
          </p:cNvSpPr>
          <p:nvPr>
            <p:ph type="ctrTitle"/>
          </p:nvPr>
        </p:nvSpPr>
        <p:spPr>
          <a:xfrm>
            <a:off x="468313" y="0"/>
            <a:ext cx="8059737" cy="3311525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马作的卢飞快，</a:t>
            </a:r>
            <a:b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弓如霹雳弦惊。</a:t>
            </a:r>
            <a:b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了却君王天下事，</a:t>
            </a:r>
            <a:b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嬴得生前身后名。</a:t>
            </a:r>
            <a:b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</a:br>
            <a:r>
              <a:rPr lang="zh-CN" altLang="en-US" sz="3500" b="1" kern="1200" baseline="0">
                <a:solidFill>
                  <a:srgbClr val="FF0000"/>
                </a:solidFill>
                <a:latin typeface="Arial" pitchFamily="34" charset="0"/>
                <a:ea typeface="华文中宋" panose="02010600040101010101" pitchFamily="2" charset="-122"/>
              </a:rPr>
              <a:t>可怜白发生！</a:t>
            </a:r>
            <a:endParaRPr lang="zh-CN" altLang="en-US" sz="3500" b="1" kern="1200" baseline="0">
              <a:solidFill>
                <a:srgbClr val="FF0000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30723" name="副标题 30722"/>
          <p:cNvSpPr>
            <a:spLocks noGrp="1" noRot="1"/>
          </p:cNvSpPr>
          <p:nvPr>
            <p:ph type="subTitle" idx="1"/>
          </p:nvPr>
        </p:nvSpPr>
        <p:spPr>
          <a:xfrm>
            <a:off x="468313" y="3357563"/>
            <a:ext cx="8172450" cy="3213100"/>
          </a:xfrm>
        </p:spPr>
        <p:txBody>
          <a:bodyPr anchor="t" anchorCtr="0"/>
          <a:lstStyle/>
          <a:p>
            <a:pPr defTabSz="914400">
              <a:lnSpc>
                <a:spcPct val="90000"/>
              </a:lnSpc>
              <a:buSzPct val="70000"/>
            </a:pPr>
            <a:r>
              <a:rPr lang="zh-CN" altLang="en-US" sz="3600" b="1" kern="1200" baseline="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下阕写激烈的战斗场面和壮志难酬的悲愤。两个比喻生动地描写了惊险激烈的战斗场面，刻画了一个杀敌报国，冲锋陷阵的英雄形象。多么美好的理想，大功告成的喜悦，词的感情升至最高点。</a:t>
            </a:r>
            <a:endParaRPr lang="zh-CN" altLang="en-US" sz="3600" b="1" kern="1200" baseline="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文本框 31745"/>
          <p:cNvSpPr txBox="1"/>
          <p:nvPr/>
        </p:nvSpPr>
        <p:spPr>
          <a:xfrm>
            <a:off x="533400" y="1295400"/>
            <a:ext cx="7924800" cy="448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  《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破阵子</a:t>
            </a:r>
            <a:r>
              <a:rPr lang="en-US" altLang="zh-CN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》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极写抗金部队壮盛的军容，横戈跃马的战斗生活以及收复祖国河山的畅想，这些都是作者醉梦中所不能忘怀的，但是他的想法被＂可怜白发生＂的现实碾碎了。</a:t>
            </a:r>
            <a:r>
              <a:rPr lang="zh-CN" altLang="en-US" sz="3200" b="1">
                <a:solidFill>
                  <a:srgbClr val="FF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作者在词中抒发了报国无门、壮志难酬的痛苦和愤恨。</a:t>
            </a:r>
            <a:endParaRPr lang="zh-CN" altLang="en-US" sz="3200" b="1">
              <a:solidFill>
                <a:srgbClr val="FF00FF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31747" name="文本框 31746"/>
          <p:cNvSpPr txBox="1"/>
          <p:nvPr/>
        </p:nvSpPr>
        <p:spPr>
          <a:xfrm>
            <a:off x="609600" y="533400"/>
            <a:ext cx="1524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华文彩云" panose="02010800040101010101" pitchFamily="2" charset="-122"/>
              </a:rPr>
              <a:t>主题</a:t>
            </a:r>
            <a:endParaRPr lang="zh-CN" altLang="en-US" sz="4000" b="1">
              <a:solidFill>
                <a:srgbClr val="FF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华文彩云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文本框 32769"/>
          <p:cNvSpPr txBox="1"/>
          <p:nvPr/>
        </p:nvSpPr>
        <p:spPr>
          <a:xfrm>
            <a:off x="3962400" y="533400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Times New Roman" panose="02020603050405020304" pitchFamily="2" charset="0"/>
            </a:endParaRPr>
          </a:p>
        </p:txBody>
      </p:sp>
      <p:sp>
        <p:nvSpPr>
          <p:cNvPr id="32771" name="文本框 32770"/>
          <p:cNvSpPr txBox="1"/>
          <p:nvPr/>
        </p:nvSpPr>
        <p:spPr>
          <a:xfrm>
            <a:off x="250825" y="188913"/>
            <a:ext cx="4105275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latin typeface="Times New Roman" panose="02020603050405020304" pitchFamily="2" charset="0"/>
                <a:ea typeface="方正流行体简体" pitchFamily="1" charset="-122"/>
              </a:rPr>
              <a:t>研读理解：</a:t>
            </a:r>
            <a:endParaRPr lang="zh-CN" altLang="en-US" sz="6000">
              <a:latin typeface="Times New Roman" panose="02020603050405020304" pitchFamily="2" charset="0"/>
              <a:ea typeface="方正流行体简体" pitchFamily="1" charset="-122"/>
            </a:endParaRPr>
          </a:p>
        </p:txBody>
      </p:sp>
      <p:sp>
        <p:nvSpPr>
          <p:cNvPr id="32772" name="文本框 32771"/>
          <p:cNvSpPr txBox="1"/>
          <p:nvPr/>
        </p:nvSpPr>
        <p:spPr>
          <a:xfrm>
            <a:off x="395288" y="2565400"/>
            <a:ext cx="7848600" cy="33877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3600" b="1">
              <a:solidFill>
                <a:srgbClr val="0000FF"/>
              </a:solidFill>
              <a:latin typeface="Times New Roman" panose="02020603050405020304" pitchFamily="2" charset="0"/>
              <a:ea typeface="方正姚体" panose="02010601030101010101" pitchFamily="2" charset="-122"/>
            </a:endParaRPr>
          </a:p>
          <a:p>
            <a:r>
              <a:rPr lang="en-US" altLang="zh-CN" sz="3600" b="1">
                <a:solidFill>
                  <a:srgbClr val="FFFF00"/>
                </a:solidFill>
                <a:latin typeface="方正启体简体" pitchFamily="1" charset="-122"/>
                <a:ea typeface="方正启体简体" pitchFamily="1" charset="-122"/>
              </a:rPr>
              <a:t>      </a:t>
            </a:r>
            <a:r>
              <a:rPr lang="zh-CN" altLang="en-US" sz="3600" b="1" u="sng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“醉”表达了此人此时内心的愁闷，</a:t>
            </a:r>
            <a:r>
              <a:rPr lang="zh-CN" altLang="en-US" sz="3600" b="1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以酒浇愁而醉，在醉眼朦胧中，他仔细端详心爱的宝剑；“剑”，是一种兵器，</a:t>
            </a:r>
            <a:r>
              <a:rPr lang="zh-CN" altLang="en-US" sz="3600" b="1" u="sng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可见他杀敌报国、驰骋疆场的 愿望是多么强烈。</a:t>
            </a:r>
            <a:endParaRPr lang="zh-CN" altLang="en-US" sz="3600" b="1" u="sng">
              <a:solidFill>
                <a:srgbClr val="0000FF"/>
              </a:solidFill>
              <a:latin typeface="方正启体简体" pitchFamily="1" charset="-122"/>
              <a:ea typeface="方正启体简体" pitchFamily="1" charset="-122"/>
            </a:endParaRPr>
          </a:p>
        </p:txBody>
      </p:sp>
      <p:sp>
        <p:nvSpPr>
          <p:cNvPr id="32773" name="文本框 32772"/>
          <p:cNvSpPr txBox="1"/>
          <p:nvPr/>
        </p:nvSpPr>
        <p:spPr>
          <a:xfrm>
            <a:off x="1116013" y="1628775"/>
            <a:ext cx="8027987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1</a:t>
            </a:r>
            <a:r>
              <a:rPr lang="zh-CN" altLang="en-US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、 “醉里挑灯看剑”是一种怎样的心境？</a:t>
            </a:r>
            <a:endParaRPr lang="zh-CN" altLang="en-US" sz="3200" b="1">
              <a:solidFill>
                <a:srgbClr val="FF66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2800">
              <a:latin typeface="仿宋_GB2312" pitchFamily="1" charset="-122"/>
              <a:ea typeface="仿宋_GB2312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/>
      <p:bldP spid="3277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矩形 33793"/>
          <p:cNvSpPr/>
          <p:nvPr/>
        </p:nvSpPr>
        <p:spPr>
          <a:xfrm>
            <a:off x="900113" y="981075"/>
            <a:ext cx="7499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727DE0"/>
                </a:solidFill>
                <a:latin typeface="Times New Roman" panose="02020603050405020304" pitchFamily="2" charset="0"/>
                <a:ea typeface="方正启体简体" pitchFamily="1" charset="-122"/>
              </a:rPr>
              <a:t>梦回吹角连营</a:t>
            </a:r>
            <a:r>
              <a:rPr lang="en-US" altLang="zh-CN" sz="3600" b="1">
                <a:solidFill>
                  <a:srgbClr val="727DE0"/>
                </a:solidFill>
                <a:latin typeface="Times New Roman" panose="02020603050405020304" pitchFamily="2" charset="0"/>
                <a:ea typeface="方正启体简体" pitchFamily="1" charset="-122"/>
              </a:rPr>
              <a:t>……</a:t>
            </a:r>
            <a:r>
              <a:rPr lang="zh-CN" altLang="en-US" sz="3600" b="1">
                <a:solidFill>
                  <a:srgbClr val="727DE0"/>
                </a:solidFill>
                <a:latin typeface="Times New Roman" panose="02020603050405020304" pitchFamily="2" charset="0"/>
                <a:ea typeface="方正启体简体" pitchFamily="1" charset="-122"/>
              </a:rPr>
              <a:t>赢得生前身后名。</a:t>
            </a:r>
            <a:endParaRPr lang="zh-CN" altLang="en-US" sz="3600" b="1">
              <a:solidFill>
                <a:srgbClr val="727DE0"/>
              </a:solidFill>
              <a:latin typeface="Times New Roman" panose="02020603050405020304" pitchFamily="2" charset="0"/>
              <a:ea typeface="方正启体简体" pitchFamily="1" charset="-122"/>
            </a:endParaRPr>
          </a:p>
        </p:txBody>
      </p:sp>
      <p:sp>
        <p:nvSpPr>
          <p:cNvPr id="33795" name="文本框 33794"/>
          <p:cNvSpPr txBox="1"/>
          <p:nvPr/>
        </p:nvSpPr>
        <p:spPr>
          <a:xfrm>
            <a:off x="1736725" y="1544638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Times New Roman" panose="02020603050405020304" pitchFamily="2" charset="0"/>
            </a:endParaRPr>
          </a:p>
        </p:txBody>
      </p:sp>
      <p:sp>
        <p:nvSpPr>
          <p:cNvPr id="33796" name="文本框 33795"/>
          <p:cNvSpPr txBox="1"/>
          <p:nvPr/>
        </p:nvSpPr>
        <p:spPr>
          <a:xfrm>
            <a:off x="684213" y="188913"/>
            <a:ext cx="7499350" cy="10064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2</a:t>
            </a:r>
            <a:r>
              <a:rPr lang="zh-CN" altLang="en-US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、 这种愿望在词中表现在哪些诗句上？</a:t>
            </a:r>
            <a:endParaRPr lang="zh-CN" altLang="en-US" sz="3200" b="1">
              <a:solidFill>
                <a:srgbClr val="FF66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2800"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33797" name="文本框 33796"/>
          <p:cNvSpPr txBox="1"/>
          <p:nvPr/>
        </p:nvSpPr>
        <p:spPr>
          <a:xfrm>
            <a:off x="684213" y="1773238"/>
            <a:ext cx="4916487" cy="10064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3</a:t>
            </a:r>
            <a:r>
              <a:rPr lang="zh-CN" altLang="en-US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、 这几句写了哪些内容？</a:t>
            </a:r>
            <a:endParaRPr lang="zh-CN" altLang="en-US" sz="3200" b="1">
              <a:solidFill>
                <a:srgbClr val="FF66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2800"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33798" name="文本框 33797"/>
          <p:cNvSpPr txBox="1"/>
          <p:nvPr/>
        </p:nvSpPr>
        <p:spPr>
          <a:xfrm>
            <a:off x="827088" y="2352675"/>
            <a:ext cx="4105275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A</a:t>
            </a:r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、军营生活</a:t>
            </a:r>
            <a:endParaRPr lang="zh-CN" altLang="en-US" sz="32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2800">
              <a:solidFill>
                <a:srgbClr val="FFFF00"/>
              </a:solidFill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33799" name="矩形 33798"/>
          <p:cNvSpPr/>
          <p:nvPr/>
        </p:nvSpPr>
        <p:spPr>
          <a:xfrm>
            <a:off x="539750" y="2997200"/>
            <a:ext cx="804227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八百里分麾下炙，五十弦翻塞外声。沙场秋点兵。</a:t>
            </a:r>
            <a:endParaRPr lang="zh-CN" altLang="en-US" sz="2800" b="1">
              <a:solidFill>
                <a:srgbClr val="FF66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方正启体简体" pitchFamily="1" charset="-122"/>
            </a:endParaRPr>
          </a:p>
        </p:txBody>
      </p:sp>
      <p:sp>
        <p:nvSpPr>
          <p:cNvPr id="33800" name="矩形 33799"/>
          <p:cNvSpPr/>
          <p:nvPr/>
        </p:nvSpPr>
        <p:spPr>
          <a:xfrm>
            <a:off x="468313" y="3716338"/>
            <a:ext cx="8351837" cy="1739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Tahoma" panose="020b0604030504040204" pitchFamily="2" charset="0"/>
                <a:ea typeface="方正启体简体" pitchFamily="1" charset="-122"/>
              </a:rPr>
              <a:t>这几句，从分食牛肉、翻奏战歌、检阅军队具体描绘渲染了军中的战斗生活气息，表现了官兵们昂扬的斗志。</a:t>
            </a:r>
            <a:endParaRPr lang="zh-CN" altLang="en-US" sz="3600" b="1">
              <a:solidFill>
                <a:srgbClr val="0000FF"/>
              </a:solidFill>
              <a:latin typeface="Tahoma" panose="020b0604030504040204" pitchFamily="2" charset="0"/>
              <a:ea typeface="方正启体简体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3379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6" grpId="0"/>
      <p:bldP spid="33797" grpId="0"/>
      <p:bldP spid="33798" grpId="0"/>
      <p:bldP spid="33799" grpId="0"/>
      <p:bldP spid="3380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文本框 34817"/>
          <p:cNvSpPr txBox="1"/>
          <p:nvPr/>
        </p:nvSpPr>
        <p:spPr>
          <a:xfrm>
            <a:off x="755650" y="215900"/>
            <a:ext cx="4103688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fol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Ｂ、战斗场面</a:t>
            </a:r>
            <a:endParaRPr lang="zh-CN" altLang="en-US" sz="3600" b="1">
              <a:solidFill>
                <a:schemeClr val="folHlink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3600">
              <a:solidFill>
                <a:schemeClr val="folHlink"/>
              </a:solidFill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34819" name="矩形 34818"/>
          <p:cNvSpPr/>
          <p:nvPr/>
        </p:nvSpPr>
        <p:spPr>
          <a:xfrm>
            <a:off x="900113" y="908050"/>
            <a:ext cx="6408737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马作的卢飞快，弓如霹雳弦惊。</a:t>
            </a:r>
            <a:endParaRPr lang="zh-CN" altLang="en-US" sz="3200" b="1">
              <a:solidFill>
                <a:srgbClr val="FF66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方正启体简体" pitchFamily="1" charset="-122"/>
            </a:endParaRPr>
          </a:p>
        </p:txBody>
      </p:sp>
      <p:sp>
        <p:nvSpPr>
          <p:cNvPr id="34820" name="矩形 34819"/>
          <p:cNvSpPr/>
          <p:nvPr/>
        </p:nvSpPr>
        <p:spPr>
          <a:xfrm>
            <a:off x="323850" y="1412875"/>
            <a:ext cx="8208963" cy="283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u="sng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生动地描绘了惊险激烈的战斗场面，</a:t>
            </a:r>
            <a:r>
              <a:rPr lang="zh-CN" altLang="en-US" sz="3600" b="1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进一步刻画了冲锋陷阵、杀敌报国的抗战英雄形象。使读者对爱国将士们冲锋陷阵，所向无前的英勇气概，历历如在目前。</a:t>
            </a:r>
            <a:r>
              <a:rPr lang="zh-CN" altLang="en-US" sz="3600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 </a:t>
            </a:r>
            <a:endParaRPr lang="zh-CN" altLang="en-US" sz="3600">
              <a:solidFill>
                <a:srgbClr val="0000FF"/>
              </a:solidFill>
              <a:latin typeface="方正启体简体" pitchFamily="1" charset="-122"/>
              <a:ea typeface="方正启体简体" pitchFamily="1" charset="-122"/>
            </a:endParaRPr>
          </a:p>
        </p:txBody>
      </p:sp>
      <p:sp>
        <p:nvSpPr>
          <p:cNvPr id="34821" name="文本框 34820"/>
          <p:cNvSpPr txBox="1"/>
          <p:nvPr/>
        </p:nvSpPr>
        <p:spPr>
          <a:xfrm>
            <a:off x="755650" y="4076700"/>
            <a:ext cx="3887788" cy="10683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fol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Ｃ、雄心壮志</a:t>
            </a:r>
            <a:endParaRPr lang="zh-CN" altLang="en-US" sz="3600" b="1">
              <a:solidFill>
                <a:schemeClr val="folHlink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2800">
              <a:solidFill>
                <a:srgbClr val="FFFF00"/>
              </a:solidFill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34822" name="矩形 34821"/>
          <p:cNvSpPr/>
          <p:nvPr/>
        </p:nvSpPr>
        <p:spPr>
          <a:xfrm>
            <a:off x="539750" y="5300663"/>
            <a:ext cx="7848600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方正启体简体" pitchFamily="1" charset="-122"/>
                <a:ea typeface="方正启体简体" pitchFamily="1" charset="-122"/>
              </a:rPr>
              <a:t>完成大业、赢取功名 ，这里洋溢着作者的爱国热情和雄心壮志。</a:t>
            </a:r>
            <a:endParaRPr lang="zh-CN" altLang="en-US" sz="3600">
              <a:solidFill>
                <a:srgbClr val="0000FF"/>
              </a:solidFill>
              <a:latin typeface="方正启体简体" pitchFamily="1" charset="-122"/>
              <a:ea typeface="方正启体简体" pitchFamily="1" charset="-122"/>
            </a:endParaRPr>
          </a:p>
        </p:txBody>
      </p:sp>
      <p:sp>
        <p:nvSpPr>
          <p:cNvPr id="34823" name="矩形 34822"/>
          <p:cNvSpPr/>
          <p:nvPr/>
        </p:nvSpPr>
        <p:spPr>
          <a:xfrm>
            <a:off x="468313" y="4724400"/>
            <a:ext cx="67119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了却君王天下事，赢得生前身后名。</a:t>
            </a:r>
            <a:endParaRPr lang="zh-CN" altLang="en-US" sz="3200" b="1">
              <a:solidFill>
                <a:srgbClr val="FF6600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/>
      <p:bldP spid="34820" grpId="0"/>
      <p:bldP spid="34821" grpId="0"/>
      <p:bldP spid="34822" grpId="0"/>
      <p:bldP spid="3482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矩形 35841"/>
          <p:cNvSpPr/>
          <p:nvPr/>
        </p:nvSpPr>
        <p:spPr>
          <a:xfrm>
            <a:off x="1403350" y="3141663"/>
            <a:ext cx="693738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壮</a:t>
            </a:r>
            <a:endParaRPr lang="zh-CN" altLang="en-US" sz="4000" b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方正启体简体" pitchFamily="1" charset="-122"/>
            </a:endParaRPr>
          </a:p>
        </p:txBody>
      </p:sp>
      <p:sp>
        <p:nvSpPr>
          <p:cNvPr id="35843" name="文本框 35842"/>
          <p:cNvSpPr txBox="1"/>
          <p:nvPr/>
        </p:nvSpPr>
        <p:spPr>
          <a:xfrm>
            <a:off x="755650" y="1052513"/>
            <a:ext cx="8064500" cy="2225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solidFill>
                  <a:srgbClr val="008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4.</a:t>
            </a:r>
            <a:r>
              <a:rPr lang="zh-CN" altLang="en-US" sz="4000" b="1">
                <a:solidFill>
                  <a:srgbClr val="008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概括：</a:t>
            </a:r>
            <a:r>
              <a:rPr lang="zh-CN" altLang="en-US" sz="4000" b="1">
                <a:solidFill>
                  <a:srgbClr val="FF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</a:rPr>
              <a:t>以上的情景我们用一个字概括是什么呢？</a:t>
            </a:r>
            <a:endParaRPr lang="zh-CN" altLang="en-US" sz="4000">
              <a:solidFill>
                <a:srgbClr val="FF330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endParaRPr lang="zh-CN" altLang="en-US" sz="4000">
              <a:solidFill>
                <a:srgbClr val="FF3300"/>
              </a:solidFill>
              <a:latin typeface="Times New Roman" panose="02020603050405020304" pitchFamily="2" charset="0"/>
            </a:endParaRPr>
          </a:p>
        </p:txBody>
      </p:sp>
      <p:sp>
        <p:nvSpPr>
          <p:cNvPr id="35844" name="文本框 35843"/>
          <p:cNvSpPr txBox="1"/>
          <p:nvPr/>
        </p:nvSpPr>
        <p:spPr>
          <a:xfrm>
            <a:off x="1979613" y="2205038"/>
            <a:ext cx="5010150" cy="31400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       </a:t>
            </a:r>
            <a:r>
              <a:rPr lang="zh-CN" altLang="en-US" sz="40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的军营生活、</a:t>
            </a:r>
            <a:endParaRPr lang="zh-CN" altLang="en-US" sz="40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       的战斗场面、</a:t>
            </a:r>
            <a:endParaRPr lang="zh-CN" altLang="en-US" sz="40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启体简体" pitchFamily="1" charset="-122"/>
                <a:ea typeface="方正启体简体" pitchFamily="1" charset="-122"/>
              </a:rPr>
              <a:t>       的</a:t>
            </a:r>
            <a:r>
              <a:rPr lang="zh-CN" altLang="en-US" sz="40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雄心壮志</a:t>
            </a:r>
            <a:endParaRPr lang="zh-CN" altLang="en-US" sz="40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方正启体简体" pitchFamily="1" charset="-122"/>
              <a:ea typeface="方正启体简体" pitchFamily="1" charset="-122"/>
            </a:endParaRPr>
          </a:p>
          <a:p>
            <a:endParaRPr lang="zh-CN" altLang="en-US" sz="4000">
              <a:solidFill>
                <a:srgbClr val="0000FF"/>
              </a:solidFill>
              <a:latin typeface="仿宋_GB2312" pitchFamily="1" charset="-122"/>
              <a:ea typeface="方正启体简体" pitchFamily="1" charset="-122"/>
            </a:endParaRPr>
          </a:p>
        </p:txBody>
      </p:sp>
      <p:sp>
        <p:nvSpPr>
          <p:cNvPr id="35845" name="左大括号 35844"/>
          <p:cNvSpPr/>
          <p:nvPr/>
        </p:nvSpPr>
        <p:spPr>
          <a:xfrm>
            <a:off x="2339975" y="2492375"/>
            <a:ext cx="144463" cy="1873250"/>
          </a:xfrm>
          <a:prstGeom prst="leftBrace">
            <a:avLst>
              <a:gd name="adj1" fmla="val 108058"/>
              <a:gd name="adj2" fmla="val 50000"/>
            </a:avLst>
          </a:prstGeom>
          <a:noFill/>
          <a:ln w="12700" cap="sq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1800" b="1">
              <a:solidFill>
                <a:srgbClr val="0000FF"/>
              </a:solidFill>
              <a:latin typeface="Tahoma" panose="020b0604030504040204" pitchFamily="2" charset="0"/>
            </a:endParaRPr>
          </a:p>
        </p:txBody>
      </p:sp>
      <p:sp>
        <p:nvSpPr>
          <p:cNvPr id="35846" name="矩形 35845"/>
          <p:cNvSpPr/>
          <p:nvPr/>
        </p:nvSpPr>
        <p:spPr>
          <a:xfrm>
            <a:off x="2555875" y="2205038"/>
            <a:ext cx="16557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8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雄壮</a:t>
            </a:r>
            <a:endParaRPr lang="zh-CN" altLang="en-US" sz="3600" b="1">
              <a:solidFill>
                <a:srgbClr val="0080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方正启体简体" pitchFamily="1" charset="-122"/>
            </a:endParaRPr>
          </a:p>
        </p:txBody>
      </p:sp>
      <p:sp>
        <p:nvSpPr>
          <p:cNvPr id="35847" name="矩形 35846"/>
          <p:cNvSpPr/>
          <p:nvPr/>
        </p:nvSpPr>
        <p:spPr>
          <a:xfrm>
            <a:off x="2555875" y="3068638"/>
            <a:ext cx="1098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8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壮烈</a:t>
            </a:r>
            <a:endParaRPr lang="zh-CN" altLang="en-US" sz="3600" b="1">
              <a:solidFill>
                <a:srgbClr val="0080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方正启体简体" pitchFamily="1" charset="-122"/>
            </a:endParaRPr>
          </a:p>
        </p:txBody>
      </p:sp>
      <p:sp>
        <p:nvSpPr>
          <p:cNvPr id="35848" name="矩形 35847"/>
          <p:cNvSpPr/>
          <p:nvPr/>
        </p:nvSpPr>
        <p:spPr>
          <a:xfrm>
            <a:off x="2627313" y="4005263"/>
            <a:ext cx="1098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8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方正启体简体" pitchFamily="1" charset="-122"/>
              </a:rPr>
              <a:t>豪壮</a:t>
            </a:r>
            <a:endParaRPr lang="zh-CN" altLang="en-US" sz="3600" b="1">
              <a:solidFill>
                <a:srgbClr val="0080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方正启体简体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/>
      <p:bldP spid="35844" grpId="0"/>
      <p:bldP spid="35845" grpId="0"/>
      <p:bldP spid="35846" grpId="0"/>
      <p:bldP spid="35847" grpId="0"/>
      <p:bldP spid="3584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https://d.book118.com/258076115116006026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007A77"/>
      </a:dk1>
      <a:lt1>
        <a:srgbClr val="EFF6EE"/>
      </a:lt1>
      <a:dk2>
        <a:srgbClr val="0066CC"/>
      </a:dk2>
      <a:lt2>
        <a:srgbClr val="C0C0C0"/>
      </a:lt2>
      <a:accent1>
        <a:srgbClr val="E7EEE6"/>
      </a:accent1>
      <a:accent2>
        <a:srgbClr val="FF9933"/>
      </a:accent2>
      <a:accent3>
        <a:srgbClr val="F5FAF5"/>
      </a:accent3>
      <a:accent4>
        <a:srgbClr val="006866"/>
      </a:accent4>
      <a:accent5>
        <a:srgbClr val="F1F5F0"/>
      </a:accent5>
      <a:accent6>
        <a:srgbClr val="E5892D"/>
      </a:accent6>
      <a:hlink>
        <a:srgbClr val="636395"/>
      </a:hlink>
      <a:folHlink>
        <a:srgbClr val="CC33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F"/>
        </a:accent4>
        <a:accent5>
          <a:srgbClr val="E2F4FF"/>
        </a:accent5>
        <a:accent6>
          <a:srgbClr val="2D89E5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5FAF5"/>
        </a:accent3>
        <a:accent4>
          <a:srgbClr val="006866"/>
        </a:accent4>
        <a:accent5>
          <a:srgbClr val="F1F5F0"/>
        </a:accent5>
        <a:accent6>
          <a:srgbClr val="E589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B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9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E"/>
        </a:accent3>
        <a:accent4>
          <a:srgbClr val="545480"/>
        </a:accent4>
        <a:accent5>
          <a:srgbClr val="FFEDED"/>
        </a:accent5>
        <a:accent6>
          <a:srgbClr val="E589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D"/>
        </a:accent4>
        <a:accent5>
          <a:srgbClr val="E9F7FF"/>
        </a:accent5>
        <a:accent6>
          <a:srgbClr val="E589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DED"/>
        </a:accent3>
        <a:accent4>
          <a:srgbClr val="0057AF"/>
        </a:accent4>
        <a:accent5>
          <a:srgbClr val="FFFFE2"/>
        </a:accent5>
        <a:accent6>
          <a:srgbClr val="008989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22222"/>
        </a:accent4>
        <a:accent5>
          <a:srgbClr val="E1E1EA"/>
        </a:accent5>
        <a:accent6>
          <a:srgbClr val="E5B7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33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52">
      <vt:lpstr>Arial</vt:lpstr>
      <vt:lpstr>Calibri</vt:lpstr>
      <vt:lpstr>宋体</vt:lpstr>
      <vt:lpstr>Times New Roman</vt:lpstr>
      <vt:lpstr>Wingdings</vt:lpstr>
      <vt:lpstr>楷体_GB2312</vt:lpstr>
      <vt:lpstr>方正启体简体</vt:lpstr>
      <vt:lpstr>Tahoma</vt:lpstr>
      <vt:lpstr>仿宋_GB2312</vt:lpstr>
      <vt:lpstr>华文中宋</vt:lpstr>
      <vt:lpstr>黑体</vt:lpstr>
      <vt:lpstr>隶书</vt:lpstr>
      <vt:lpstr>方正隶二简体</vt:lpstr>
      <vt:lpstr>华文新魏</vt:lpstr>
      <vt:lpstr>方正姚体</vt:lpstr>
      <vt:lpstr>华文行楷</vt:lpstr>
      <vt:lpstr>华文彩云</vt:lpstr>
      <vt:lpstr>方正流行体简体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自由读  要求：字正腔圆，有板有眼，有情有味。</vt:lpstr>
      <vt:lpstr>PowerPoint Presentation</vt:lpstr>
      <vt:lpstr>PowerPoint Presentation</vt:lpstr>
      <vt:lpstr>醉里挑灯看剑，梦回吹角连营。</vt:lpstr>
      <vt:lpstr>PowerPoint Presentation</vt:lpstr>
      <vt:lpstr>PowerPoint Presentation</vt:lpstr>
      <vt:lpstr>PowerPoint Presentation</vt:lpstr>
      <vt:lpstr>PowerPoint Presentation</vt:lpstr>
      <vt:lpstr>说说这首词的风格。（婉约、豪放）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醉里挑灯看剑，梦回吹角连营。八百里分麾下之炙，五十弦翻塞外声，沙场秋点兵。</vt:lpstr>
      <vt:lpstr>PowerPoint Presentation</vt:lpstr>
      <vt:lpstr>PowerPoint Presentation</vt:lpstr>
      <vt:lpstr>马作的卢飞快，弓如霹雳弦惊。了却君王天下事，嬴得生前身后名。可怜白发生！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2024-09-04T05:13:17.349</cp:lastPrinted>
  <dcterms:created xsi:type="dcterms:W3CDTF">2024-09-03T21:13:17Z</dcterms:created>
  <dcterms:modified xsi:type="dcterms:W3CDTF">2024-09-03T21:13:19Z</dcterms:modified>
</cp:coreProperties>
</file>