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7" r:id="rId16"/>
  </p:sldIdLst>
  <p:sldSz cx="12192000" cy="6858000"/>
  <p:notesSz cx="6858000" cy="9144000"/>
  <p:custDataLst>
    <p:tags r:id="rId17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tags" Target="tags/tag1.xml" /><Relationship Id="rId18" Type="http://schemas.openxmlformats.org/officeDocument/2006/relationships/presProps" Target="presProps.xml" /><Relationship Id="rId19" Type="http://schemas.openxmlformats.org/officeDocument/2006/relationships/viewProps" Target="viewProps.xml" /><Relationship Id="rId2" Type="http://schemas.openxmlformats.org/officeDocument/2006/relationships/slideMaster" Target="slideMasters/slideMaster2.xml" /><Relationship Id="rId20" Type="http://schemas.openxmlformats.org/officeDocument/2006/relationships/theme" Target="theme/theme1.xml" /><Relationship Id="rId21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7307CA38-6F1E-4824-961E-2F4B60C3687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B998B56-3540-40F4-8F0B-9FD17FFD9FD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96BE41-77F8-44B2-95B2-8A6CFC2D4E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A5F52306-27AA-44E0-88BD-DE7557FFF94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0C6F9FD-4134-4B0C-B658-38C10E4E1BE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A37CB394-6CEC-451E-AFA0-F2ADC2DCB9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F40FA3F-C04B-46F9-AB15-F3323365813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AEB1D74-C71E-4428-82B3-97484603698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DC707FF-8F77-433F-A7A8-F005A8CF386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94E9A8A-899D-4068-8F56-DC62F39D46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49108A6-1EE2-488D-80CE-AED301F9A4B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jpeg" /><Relationship Id="rId3" Type="http://schemas.openxmlformats.org/officeDocument/2006/relationships/image" Target="../media/image5.jpeg" /><Relationship Id="rId4" Type="http://schemas.openxmlformats.org/officeDocument/2006/relationships/image" Target="../media/image6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8.jpeg" /><Relationship Id="rId4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10.jpeg" /><Relationship Id="rId4" Type="http://schemas.openxmlformats.org/officeDocument/2006/relationships/image" Target="../media/image11.jpeg" /><Relationship Id="rId5" Type="http://schemas.openxmlformats.org/officeDocument/2006/relationships/image" Target="../media/image2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16.jpeg" /><Relationship Id="rId4" Type="http://schemas.openxmlformats.org/officeDocument/2006/relationships/image" Target="../media/image17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8.jpeg" /><Relationship Id="rId3" Type="http://schemas.openxmlformats.org/officeDocument/2006/relationships/image" Target="../media/image19.jpeg" /><Relationship Id="rId4" Type="http://schemas.openxmlformats.org/officeDocument/2006/relationships/image" Target="../media/image20.jpeg" /><Relationship Id="rId5" Type="http://schemas.openxmlformats.org/officeDocument/2006/relationships/image" Target="../media/image2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1.jpeg" /><Relationship Id="rId3" Type="http://schemas.openxmlformats.org/officeDocument/2006/relationships/image" Target="../media/image2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2.jpeg" /><Relationship Id="rId3" Type="http://schemas.openxmlformats.org/officeDocument/2006/relationships/image" Target="../media/image2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258102010011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44631" y="1726035"/>
            <a:ext cx="9769862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化学工作总结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97491" y="810388"/>
            <a:ext cx="5298183" cy="5298183"/>
          </a:xfrm>
          <a:prstGeom prst="ellipse">
            <a:avLst/>
          </a:prstGeom>
          <a:solidFill>
            <a:schemeClr val="accent1">
              <a:alpha val="14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938400" y="1451298"/>
            <a:ext cx="4016365" cy="4016365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231235" y="2407957"/>
            <a:ext cx="3626990" cy="252374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401923" y="2066581"/>
            <a:ext cx="3089320" cy="104165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7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5922569" y="1019175"/>
            <a:ext cx="5810250" cy="4819650"/>
          </a:xfrm>
          <a:prstGeom prst="rect">
            <a:avLst/>
          </a:prstGeom>
        </p:spPr>
        <p:txBody>
          <a:bodyPr vert="horz" wrap="square" lIns="123825" tIns="123825" rIns="57150" bIns="123825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引言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本年度化学工作成果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实验室建设与管理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教学质量与课程改革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科研团队建设与人才培养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4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未来发展规划与目标</a:t>
            </a:r>
          </a:p>
        </p:txBody>
      </p:sp>
      <p:sp>
        <p:nvSpPr>
          <p:cNvPr id="7" name="AutoShape 7"/>
          <p:cNvSpPr/>
          <p:nvPr/>
        </p:nvSpPr>
        <p:spPr>
          <a:xfrm>
            <a:off x="11307391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1736478" y="332232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11346376" y="332232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11307391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11736478" y="508550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11346376" y="508550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1307391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11736478" y="684869"/>
            <a:ext cx="89762" cy="8643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46376" y="684869"/>
            <a:ext cx="436199" cy="86430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01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引言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981837" y="1604867"/>
            <a:ext cx="3394996" cy="2116741"/>
            <a:chOff x="981837" y="1604867"/>
            <a:chExt cx="3394996" cy="2116741"/>
          </a:xfrm>
        </p:grpSpPr>
        <p:sp>
          <p:nvSpPr>
            <p:cNvPr id="3" name="AutoShape 3"/>
            <p:cNvSpPr/>
            <p:nvPr/>
          </p:nvSpPr>
          <p:spPr>
            <a:xfrm>
              <a:off x="981837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 vert="horz" wrap="square" lIns="91440" tIns="45720" rIns="91440" bIns="45720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defRPr/>
              </a:pPr>
              <a:r>
                <a:rPr lang="en-US" sz="2940">
                  <a:solidFill>
                    <a:srgbClr val="FFFFFF">
                      <a:alpha val="100000"/>
                    </a:srgbClr>
                  </a:solidFill>
                  <a:latin typeface="Calibri"/>
                  <a:ea typeface="Calibri"/>
                  <a:cs typeface="Calibri"/>
                </a:rPr>
                <a:t>    </a:t>
              </a:r>
              <a:endParaRPr lang="en-US" sz="1100"/>
            </a:p>
          </p:txBody>
        </p:sp>
      </p:grpSp>
      <p:grpSp>
        <p:nvGrpSpPr>
          <p:cNvPr id="4" name="Group 4"/>
          <p:cNvGrpSpPr/>
          <p:nvPr/>
        </p:nvGrpSpPr>
        <p:grpSpPr>
          <a:xfrm>
            <a:off x="4376738" y="3721608"/>
            <a:ext cx="3394996" cy="2116741"/>
            <a:chOff x="4376738" y="3721608"/>
            <a:chExt cx="3394996" cy="2116741"/>
          </a:xfrm>
        </p:grpSpPr>
        <p:sp>
          <p:nvSpPr>
            <p:cNvPr id="5" name="AutoShape 5"/>
            <p:cNvSpPr/>
            <p:nvPr/>
          </p:nvSpPr>
          <p:spPr>
            <a:xfrm>
              <a:off x="4376738" y="3721608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7771733" y="1604867"/>
            <a:ext cx="3394996" cy="2116741"/>
            <a:chOff x="7771733" y="1604867"/>
            <a:chExt cx="3394996" cy="2116741"/>
          </a:xfrm>
        </p:grpSpPr>
        <p:sp>
          <p:nvSpPr>
            <p:cNvPr id="7" name="AutoShape 7"/>
            <p:cNvSpPr/>
            <p:nvPr/>
          </p:nvSpPr>
          <p:spPr>
            <a:xfrm>
              <a:off x="7771733" y="1604867"/>
              <a:ext cx="3394996" cy="2116741"/>
            </a:xfrm>
            <a:prstGeom prst="rect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pic>
        <p:nvPicPr>
          <p:cNvPr id="8" name="Picture 8"/>
          <p:cNvPicPr>
            <a:picLocks noChangeAspect="1"/>
          </p:cNvPicPr>
          <p:nvPr/>
        </p:nvPicPr>
        <p:blipFill>
          <a:blip r:embed="rId2"/>
          <a:srcRect t="19162" b="19162"/>
          <a:stretch>
            <a:fillRect/>
          </a:stretch>
        </p:blipFill>
        <p:spPr>
          <a:xfrm>
            <a:off x="981837" y="3694465"/>
            <a:ext cx="3394942" cy="2143864"/>
          </a:xfrm>
          <a:prstGeom prst="rect">
            <a:avLst/>
          </a:prstGeom>
        </p:spPr>
      </p:pic>
      <p:pic>
        <p:nvPicPr>
          <p:cNvPr id="9" name="Picture 9"/>
          <p:cNvPicPr>
            <a:picLocks noChangeAspect="1"/>
          </p:cNvPicPr>
          <p:nvPr/>
        </p:nvPicPr>
        <p:blipFill>
          <a:blip r:embed="rId3"/>
          <a:srcRect t="7901" b="7901"/>
          <a:stretch>
            <a:fillRect/>
          </a:stretch>
        </p:blipFill>
        <p:spPr>
          <a:xfrm>
            <a:off x="4376812" y="1577730"/>
            <a:ext cx="3394942" cy="2143864"/>
          </a:xfrm>
          <a:prstGeom prst="rect">
            <a:avLst/>
          </a:prstGeom>
        </p:spPr>
      </p:pic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18426" b="18426"/>
          <a:stretch>
            <a:fillRect/>
          </a:stretch>
        </p:blipFill>
        <p:spPr>
          <a:xfrm>
            <a:off x="7771733" y="3721608"/>
            <a:ext cx="3394942" cy="2143864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目的和背景</a:t>
              </a:r>
            </a:p>
          </p:txBody>
        </p:sp>
      </p:grpSp>
      <p:grpSp>
        <p:nvGrpSpPr>
          <p:cNvPr id="33" name="Group 33"/>
          <p:cNvGrpSpPr/>
          <p:nvPr/>
        </p:nvGrpSpPr>
        <p:grpSpPr>
          <a:xfrm>
            <a:off x="981837" y="1604867"/>
            <a:ext cx="3394996" cy="490334"/>
            <a:chOff x="981837" y="1604867"/>
            <a:chExt cx="3394996" cy="490334"/>
          </a:xfrm>
        </p:grpSpPr>
        <p:sp>
          <p:nvSpPr>
            <p:cNvPr id="34" name="TextBox 34"/>
            <p:cNvSpPr txBox="1"/>
            <p:nvPr/>
          </p:nvSpPr>
          <p:spPr>
            <a:xfrm>
              <a:off x="981837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总结化学工作成果</a:t>
              </a:r>
            </a:p>
          </p:txBody>
        </p:sp>
      </p:grpSp>
      <p:grpSp>
        <p:nvGrpSpPr>
          <p:cNvPr id="35" name="Group 35"/>
          <p:cNvGrpSpPr/>
          <p:nvPr/>
        </p:nvGrpSpPr>
        <p:grpSpPr>
          <a:xfrm>
            <a:off x="1090562" y="2039620"/>
            <a:ext cx="3286271" cy="1654845"/>
            <a:chOff x="1090562" y="2039620"/>
            <a:chExt cx="3286271" cy="1654845"/>
          </a:xfrm>
        </p:grpSpPr>
        <p:sp>
          <p:nvSpPr>
            <p:cNvPr id="36" name="TextBox 36"/>
            <p:cNvSpPr txBox="1"/>
            <p:nvPr/>
          </p:nvSpPr>
          <p:spPr>
            <a:xfrm>
              <a:off x="1090562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对过去一段时间内的化学工作进行全面的梳理和总结，展示所取得的成果和进展。</a:t>
              </a:r>
            </a:p>
          </p:txBody>
        </p:sp>
      </p:grpSp>
      <p:grpSp>
        <p:nvGrpSpPr>
          <p:cNvPr id="37" name="Group 37"/>
          <p:cNvGrpSpPr/>
          <p:nvPr/>
        </p:nvGrpSpPr>
        <p:grpSpPr>
          <a:xfrm>
            <a:off x="4376833" y="3748751"/>
            <a:ext cx="3394996" cy="490334"/>
            <a:chOff x="4376833" y="3748751"/>
            <a:chExt cx="3394996" cy="490334"/>
          </a:xfrm>
        </p:grpSpPr>
        <p:sp>
          <p:nvSpPr>
            <p:cNvPr id="38" name="TextBox 38"/>
            <p:cNvSpPr txBox="1"/>
            <p:nvPr/>
          </p:nvSpPr>
          <p:spPr>
            <a:xfrm>
              <a:off x="4376833" y="3748751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促进学术交流与合作</a:t>
              </a:r>
            </a:p>
          </p:txBody>
        </p:sp>
      </p:grpSp>
      <p:grpSp>
        <p:nvGrpSpPr>
          <p:cNvPr id="39" name="Group 39"/>
          <p:cNvGrpSpPr/>
          <p:nvPr/>
        </p:nvGrpSpPr>
        <p:grpSpPr>
          <a:xfrm>
            <a:off x="4485558" y="4183504"/>
            <a:ext cx="3286271" cy="1654845"/>
            <a:chOff x="4485558" y="4183504"/>
            <a:chExt cx="3286271" cy="1654845"/>
          </a:xfrm>
        </p:grpSpPr>
        <p:sp>
          <p:nvSpPr>
            <p:cNvPr id="40" name="TextBox 40"/>
            <p:cNvSpPr txBox="1"/>
            <p:nvPr/>
          </p:nvSpPr>
          <p:spPr>
            <a:xfrm>
              <a:off x="4485558" y="4183504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通过分享化学工作的经验和教训，促进同行之间的交流与合作，推动化学领域的发展。</a:t>
              </a:r>
            </a:p>
          </p:txBody>
        </p:sp>
      </p:grpSp>
      <p:grpSp>
        <p:nvGrpSpPr>
          <p:cNvPr id="41" name="Group 41"/>
          <p:cNvGrpSpPr/>
          <p:nvPr/>
        </p:nvGrpSpPr>
        <p:grpSpPr>
          <a:xfrm>
            <a:off x="7771733" y="1604867"/>
            <a:ext cx="3394996" cy="490334"/>
            <a:chOff x="7771733" y="1604867"/>
            <a:chExt cx="3394996" cy="490334"/>
          </a:xfrm>
        </p:grpSpPr>
        <p:sp>
          <p:nvSpPr>
            <p:cNvPr id="42" name="TextBox 42"/>
            <p:cNvSpPr txBox="1"/>
            <p:nvPr/>
          </p:nvSpPr>
          <p:spPr>
            <a:xfrm>
              <a:off x="7771733" y="1604867"/>
              <a:ext cx="3394996" cy="490334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2025" b="1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为未来工作提供参考</a:t>
              </a:r>
            </a:p>
          </p:txBody>
        </p:sp>
      </p:grpSp>
      <p:grpSp>
        <p:nvGrpSpPr>
          <p:cNvPr id="43" name="Group 43"/>
          <p:cNvGrpSpPr/>
          <p:nvPr/>
        </p:nvGrpSpPr>
        <p:grpSpPr>
          <a:xfrm>
            <a:off x="7880459" y="2039620"/>
            <a:ext cx="3286271" cy="1654845"/>
            <a:chOff x="7880459" y="2039620"/>
            <a:chExt cx="3286271" cy="1654845"/>
          </a:xfrm>
        </p:grpSpPr>
        <p:sp>
          <p:nvSpPr>
            <p:cNvPr id="44" name="TextBox 44"/>
            <p:cNvSpPr txBox="1"/>
            <p:nvPr/>
          </p:nvSpPr>
          <p:spPr>
            <a:xfrm>
              <a:off x="7880459" y="2039620"/>
              <a:ext cx="3286271" cy="1654845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1">
              <a:norm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l">
                <a:lnSpc>
                  <a:spcPct val="150000"/>
                </a:lnSpc>
              </a:pPr>
              <a:r>
                <a:rPr lang="en-US" sz="1500">
                  <a:solidFill>
                    <a:srgbClr val="FFFDFD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通过对过去工作的反思和总结，为未来化学工作提供有益的参考和借鉴。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4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 rot="18900000">
            <a:off x="6319999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 rot="18900000">
            <a:off x="4794540" y="2790217"/>
            <a:ext cx="1078663" cy="1078663"/>
          </a:xfrm>
          <a:prstGeom prst="frame">
            <a:avLst>
              <a:gd name="adj1" fmla="val 7163"/>
            </a:avLst>
          </a:prstGeom>
          <a:solidFill>
            <a:schemeClr val="dk1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4" name="Picture 4"/>
          <p:cNvPicPr>
            <a:picLocks noChangeAspect="1"/>
          </p:cNvPicPr>
          <p:nvPr/>
        </p:nvPicPr>
        <p:blipFill>
          <a:blip r:embed="rId2"/>
          <a:srcRect l="16549" r="16549"/>
          <a:stretch>
            <a:fillRect/>
          </a:stretch>
        </p:blipFill>
        <p:spPr>
          <a:xfrm>
            <a:off x="3352886" y="2107432"/>
            <a:ext cx="2465519" cy="2459823"/>
          </a:xfrm>
          <a:prstGeom prst="rect">
            <a:avLst/>
          </a:prstGeom>
        </p:spPr>
      </p:pic>
      <p:pic>
        <p:nvPicPr>
          <p:cNvPr id="5" name="Picture 5"/>
          <p:cNvPicPr>
            <a:picLocks noChangeAspect="1"/>
          </p:cNvPicPr>
          <p:nvPr/>
        </p:nvPicPr>
        <p:blipFill>
          <a:blip r:embed="rId3"/>
          <a:srcRect l="17511" r="17511"/>
          <a:stretch>
            <a:fillRect/>
          </a:stretch>
        </p:blipFill>
        <p:spPr>
          <a:xfrm>
            <a:off x="6374798" y="2037636"/>
            <a:ext cx="2465519" cy="2529619"/>
          </a:xfrm>
          <a:prstGeom prst="rect">
            <a:avLst/>
          </a:prstGeom>
        </p:spPr>
      </p:pic>
      <p:sp>
        <p:nvSpPr>
          <p:cNvPr id="6" name="AutoShape 6"/>
          <p:cNvSpPr/>
          <p:nvPr/>
        </p:nvSpPr>
        <p:spPr>
          <a:xfrm>
            <a:off x="3541855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3721695" y="2521355"/>
            <a:ext cx="306115" cy="294843"/>
          </a:xfrm>
          <a:custGeom>
            <a:rect l="l" t="t" r="r" b="b"/>
            <a:pathLst>
              <a:path w="6825" h="6825">
                <a:moveTo>
                  <a:pt x="1263" y="5234"/>
                </a:moveTo>
                <a:cubicBezTo>
                  <a:pt x="1316" y="5493"/>
                  <a:pt x="1546" y="5689"/>
                  <a:pt x="1820" y="5689"/>
                </a:cubicBezTo>
                <a:cubicBezTo>
                  <a:pt x="2114" y="5689"/>
                  <a:pt x="2354" y="5464"/>
                  <a:pt x="2383" y="5178"/>
                </a:cubicBezTo>
                <a:lnTo>
                  <a:pt x="3568" y="4191"/>
                </a:lnTo>
                <a:cubicBezTo>
                  <a:pt x="3652" y="4401"/>
                  <a:pt x="3856" y="4551"/>
                  <a:pt x="4096" y="4551"/>
                </a:cubicBezTo>
                <a:cubicBezTo>
                  <a:pt x="4348" y="4551"/>
                  <a:pt x="4560" y="4385"/>
                  <a:pt x="4635" y="4157"/>
                </a:cubicBezTo>
                <a:lnTo>
                  <a:pt x="5696" y="4736"/>
                </a:lnTo>
                <a:cubicBezTo>
                  <a:pt x="5732" y="5016"/>
                  <a:pt x="5969" y="5234"/>
                  <a:pt x="6258" y="5234"/>
                </a:cubicBezTo>
                <a:cubicBezTo>
                  <a:pt x="6571" y="5234"/>
                  <a:pt x="6827" y="4979"/>
                  <a:pt x="6827" y="4665"/>
                </a:cubicBezTo>
                <a:cubicBezTo>
                  <a:pt x="6827" y="4351"/>
                  <a:pt x="6571" y="4096"/>
                  <a:pt x="6258" y="4096"/>
                </a:cubicBezTo>
                <a:cubicBezTo>
                  <a:pt x="6006" y="4096"/>
                  <a:pt x="5794" y="4262"/>
                  <a:pt x="5719" y="4490"/>
                </a:cubicBezTo>
                <a:lnTo>
                  <a:pt x="4658" y="3911"/>
                </a:lnTo>
                <a:cubicBezTo>
                  <a:pt x="4622" y="3631"/>
                  <a:pt x="4385" y="3413"/>
                  <a:pt x="4096" y="3413"/>
                </a:cubicBezTo>
                <a:cubicBezTo>
                  <a:pt x="3802" y="3413"/>
                  <a:pt x="3563" y="3638"/>
                  <a:pt x="3533" y="3924"/>
                </a:cubicBezTo>
                <a:lnTo>
                  <a:pt x="2348" y="4911"/>
                </a:lnTo>
                <a:cubicBezTo>
                  <a:pt x="2265" y="4701"/>
                  <a:pt x="2060" y="4551"/>
                  <a:pt x="1820" y="4551"/>
                </a:cubicBezTo>
                <a:cubicBezTo>
                  <a:pt x="1546" y="4551"/>
                  <a:pt x="1316" y="4747"/>
                  <a:pt x="1263" y="5006"/>
                </a:cubicBezTo>
                <a:lnTo>
                  <a:pt x="455" y="5006"/>
                </a:lnTo>
                <a:lnTo>
                  <a:pt x="455" y="4551"/>
                </a:lnTo>
                <a:lnTo>
                  <a:pt x="569" y="4551"/>
                </a:lnTo>
                <a:cubicBezTo>
                  <a:pt x="632" y="4551"/>
                  <a:pt x="683" y="4500"/>
                  <a:pt x="683" y="4437"/>
                </a:cubicBezTo>
                <a:cubicBezTo>
                  <a:pt x="683" y="4374"/>
                  <a:pt x="632" y="4324"/>
                  <a:pt x="569" y="4324"/>
                </a:cubicBezTo>
                <a:lnTo>
                  <a:pt x="455" y="4324"/>
                </a:lnTo>
                <a:lnTo>
                  <a:pt x="455" y="3982"/>
                </a:lnTo>
                <a:lnTo>
                  <a:pt x="569" y="3982"/>
                </a:lnTo>
                <a:cubicBezTo>
                  <a:pt x="632" y="3982"/>
                  <a:pt x="683" y="3931"/>
                  <a:pt x="683" y="3868"/>
                </a:cubicBezTo>
                <a:cubicBezTo>
                  <a:pt x="683" y="3806"/>
                  <a:pt x="632" y="3755"/>
                  <a:pt x="569" y="3755"/>
                </a:cubicBezTo>
                <a:lnTo>
                  <a:pt x="480" y="3755"/>
                </a:lnTo>
                <a:lnTo>
                  <a:pt x="1407" y="2416"/>
                </a:lnTo>
                <a:cubicBezTo>
                  <a:pt x="1494" y="2470"/>
                  <a:pt x="1596" y="2503"/>
                  <a:pt x="1707" y="2503"/>
                </a:cubicBezTo>
                <a:cubicBezTo>
                  <a:pt x="1888" y="2503"/>
                  <a:pt x="2048" y="2416"/>
                  <a:pt x="2152" y="2284"/>
                </a:cubicBezTo>
                <a:lnTo>
                  <a:pt x="2752" y="2584"/>
                </a:lnTo>
                <a:cubicBezTo>
                  <a:pt x="2740" y="2631"/>
                  <a:pt x="2731" y="2680"/>
                  <a:pt x="2731" y="2731"/>
                </a:cubicBezTo>
                <a:cubicBezTo>
                  <a:pt x="2731" y="3044"/>
                  <a:pt x="2986" y="3300"/>
                  <a:pt x="3300" y="3300"/>
                </a:cubicBezTo>
                <a:cubicBezTo>
                  <a:pt x="3613" y="3300"/>
                  <a:pt x="3868" y="3044"/>
                  <a:pt x="3868" y="2731"/>
                </a:cubicBezTo>
                <a:cubicBezTo>
                  <a:pt x="3868" y="2608"/>
                  <a:pt x="3829" y="2496"/>
                  <a:pt x="3763" y="2403"/>
                </a:cubicBezTo>
                <a:lnTo>
                  <a:pt x="4488" y="1055"/>
                </a:lnTo>
                <a:cubicBezTo>
                  <a:pt x="4574" y="1107"/>
                  <a:pt x="4672" y="1138"/>
                  <a:pt x="4779" y="1138"/>
                </a:cubicBezTo>
                <a:cubicBezTo>
                  <a:pt x="4891" y="1138"/>
                  <a:pt x="4995" y="1104"/>
                  <a:pt x="5083" y="1048"/>
                </a:cubicBezTo>
                <a:lnTo>
                  <a:pt x="5827" y="2004"/>
                </a:lnTo>
                <a:cubicBezTo>
                  <a:pt x="5829" y="2007"/>
                  <a:pt x="5833" y="2009"/>
                  <a:pt x="5836" y="2011"/>
                </a:cubicBezTo>
                <a:cubicBezTo>
                  <a:pt x="5745" y="2112"/>
                  <a:pt x="5689" y="2244"/>
                  <a:pt x="5689" y="2389"/>
                </a:cubicBezTo>
                <a:cubicBezTo>
                  <a:pt x="5689" y="2703"/>
                  <a:pt x="5944" y="2958"/>
                  <a:pt x="6258" y="2958"/>
                </a:cubicBezTo>
                <a:cubicBezTo>
                  <a:pt x="6571" y="2958"/>
                  <a:pt x="6827" y="2703"/>
                  <a:pt x="6827" y="2389"/>
                </a:cubicBezTo>
                <a:cubicBezTo>
                  <a:pt x="6827" y="2076"/>
                  <a:pt x="6571" y="1820"/>
                  <a:pt x="6258" y="1820"/>
                </a:cubicBezTo>
                <a:cubicBezTo>
                  <a:pt x="6170" y="1820"/>
                  <a:pt x="6087" y="1842"/>
                  <a:pt x="6013" y="1878"/>
                </a:cubicBezTo>
                <a:cubicBezTo>
                  <a:pt x="6010" y="1874"/>
                  <a:pt x="6010" y="1869"/>
                  <a:pt x="6006" y="1864"/>
                </a:cubicBezTo>
                <a:lnTo>
                  <a:pt x="5248" y="890"/>
                </a:lnTo>
                <a:cubicBezTo>
                  <a:pt x="5311" y="798"/>
                  <a:pt x="5348" y="688"/>
                  <a:pt x="5348" y="569"/>
                </a:cubicBezTo>
                <a:cubicBezTo>
                  <a:pt x="5348" y="255"/>
                  <a:pt x="5092" y="0"/>
                  <a:pt x="4779" y="0"/>
                </a:cubicBezTo>
                <a:cubicBezTo>
                  <a:pt x="4465" y="0"/>
                  <a:pt x="4210" y="255"/>
                  <a:pt x="4210" y="569"/>
                </a:cubicBezTo>
                <a:cubicBezTo>
                  <a:pt x="4210" y="691"/>
                  <a:pt x="4249" y="804"/>
                  <a:pt x="4315" y="897"/>
                </a:cubicBezTo>
                <a:lnTo>
                  <a:pt x="3590" y="2244"/>
                </a:lnTo>
                <a:cubicBezTo>
                  <a:pt x="3505" y="2193"/>
                  <a:pt x="3406" y="2162"/>
                  <a:pt x="3300" y="2162"/>
                </a:cubicBezTo>
                <a:cubicBezTo>
                  <a:pt x="3118" y="2162"/>
                  <a:pt x="2959" y="2248"/>
                  <a:pt x="2854" y="2381"/>
                </a:cubicBezTo>
                <a:lnTo>
                  <a:pt x="2254" y="2081"/>
                </a:lnTo>
                <a:cubicBezTo>
                  <a:pt x="2267" y="2034"/>
                  <a:pt x="2276" y="1985"/>
                  <a:pt x="2276" y="1934"/>
                </a:cubicBezTo>
                <a:cubicBezTo>
                  <a:pt x="2276" y="1621"/>
                  <a:pt x="2020" y="1365"/>
                  <a:pt x="1707" y="1365"/>
                </a:cubicBezTo>
                <a:cubicBezTo>
                  <a:pt x="1393" y="1365"/>
                  <a:pt x="1138" y="1621"/>
                  <a:pt x="1138" y="1934"/>
                </a:cubicBezTo>
                <a:cubicBezTo>
                  <a:pt x="1138" y="2054"/>
                  <a:pt x="1176" y="2166"/>
                  <a:pt x="1239" y="2257"/>
                </a:cubicBezTo>
                <a:lnTo>
                  <a:pt x="593" y="3191"/>
                </a:lnTo>
                <a:cubicBezTo>
                  <a:pt x="585" y="3189"/>
                  <a:pt x="578" y="3186"/>
                  <a:pt x="569" y="3186"/>
                </a:cubicBezTo>
                <a:lnTo>
                  <a:pt x="455" y="3186"/>
                </a:lnTo>
                <a:lnTo>
                  <a:pt x="455" y="2844"/>
                </a:lnTo>
                <a:lnTo>
                  <a:pt x="569" y="2844"/>
                </a:lnTo>
                <a:cubicBezTo>
                  <a:pt x="632" y="2844"/>
                  <a:pt x="683" y="2794"/>
                  <a:pt x="683" y="2731"/>
                </a:cubicBezTo>
                <a:cubicBezTo>
                  <a:pt x="683" y="2668"/>
                  <a:pt x="632" y="2617"/>
                  <a:pt x="569" y="2617"/>
                </a:cubicBezTo>
                <a:lnTo>
                  <a:pt x="455" y="2617"/>
                </a:lnTo>
                <a:lnTo>
                  <a:pt x="455" y="2276"/>
                </a:lnTo>
                <a:lnTo>
                  <a:pt x="569" y="2276"/>
                </a:lnTo>
                <a:cubicBezTo>
                  <a:pt x="632" y="2276"/>
                  <a:pt x="683" y="2225"/>
                  <a:pt x="683" y="2162"/>
                </a:cubicBezTo>
                <a:cubicBezTo>
                  <a:pt x="683" y="2099"/>
                  <a:pt x="632" y="2048"/>
                  <a:pt x="569" y="2048"/>
                </a:cubicBezTo>
                <a:lnTo>
                  <a:pt x="455" y="2048"/>
                </a:lnTo>
                <a:lnTo>
                  <a:pt x="455" y="1707"/>
                </a:lnTo>
                <a:lnTo>
                  <a:pt x="569" y="1707"/>
                </a:lnTo>
                <a:cubicBezTo>
                  <a:pt x="632" y="1707"/>
                  <a:pt x="683" y="1656"/>
                  <a:pt x="683" y="1593"/>
                </a:cubicBezTo>
                <a:cubicBezTo>
                  <a:pt x="683" y="1530"/>
                  <a:pt x="632" y="1479"/>
                  <a:pt x="569" y="1479"/>
                </a:cubicBezTo>
                <a:lnTo>
                  <a:pt x="455" y="1479"/>
                </a:lnTo>
                <a:lnTo>
                  <a:pt x="455" y="1138"/>
                </a:lnTo>
                <a:lnTo>
                  <a:pt x="569" y="1138"/>
                </a:lnTo>
                <a:cubicBezTo>
                  <a:pt x="632" y="1138"/>
                  <a:pt x="683" y="1087"/>
                  <a:pt x="683" y="1024"/>
                </a:cubicBezTo>
                <a:cubicBezTo>
                  <a:pt x="683" y="961"/>
                  <a:pt x="632" y="910"/>
                  <a:pt x="569" y="910"/>
                </a:cubicBezTo>
                <a:lnTo>
                  <a:pt x="455" y="910"/>
                </a:lnTo>
                <a:lnTo>
                  <a:pt x="455" y="569"/>
                </a:lnTo>
                <a:lnTo>
                  <a:pt x="569" y="569"/>
                </a:lnTo>
                <a:cubicBezTo>
                  <a:pt x="632" y="569"/>
                  <a:pt x="683" y="518"/>
                  <a:pt x="683" y="455"/>
                </a:cubicBezTo>
                <a:cubicBezTo>
                  <a:pt x="683" y="392"/>
                  <a:pt x="632" y="341"/>
                  <a:pt x="569" y="341"/>
                </a:cubicBezTo>
                <a:lnTo>
                  <a:pt x="455" y="341"/>
                </a:lnTo>
                <a:lnTo>
                  <a:pt x="455" y="114"/>
                </a:lnTo>
                <a:cubicBezTo>
                  <a:pt x="455" y="51"/>
                  <a:pt x="404" y="0"/>
                  <a:pt x="341" y="0"/>
                </a:cubicBezTo>
                <a:cubicBezTo>
                  <a:pt x="278" y="0"/>
                  <a:pt x="228" y="51"/>
                  <a:pt x="228" y="114"/>
                </a:cubicBezTo>
                <a:lnTo>
                  <a:pt x="228" y="341"/>
                </a:lnTo>
                <a:lnTo>
                  <a:pt x="114" y="341"/>
                </a:lnTo>
                <a:cubicBezTo>
                  <a:pt x="51" y="341"/>
                  <a:pt x="0" y="392"/>
                  <a:pt x="0" y="455"/>
                </a:cubicBezTo>
                <a:cubicBezTo>
                  <a:pt x="0" y="518"/>
                  <a:pt x="51" y="569"/>
                  <a:pt x="114" y="569"/>
                </a:cubicBezTo>
                <a:lnTo>
                  <a:pt x="228" y="569"/>
                </a:lnTo>
                <a:lnTo>
                  <a:pt x="228" y="910"/>
                </a:lnTo>
                <a:lnTo>
                  <a:pt x="114" y="910"/>
                </a:lnTo>
                <a:cubicBezTo>
                  <a:pt x="51" y="910"/>
                  <a:pt x="0" y="961"/>
                  <a:pt x="0" y="1024"/>
                </a:cubicBezTo>
                <a:cubicBezTo>
                  <a:pt x="0" y="1087"/>
                  <a:pt x="51" y="1138"/>
                  <a:pt x="114" y="1138"/>
                </a:cubicBezTo>
                <a:lnTo>
                  <a:pt x="228" y="1138"/>
                </a:lnTo>
                <a:lnTo>
                  <a:pt x="228" y="1479"/>
                </a:lnTo>
                <a:lnTo>
                  <a:pt x="114" y="1479"/>
                </a:lnTo>
                <a:cubicBezTo>
                  <a:pt x="51" y="1479"/>
                  <a:pt x="0" y="1530"/>
                  <a:pt x="0" y="1593"/>
                </a:cubicBezTo>
                <a:cubicBezTo>
                  <a:pt x="0" y="1656"/>
                  <a:pt x="51" y="1707"/>
                  <a:pt x="114" y="1707"/>
                </a:cubicBezTo>
                <a:lnTo>
                  <a:pt x="228" y="1707"/>
                </a:lnTo>
                <a:lnTo>
                  <a:pt x="228" y="2048"/>
                </a:lnTo>
                <a:lnTo>
                  <a:pt x="114" y="2048"/>
                </a:lnTo>
                <a:cubicBezTo>
                  <a:pt x="51" y="2048"/>
                  <a:pt x="0" y="2099"/>
                  <a:pt x="0" y="2162"/>
                </a:cubicBezTo>
                <a:cubicBezTo>
                  <a:pt x="0" y="2225"/>
                  <a:pt x="51" y="2276"/>
                  <a:pt x="114" y="2276"/>
                </a:cubicBezTo>
                <a:lnTo>
                  <a:pt x="228" y="2276"/>
                </a:lnTo>
                <a:lnTo>
                  <a:pt x="228" y="2617"/>
                </a:lnTo>
                <a:lnTo>
                  <a:pt x="114" y="2617"/>
                </a:lnTo>
                <a:cubicBezTo>
                  <a:pt x="51" y="2617"/>
                  <a:pt x="0" y="2668"/>
                  <a:pt x="0" y="2731"/>
                </a:cubicBezTo>
                <a:cubicBezTo>
                  <a:pt x="0" y="2794"/>
                  <a:pt x="51" y="2844"/>
                  <a:pt x="114" y="2844"/>
                </a:cubicBezTo>
                <a:lnTo>
                  <a:pt x="228" y="2844"/>
                </a:lnTo>
                <a:lnTo>
                  <a:pt x="228" y="3186"/>
                </a:lnTo>
                <a:lnTo>
                  <a:pt x="114" y="3186"/>
                </a:lnTo>
                <a:cubicBezTo>
                  <a:pt x="51" y="3186"/>
                  <a:pt x="0" y="3237"/>
                  <a:pt x="0" y="3300"/>
                </a:cubicBezTo>
                <a:cubicBezTo>
                  <a:pt x="0" y="3362"/>
                  <a:pt x="51" y="3413"/>
                  <a:pt x="114" y="3413"/>
                </a:cubicBezTo>
                <a:lnTo>
                  <a:pt x="228" y="3413"/>
                </a:lnTo>
                <a:lnTo>
                  <a:pt x="228" y="3755"/>
                </a:lnTo>
                <a:lnTo>
                  <a:pt x="114" y="3755"/>
                </a:lnTo>
                <a:cubicBezTo>
                  <a:pt x="51" y="3755"/>
                  <a:pt x="0" y="3806"/>
                  <a:pt x="0" y="3868"/>
                </a:cubicBezTo>
                <a:cubicBezTo>
                  <a:pt x="0" y="3931"/>
                  <a:pt x="51" y="3982"/>
                  <a:pt x="114" y="3982"/>
                </a:cubicBezTo>
                <a:lnTo>
                  <a:pt x="228" y="3982"/>
                </a:lnTo>
                <a:lnTo>
                  <a:pt x="228" y="4324"/>
                </a:lnTo>
                <a:lnTo>
                  <a:pt x="114" y="4324"/>
                </a:lnTo>
                <a:cubicBezTo>
                  <a:pt x="51" y="4324"/>
                  <a:pt x="0" y="4374"/>
                  <a:pt x="0" y="4437"/>
                </a:cubicBezTo>
                <a:cubicBezTo>
                  <a:pt x="0" y="4500"/>
                  <a:pt x="51" y="4551"/>
                  <a:pt x="114" y="4551"/>
                </a:cubicBezTo>
                <a:lnTo>
                  <a:pt x="228" y="4551"/>
                </a:lnTo>
                <a:lnTo>
                  <a:pt x="228" y="4892"/>
                </a:lnTo>
                <a:lnTo>
                  <a:pt x="114" y="4892"/>
                </a:lnTo>
                <a:cubicBezTo>
                  <a:pt x="51" y="4892"/>
                  <a:pt x="0" y="4943"/>
                  <a:pt x="0" y="5006"/>
                </a:cubicBezTo>
                <a:cubicBezTo>
                  <a:pt x="0" y="5069"/>
                  <a:pt x="51" y="5120"/>
                  <a:pt x="114" y="5120"/>
                </a:cubicBezTo>
                <a:lnTo>
                  <a:pt x="228" y="5120"/>
                </a:lnTo>
                <a:lnTo>
                  <a:pt x="228" y="5461"/>
                </a:lnTo>
                <a:lnTo>
                  <a:pt x="114" y="5461"/>
                </a:lnTo>
                <a:cubicBezTo>
                  <a:pt x="51" y="5461"/>
                  <a:pt x="0" y="5512"/>
                  <a:pt x="0" y="5575"/>
                </a:cubicBezTo>
                <a:cubicBezTo>
                  <a:pt x="0" y="5638"/>
                  <a:pt x="51" y="5689"/>
                  <a:pt x="114" y="5689"/>
                </a:cubicBezTo>
                <a:lnTo>
                  <a:pt x="228" y="5689"/>
                </a:lnTo>
                <a:lnTo>
                  <a:pt x="228" y="6030"/>
                </a:lnTo>
                <a:lnTo>
                  <a:pt x="114" y="6030"/>
                </a:lnTo>
                <a:cubicBezTo>
                  <a:pt x="51" y="6030"/>
                  <a:pt x="0" y="6081"/>
                  <a:pt x="0" y="6144"/>
                </a:cubicBezTo>
                <a:cubicBezTo>
                  <a:pt x="0" y="6207"/>
                  <a:pt x="51" y="6258"/>
                  <a:pt x="114" y="6258"/>
                </a:cubicBezTo>
                <a:lnTo>
                  <a:pt x="228" y="6258"/>
                </a:lnTo>
                <a:lnTo>
                  <a:pt x="228" y="6485"/>
                </a:lnTo>
                <a:cubicBezTo>
                  <a:pt x="228" y="6548"/>
                  <a:pt x="278" y="6599"/>
                  <a:pt x="341" y="6599"/>
                </a:cubicBezTo>
                <a:lnTo>
                  <a:pt x="683" y="6599"/>
                </a:lnTo>
                <a:lnTo>
                  <a:pt x="683" y="6713"/>
                </a:lnTo>
                <a:cubicBezTo>
                  <a:pt x="683" y="6776"/>
                  <a:pt x="734" y="6827"/>
                  <a:pt x="796" y="6827"/>
                </a:cubicBezTo>
                <a:cubicBezTo>
                  <a:pt x="859" y="6827"/>
                  <a:pt x="910" y="6776"/>
                  <a:pt x="910" y="6713"/>
                </a:cubicBezTo>
                <a:lnTo>
                  <a:pt x="910" y="6599"/>
                </a:lnTo>
                <a:lnTo>
                  <a:pt x="1252" y="6599"/>
                </a:lnTo>
                <a:lnTo>
                  <a:pt x="1252" y="6713"/>
                </a:lnTo>
                <a:cubicBezTo>
                  <a:pt x="1252" y="6776"/>
                  <a:pt x="1302" y="6827"/>
                  <a:pt x="1365" y="6827"/>
                </a:cubicBezTo>
                <a:cubicBezTo>
                  <a:pt x="1428" y="6827"/>
                  <a:pt x="1479" y="6776"/>
                  <a:pt x="1479" y="6713"/>
                </a:cubicBezTo>
                <a:lnTo>
                  <a:pt x="1479" y="6599"/>
                </a:lnTo>
                <a:lnTo>
                  <a:pt x="1820" y="6599"/>
                </a:lnTo>
                <a:lnTo>
                  <a:pt x="1820" y="6713"/>
                </a:lnTo>
                <a:cubicBezTo>
                  <a:pt x="1820" y="6776"/>
                  <a:pt x="1871" y="6827"/>
                  <a:pt x="1934" y="6827"/>
                </a:cubicBezTo>
                <a:cubicBezTo>
                  <a:pt x="1997" y="6827"/>
                  <a:pt x="2048" y="6776"/>
                  <a:pt x="2048" y="6713"/>
                </a:cubicBezTo>
                <a:lnTo>
                  <a:pt x="2048" y="6599"/>
                </a:lnTo>
                <a:lnTo>
                  <a:pt x="2389" y="6599"/>
                </a:lnTo>
                <a:lnTo>
                  <a:pt x="2389" y="6713"/>
                </a:lnTo>
                <a:cubicBezTo>
                  <a:pt x="2389" y="6776"/>
                  <a:pt x="2440" y="6827"/>
                  <a:pt x="2503" y="6827"/>
                </a:cubicBezTo>
                <a:cubicBezTo>
                  <a:pt x="2566" y="6827"/>
                  <a:pt x="2617" y="6776"/>
                  <a:pt x="2617" y="6713"/>
                </a:cubicBezTo>
                <a:lnTo>
                  <a:pt x="2617" y="6599"/>
                </a:lnTo>
                <a:lnTo>
                  <a:pt x="2958" y="6599"/>
                </a:lnTo>
                <a:lnTo>
                  <a:pt x="2958" y="6713"/>
                </a:lnTo>
                <a:cubicBezTo>
                  <a:pt x="2958" y="6776"/>
                  <a:pt x="3009" y="6827"/>
                  <a:pt x="3072" y="6827"/>
                </a:cubicBezTo>
                <a:cubicBezTo>
                  <a:pt x="3135" y="6827"/>
                  <a:pt x="3186" y="6776"/>
                  <a:pt x="3186" y="6713"/>
                </a:cubicBezTo>
                <a:lnTo>
                  <a:pt x="3186" y="6599"/>
                </a:lnTo>
                <a:lnTo>
                  <a:pt x="3527" y="6599"/>
                </a:lnTo>
                <a:lnTo>
                  <a:pt x="3527" y="6713"/>
                </a:lnTo>
                <a:cubicBezTo>
                  <a:pt x="3527" y="6776"/>
                  <a:pt x="3578" y="6827"/>
                  <a:pt x="3641" y="6827"/>
                </a:cubicBezTo>
                <a:cubicBezTo>
                  <a:pt x="3704" y="6827"/>
                  <a:pt x="3755" y="6776"/>
                  <a:pt x="3755" y="6713"/>
                </a:cubicBezTo>
                <a:lnTo>
                  <a:pt x="3755" y="6599"/>
                </a:lnTo>
                <a:lnTo>
                  <a:pt x="4096" y="6599"/>
                </a:lnTo>
                <a:lnTo>
                  <a:pt x="4096" y="6713"/>
                </a:lnTo>
                <a:cubicBezTo>
                  <a:pt x="4096" y="6776"/>
                  <a:pt x="4147" y="6827"/>
                  <a:pt x="4210" y="6827"/>
                </a:cubicBezTo>
                <a:cubicBezTo>
                  <a:pt x="4273" y="6827"/>
                  <a:pt x="4323" y="6776"/>
                  <a:pt x="4323" y="6713"/>
                </a:cubicBezTo>
                <a:lnTo>
                  <a:pt x="4323" y="6599"/>
                </a:lnTo>
                <a:lnTo>
                  <a:pt x="4665" y="6599"/>
                </a:lnTo>
                <a:lnTo>
                  <a:pt x="4665" y="6713"/>
                </a:lnTo>
                <a:cubicBezTo>
                  <a:pt x="4665" y="6776"/>
                  <a:pt x="4716" y="6827"/>
                  <a:pt x="4779" y="6827"/>
                </a:cubicBezTo>
                <a:cubicBezTo>
                  <a:pt x="4842" y="6827"/>
                  <a:pt x="4892" y="6776"/>
                  <a:pt x="4892" y="6713"/>
                </a:cubicBezTo>
                <a:lnTo>
                  <a:pt x="4892" y="6599"/>
                </a:lnTo>
                <a:lnTo>
                  <a:pt x="5234" y="6599"/>
                </a:lnTo>
                <a:lnTo>
                  <a:pt x="5234" y="6713"/>
                </a:lnTo>
                <a:cubicBezTo>
                  <a:pt x="5234" y="6776"/>
                  <a:pt x="5285" y="6827"/>
                  <a:pt x="5347" y="6827"/>
                </a:cubicBezTo>
                <a:cubicBezTo>
                  <a:pt x="5410" y="6827"/>
                  <a:pt x="5461" y="6776"/>
                  <a:pt x="5461" y="6713"/>
                </a:cubicBezTo>
                <a:lnTo>
                  <a:pt x="5461" y="6599"/>
                </a:lnTo>
                <a:lnTo>
                  <a:pt x="5803" y="6599"/>
                </a:lnTo>
                <a:lnTo>
                  <a:pt x="5803" y="6713"/>
                </a:lnTo>
                <a:cubicBezTo>
                  <a:pt x="5803" y="6776"/>
                  <a:pt x="5853" y="6827"/>
                  <a:pt x="5916" y="6827"/>
                </a:cubicBezTo>
                <a:cubicBezTo>
                  <a:pt x="5979" y="6827"/>
                  <a:pt x="6030" y="6776"/>
                  <a:pt x="6030" y="6713"/>
                </a:cubicBezTo>
                <a:lnTo>
                  <a:pt x="6030" y="6599"/>
                </a:lnTo>
                <a:lnTo>
                  <a:pt x="6371" y="6599"/>
                </a:lnTo>
                <a:lnTo>
                  <a:pt x="6371" y="6713"/>
                </a:lnTo>
                <a:cubicBezTo>
                  <a:pt x="6371" y="6776"/>
                  <a:pt x="6422" y="6827"/>
                  <a:pt x="6485" y="6827"/>
                </a:cubicBezTo>
                <a:cubicBezTo>
                  <a:pt x="6548" y="6827"/>
                  <a:pt x="6599" y="6776"/>
                  <a:pt x="6599" y="6713"/>
                </a:cubicBezTo>
                <a:lnTo>
                  <a:pt x="6599" y="6599"/>
                </a:lnTo>
                <a:lnTo>
                  <a:pt x="6713" y="6599"/>
                </a:lnTo>
                <a:cubicBezTo>
                  <a:pt x="6776" y="6599"/>
                  <a:pt x="6827" y="6548"/>
                  <a:pt x="6827" y="6485"/>
                </a:cubicBezTo>
                <a:cubicBezTo>
                  <a:pt x="6827" y="6422"/>
                  <a:pt x="6776" y="6372"/>
                  <a:pt x="6713" y="6372"/>
                </a:cubicBezTo>
                <a:lnTo>
                  <a:pt x="6599" y="6372"/>
                </a:lnTo>
                <a:lnTo>
                  <a:pt x="6599" y="6258"/>
                </a:lnTo>
                <a:cubicBezTo>
                  <a:pt x="6599" y="6195"/>
                  <a:pt x="6548" y="6144"/>
                  <a:pt x="6485" y="6144"/>
                </a:cubicBezTo>
                <a:cubicBezTo>
                  <a:pt x="6422" y="6144"/>
                  <a:pt x="6371" y="6195"/>
                  <a:pt x="6371" y="6258"/>
                </a:cubicBezTo>
                <a:lnTo>
                  <a:pt x="6371" y="6372"/>
                </a:lnTo>
                <a:lnTo>
                  <a:pt x="6030" y="6372"/>
                </a:lnTo>
                <a:lnTo>
                  <a:pt x="6030" y="6258"/>
                </a:lnTo>
                <a:cubicBezTo>
                  <a:pt x="6030" y="6195"/>
                  <a:pt x="5979" y="6144"/>
                  <a:pt x="5916" y="6144"/>
                </a:cubicBezTo>
                <a:cubicBezTo>
                  <a:pt x="5853" y="6144"/>
                  <a:pt x="5803" y="6195"/>
                  <a:pt x="5803" y="6258"/>
                </a:cubicBezTo>
                <a:lnTo>
                  <a:pt x="5803" y="6372"/>
                </a:lnTo>
                <a:lnTo>
                  <a:pt x="5461" y="6372"/>
                </a:lnTo>
                <a:lnTo>
                  <a:pt x="5461" y="6258"/>
                </a:lnTo>
                <a:cubicBezTo>
                  <a:pt x="5461" y="6195"/>
                  <a:pt x="5410" y="6144"/>
                  <a:pt x="5347" y="6144"/>
                </a:cubicBezTo>
                <a:cubicBezTo>
                  <a:pt x="5285" y="6144"/>
                  <a:pt x="5234" y="6195"/>
                  <a:pt x="5234" y="6258"/>
                </a:cubicBezTo>
                <a:lnTo>
                  <a:pt x="5234" y="6372"/>
                </a:lnTo>
                <a:lnTo>
                  <a:pt x="4892" y="6372"/>
                </a:lnTo>
                <a:lnTo>
                  <a:pt x="4892" y="6258"/>
                </a:lnTo>
                <a:cubicBezTo>
                  <a:pt x="4892" y="6195"/>
                  <a:pt x="4842" y="6144"/>
                  <a:pt x="4779" y="6144"/>
                </a:cubicBezTo>
                <a:cubicBezTo>
                  <a:pt x="4716" y="6144"/>
                  <a:pt x="4665" y="6195"/>
                  <a:pt x="4665" y="6258"/>
                </a:cubicBezTo>
                <a:lnTo>
                  <a:pt x="4665" y="6372"/>
                </a:lnTo>
                <a:lnTo>
                  <a:pt x="4323" y="6372"/>
                </a:lnTo>
                <a:lnTo>
                  <a:pt x="4323" y="6258"/>
                </a:lnTo>
                <a:cubicBezTo>
                  <a:pt x="4323" y="6195"/>
                  <a:pt x="4273" y="6144"/>
                  <a:pt x="4210" y="6144"/>
                </a:cubicBezTo>
                <a:cubicBezTo>
                  <a:pt x="4147" y="6144"/>
                  <a:pt x="4096" y="6195"/>
                  <a:pt x="4096" y="6258"/>
                </a:cubicBezTo>
                <a:lnTo>
                  <a:pt x="4096" y="6372"/>
                </a:lnTo>
                <a:lnTo>
                  <a:pt x="3755" y="6372"/>
                </a:lnTo>
                <a:lnTo>
                  <a:pt x="3755" y="6258"/>
                </a:lnTo>
                <a:cubicBezTo>
                  <a:pt x="3755" y="6195"/>
                  <a:pt x="3704" y="6144"/>
                  <a:pt x="3641" y="6144"/>
                </a:cubicBezTo>
                <a:cubicBezTo>
                  <a:pt x="3578" y="6144"/>
                  <a:pt x="3527" y="6195"/>
                  <a:pt x="3527" y="6258"/>
                </a:cubicBezTo>
                <a:lnTo>
                  <a:pt x="3527" y="6372"/>
                </a:lnTo>
                <a:lnTo>
                  <a:pt x="3186" y="6372"/>
                </a:lnTo>
                <a:lnTo>
                  <a:pt x="3186" y="6258"/>
                </a:lnTo>
                <a:cubicBezTo>
                  <a:pt x="3186" y="6195"/>
                  <a:pt x="3135" y="6144"/>
                  <a:pt x="3072" y="6144"/>
                </a:cubicBezTo>
                <a:cubicBezTo>
                  <a:pt x="3009" y="6144"/>
                  <a:pt x="2958" y="6195"/>
                  <a:pt x="2958" y="6258"/>
                </a:cubicBezTo>
                <a:lnTo>
                  <a:pt x="2958" y="6372"/>
                </a:lnTo>
                <a:lnTo>
                  <a:pt x="2617" y="6372"/>
                </a:lnTo>
                <a:lnTo>
                  <a:pt x="2617" y="6258"/>
                </a:lnTo>
                <a:cubicBezTo>
                  <a:pt x="2617" y="6195"/>
                  <a:pt x="2566" y="6144"/>
                  <a:pt x="2503" y="6144"/>
                </a:cubicBezTo>
                <a:cubicBezTo>
                  <a:pt x="2440" y="6144"/>
                  <a:pt x="2389" y="6195"/>
                  <a:pt x="2389" y="6258"/>
                </a:cubicBezTo>
                <a:lnTo>
                  <a:pt x="2389" y="6372"/>
                </a:lnTo>
                <a:lnTo>
                  <a:pt x="2048" y="6372"/>
                </a:lnTo>
                <a:lnTo>
                  <a:pt x="2048" y="6258"/>
                </a:lnTo>
                <a:cubicBezTo>
                  <a:pt x="2048" y="6195"/>
                  <a:pt x="1997" y="6144"/>
                  <a:pt x="1934" y="6144"/>
                </a:cubicBezTo>
                <a:cubicBezTo>
                  <a:pt x="1871" y="6144"/>
                  <a:pt x="1820" y="6195"/>
                  <a:pt x="1820" y="6258"/>
                </a:cubicBezTo>
                <a:lnTo>
                  <a:pt x="1820" y="6372"/>
                </a:lnTo>
                <a:lnTo>
                  <a:pt x="1479" y="6372"/>
                </a:lnTo>
                <a:lnTo>
                  <a:pt x="1479" y="6258"/>
                </a:lnTo>
                <a:cubicBezTo>
                  <a:pt x="1479" y="6195"/>
                  <a:pt x="1428" y="6144"/>
                  <a:pt x="1365" y="6144"/>
                </a:cubicBezTo>
                <a:cubicBezTo>
                  <a:pt x="1302" y="6144"/>
                  <a:pt x="1252" y="6195"/>
                  <a:pt x="1252" y="6258"/>
                </a:cubicBezTo>
                <a:lnTo>
                  <a:pt x="1252" y="6372"/>
                </a:lnTo>
                <a:lnTo>
                  <a:pt x="910" y="6372"/>
                </a:lnTo>
                <a:lnTo>
                  <a:pt x="910" y="6258"/>
                </a:lnTo>
                <a:cubicBezTo>
                  <a:pt x="910" y="6195"/>
                  <a:pt x="859" y="6144"/>
                  <a:pt x="796" y="6144"/>
                </a:cubicBezTo>
                <a:cubicBezTo>
                  <a:pt x="734" y="6144"/>
                  <a:pt x="683" y="6195"/>
                  <a:pt x="683" y="6258"/>
                </a:cubicBezTo>
                <a:lnTo>
                  <a:pt x="683" y="6372"/>
                </a:lnTo>
                <a:lnTo>
                  <a:pt x="455" y="6372"/>
                </a:lnTo>
                <a:lnTo>
                  <a:pt x="455" y="5234"/>
                </a:lnTo>
                <a:lnTo>
                  <a:pt x="1263" y="523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7985552" y="2335881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8165392" y="2521355"/>
            <a:ext cx="306115" cy="294843"/>
          </a:xfrm>
          <a:custGeom>
            <a:rect l="l" t="t" r="r" b="b"/>
            <a:pathLst>
              <a:path w="6825" h="5912">
                <a:moveTo>
                  <a:pt x="3413" y="0"/>
                </a:moveTo>
                <a:lnTo>
                  <a:pt x="0" y="5912"/>
                </a:lnTo>
                <a:lnTo>
                  <a:pt x="6827" y="5912"/>
                </a:lnTo>
                <a:lnTo>
                  <a:pt x="3413" y="0"/>
                </a:lnTo>
                <a:close/>
                <a:moveTo>
                  <a:pt x="3413" y="972"/>
                </a:moveTo>
                <a:lnTo>
                  <a:pt x="4489" y="2835"/>
                </a:lnTo>
                <a:lnTo>
                  <a:pt x="2338" y="2835"/>
                </a:lnTo>
                <a:lnTo>
                  <a:pt x="3413" y="972"/>
                </a:lnTo>
                <a:close/>
                <a:moveTo>
                  <a:pt x="842" y="5426"/>
                </a:moveTo>
                <a:lnTo>
                  <a:pt x="1917" y="3564"/>
                </a:lnTo>
                <a:lnTo>
                  <a:pt x="2993" y="5426"/>
                </a:lnTo>
                <a:lnTo>
                  <a:pt x="842" y="5426"/>
                </a:lnTo>
                <a:close/>
                <a:moveTo>
                  <a:pt x="2338" y="3321"/>
                </a:moveTo>
                <a:lnTo>
                  <a:pt x="4489" y="3321"/>
                </a:lnTo>
                <a:lnTo>
                  <a:pt x="3413" y="5183"/>
                </a:lnTo>
                <a:lnTo>
                  <a:pt x="2338" y="3321"/>
                </a:lnTo>
                <a:close/>
                <a:moveTo>
                  <a:pt x="4910" y="3564"/>
                </a:moveTo>
                <a:lnTo>
                  <a:pt x="5985" y="5426"/>
                </a:lnTo>
                <a:lnTo>
                  <a:pt x="3834" y="5426"/>
                </a:lnTo>
                <a:lnTo>
                  <a:pt x="4910" y="3564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4252748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1" name="Freeform 11"/>
          <p:cNvSpPr/>
          <p:nvPr/>
        </p:nvSpPr>
        <p:spPr>
          <a:xfrm>
            <a:off x="4432588" y="4363773"/>
            <a:ext cx="306115" cy="294843"/>
          </a:xfrm>
          <a:custGeom>
            <a:rect l="l" t="t" r="r" b="b"/>
            <a:pathLst>
              <a:path w="597921" h="598324">
                <a:moveTo>
                  <a:pt x="297615" y="96957"/>
                </a:moveTo>
                <a:cubicBezTo>
                  <a:pt x="311959" y="96957"/>
                  <a:pt x="323434" y="108416"/>
                  <a:pt x="323434" y="122740"/>
                </a:cubicBezTo>
                <a:lnTo>
                  <a:pt x="323434" y="289852"/>
                </a:lnTo>
                <a:lnTo>
                  <a:pt x="462572" y="289852"/>
                </a:lnTo>
                <a:cubicBezTo>
                  <a:pt x="476438" y="289852"/>
                  <a:pt x="487913" y="301311"/>
                  <a:pt x="487913" y="315157"/>
                </a:cubicBezTo>
                <a:cubicBezTo>
                  <a:pt x="487913" y="329004"/>
                  <a:pt x="476438" y="340463"/>
                  <a:pt x="462572" y="340463"/>
                </a:cubicBezTo>
                <a:lnTo>
                  <a:pt x="297615" y="340463"/>
                </a:lnTo>
                <a:cubicBezTo>
                  <a:pt x="283749" y="340463"/>
                  <a:pt x="272274" y="329004"/>
                  <a:pt x="272274" y="315157"/>
                </a:cubicBezTo>
                <a:lnTo>
                  <a:pt x="272274" y="122740"/>
                </a:lnTo>
                <a:cubicBezTo>
                  <a:pt x="272274" y="108416"/>
                  <a:pt x="283749" y="96957"/>
                  <a:pt x="297615" y="96957"/>
                </a:cubicBezTo>
                <a:close/>
                <a:moveTo>
                  <a:pt x="298127" y="0"/>
                </a:moveTo>
                <a:cubicBezTo>
                  <a:pt x="463564" y="0"/>
                  <a:pt x="597921" y="134181"/>
                  <a:pt x="597921" y="299401"/>
                </a:cubicBezTo>
                <a:cubicBezTo>
                  <a:pt x="597921" y="464143"/>
                  <a:pt x="463564" y="598324"/>
                  <a:pt x="298127" y="598324"/>
                </a:cubicBezTo>
                <a:cubicBezTo>
                  <a:pt x="188155" y="598324"/>
                  <a:pt x="87268" y="538635"/>
                  <a:pt x="35150" y="442177"/>
                </a:cubicBezTo>
                <a:cubicBezTo>
                  <a:pt x="33238" y="438835"/>
                  <a:pt x="32760" y="435492"/>
                  <a:pt x="34194" y="432149"/>
                </a:cubicBezTo>
                <a:cubicBezTo>
                  <a:pt x="35150" y="428807"/>
                  <a:pt x="37541" y="425942"/>
                  <a:pt x="40410" y="424509"/>
                </a:cubicBezTo>
                <a:lnTo>
                  <a:pt x="74836" y="407796"/>
                </a:lnTo>
                <a:cubicBezTo>
                  <a:pt x="81052" y="404931"/>
                  <a:pt x="88702" y="407319"/>
                  <a:pt x="91571" y="413049"/>
                </a:cubicBezTo>
                <a:cubicBezTo>
                  <a:pt x="133169" y="488018"/>
                  <a:pt x="212540" y="534815"/>
                  <a:pt x="298127" y="534815"/>
                </a:cubicBezTo>
                <a:cubicBezTo>
                  <a:pt x="428181" y="534815"/>
                  <a:pt x="534328" y="429284"/>
                  <a:pt x="534328" y="299401"/>
                </a:cubicBezTo>
                <a:cubicBezTo>
                  <a:pt x="534328" y="169517"/>
                  <a:pt x="428181" y="63509"/>
                  <a:pt x="298127" y="63509"/>
                </a:cubicBezTo>
                <a:cubicBezTo>
                  <a:pt x="242185" y="63509"/>
                  <a:pt x="187677" y="83565"/>
                  <a:pt x="145123" y="120333"/>
                </a:cubicBezTo>
                <a:lnTo>
                  <a:pt x="200587" y="142299"/>
                </a:lnTo>
                <a:cubicBezTo>
                  <a:pt x="204890" y="144209"/>
                  <a:pt x="207759" y="148029"/>
                  <a:pt x="208237" y="152327"/>
                </a:cubicBezTo>
                <a:cubicBezTo>
                  <a:pt x="208715" y="157102"/>
                  <a:pt x="207281" y="161399"/>
                  <a:pt x="203456" y="164265"/>
                </a:cubicBezTo>
                <a:lnTo>
                  <a:pt x="48060" y="285553"/>
                </a:lnTo>
                <a:cubicBezTo>
                  <a:pt x="44235" y="288418"/>
                  <a:pt x="39454" y="289373"/>
                  <a:pt x="35150" y="287463"/>
                </a:cubicBezTo>
                <a:cubicBezTo>
                  <a:pt x="31325" y="285553"/>
                  <a:pt x="27978" y="281733"/>
                  <a:pt x="27500" y="277435"/>
                </a:cubicBezTo>
                <a:lnTo>
                  <a:pt x="246" y="82132"/>
                </a:lnTo>
                <a:cubicBezTo>
                  <a:pt x="-710" y="77835"/>
                  <a:pt x="1203" y="73060"/>
                  <a:pt x="4550" y="70194"/>
                </a:cubicBezTo>
                <a:cubicBezTo>
                  <a:pt x="8375" y="67807"/>
                  <a:pt x="13156" y="66852"/>
                  <a:pt x="17459" y="68762"/>
                </a:cubicBezTo>
                <a:lnTo>
                  <a:pt x="80574" y="94070"/>
                </a:lnTo>
                <a:cubicBezTo>
                  <a:pt x="137472" y="33426"/>
                  <a:pt x="214931" y="0"/>
                  <a:pt x="29812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274660" y="4178300"/>
            <a:ext cx="665795" cy="665791"/>
          </a:xfrm>
          <a:prstGeom prst="ellipse">
            <a:avLst/>
          </a:prstGeom>
          <a:solidFill>
            <a:schemeClr val="accent1">
              <a:alpha val="100000"/>
            </a:schemeClr>
          </a:solidFill>
          <a:ln w="28575">
            <a:solidFill>
              <a:schemeClr val="accent1">
                <a:lumMod val="60000"/>
                <a:lumMod val="40000"/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3" name="Freeform 13"/>
          <p:cNvSpPr/>
          <p:nvPr/>
        </p:nvSpPr>
        <p:spPr>
          <a:xfrm>
            <a:off x="7454500" y="4363773"/>
            <a:ext cx="306115" cy="294843"/>
          </a:xfrm>
          <a:custGeom>
            <a:rect l="l" t="t" r="r" b="b"/>
            <a:pathLst>
              <a:path w="582235" h="606722">
                <a:moveTo>
                  <a:pt x="0" y="404481"/>
                </a:moveTo>
                <a:lnTo>
                  <a:pt x="101261" y="404481"/>
                </a:lnTo>
                <a:lnTo>
                  <a:pt x="101261" y="606722"/>
                </a:lnTo>
                <a:lnTo>
                  <a:pt x="0" y="606722"/>
                </a:lnTo>
                <a:close/>
                <a:moveTo>
                  <a:pt x="151927" y="328623"/>
                </a:moveTo>
                <a:lnTo>
                  <a:pt x="253188" y="328623"/>
                </a:lnTo>
                <a:lnTo>
                  <a:pt x="253188" y="606722"/>
                </a:lnTo>
                <a:lnTo>
                  <a:pt x="151927" y="606722"/>
                </a:lnTo>
                <a:close/>
                <a:moveTo>
                  <a:pt x="303855" y="252766"/>
                </a:moveTo>
                <a:lnTo>
                  <a:pt x="405046" y="252766"/>
                </a:lnTo>
                <a:lnTo>
                  <a:pt x="405046" y="606722"/>
                </a:lnTo>
                <a:lnTo>
                  <a:pt x="303855" y="606722"/>
                </a:lnTo>
                <a:close/>
                <a:moveTo>
                  <a:pt x="455711" y="202241"/>
                </a:moveTo>
                <a:lnTo>
                  <a:pt x="556972" y="202241"/>
                </a:lnTo>
                <a:lnTo>
                  <a:pt x="556972" y="606722"/>
                </a:lnTo>
                <a:lnTo>
                  <a:pt x="455711" y="606722"/>
                </a:lnTo>
                <a:close/>
                <a:moveTo>
                  <a:pt x="455697" y="0"/>
                </a:moveTo>
                <a:lnTo>
                  <a:pt x="556785" y="0"/>
                </a:lnTo>
                <a:lnTo>
                  <a:pt x="556874" y="0"/>
                </a:lnTo>
                <a:lnTo>
                  <a:pt x="556963" y="0"/>
                </a:lnTo>
                <a:cubicBezTo>
                  <a:pt x="557230" y="0"/>
                  <a:pt x="557408" y="0"/>
                  <a:pt x="557675" y="0"/>
                </a:cubicBezTo>
                <a:cubicBezTo>
                  <a:pt x="558298" y="89"/>
                  <a:pt x="558832" y="89"/>
                  <a:pt x="559366" y="89"/>
                </a:cubicBezTo>
                <a:cubicBezTo>
                  <a:pt x="559811" y="178"/>
                  <a:pt x="560256" y="267"/>
                  <a:pt x="560611" y="267"/>
                </a:cubicBezTo>
                <a:cubicBezTo>
                  <a:pt x="561056" y="356"/>
                  <a:pt x="561412" y="444"/>
                  <a:pt x="561857" y="444"/>
                </a:cubicBezTo>
                <a:cubicBezTo>
                  <a:pt x="562302" y="533"/>
                  <a:pt x="562747" y="711"/>
                  <a:pt x="563192" y="800"/>
                </a:cubicBezTo>
                <a:cubicBezTo>
                  <a:pt x="563548" y="889"/>
                  <a:pt x="563904" y="978"/>
                  <a:pt x="564171" y="1067"/>
                </a:cubicBezTo>
                <a:cubicBezTo>
                  <a:pt x="564616" y="1156"/>
                  <a:pt x="565061" y="1333"/>
                  <a:pt x="565506" y="1511"/>
                </a:cubicBezTo>
                <a:cubicBezTo>
                  <a:pt x="565862" y="1600"/>
                  <a:pt x="566218" y="1778"/>
                  <a:pt x="566574" y="1867"/>
                </a:cubicBezTo>
                <a:cubicBezTo>
                  <a:pt x="566929" y="2044"/>
                  <a:pt x="567285" y="2222"/>
                  <a:pt x="567730" y="2400"/>
                </a:cubicBezTo>
                <a:cubicBezTo>
                  <a:pt x="568086" y="2578"/>
                  <a:pt x="568442" y="2755"/>
                  <a:pt x="568798" y="2933"/>
                </a:cubicBezTo>
                <a:cubicBezTo>
                  <a:pt x="569154" y="3111"/>
                  <a:pt x="569421" y="3289"/>
                  <a:pt x="569777" y="3467"/>
                </a:cubicBezTo>
                <a:cubicBezTo>
                  <a:pt x="570133" y="3733"/>
                  <a:pt x="570578" y="4000"/>
                  <a:pt x="570934" y="4178"/>
                </a:cubicBezTo>
                <a:cubicBezTo>
                  <a:pt x="571201" y="4444"/>
                  <a:pt x="571557" y="4622"/>
                  <a:pt x="571824" y="4800"/>
                </a:cubicBezTo>
                <a:cubicBezTo>
                  <a:pt x="572180" y="5155"/>
                  <a:pt x="572536" y="5422"/>
                  <a:pt x="572891" y="5689"/>
                </a:cubicBezTo>
                <a:cubicBezTo>
                  <a:pt x="573247" y="5955"/>
                  <a:pt x="573514" y="6222"/>
                  <a:pt x="573781" y="6489"/>
                </a:cubicBezTo>
                <a:cubicBezTo>
                  <a:pt x="574137" y="6755"/>
                  <a:pt x="574493" y="7022"/>
                  <a:pt x="574760" y="7289"/>
                </a:cubicBezTo>
                <a:cubicBezTo>
                  <a:pt x="575205" y="7733"/>
                  <a:pt x="575561" y="8178"/>
                  <a:pt x="575917" y="8533"/>
                </a:cubicBezTo>
                <a:cubicBezTo>
                  <a:pt x="576095" y="8711"/>
                  <a:pt x="576273" y="8889"/>
                  <a:pt x="576451" y="9066"/>
                </a:cubicBezTo>
                <a:cubicBezTo>
                  <a:pt x="576451" y="9155"/>
                  <a:pt x="576451" y="9155"/>
                  <a:pt x="576451" y="9155"/>
                </a:cubicBezTo>
                <a:cubicBezTo>
                  <a:pt x="576985" y="9777"/>
                  <a:pt x="577519" y="10489"/>
                  <a:pt x="577964" y="11200"/>
                </a:cubicBezTo>
                <a:cubicBezTo>
                  <a:pt x="577964" y="11200"/>
                  <a:pt x="578053" y="11289"/>
                  <a:pt x="578053" y="11289"/>
                </a:cubicBezTo>
                <a:cubicBezTo>
                  <a:pt x="578498" y="12000"/>
                  <a:pt x="578854" y="12622"/>
                  <a:pt x="579209" y="13244"/>
                </a:cubicBezTo>
                <a:cubicBezTo>
                  <a:pt x="579387" y="13600"/>
                  <a:pt x="579565" y="13955"/>
                  <a:pt x="579743" y="14222"/>
                </a:cubicBezTo>
                <a:cubicBezTo>
                  <a:pt x="579921" y="14666"/>
                  <a:pt x="580099" y="15111"/>
                  <a:pt x="580277" y="15555"/>
                </a:cubicBezTo>
                <a:cubicBezTo>
                  <a:pt x="580455" y="15911"/>
                  <a:pt x="580633" y="16266"/>
                  <a:pt x="580722" y="16711"/>
                </a:cubicBezTo>
                <a:cubicBezTo>
                  <a:pt x="580900" y="17066"/>
                  <a:pt x="581078" y="17422"/>
                  <a:pt x="581167" y="17866"/>
                </a:cubicBezTo>
                <a:cubicBezTo>
                  <a:pt x="581256" y="18311"/>
                  <a:pt x="581434" y="18755"/>
                  <a:pt x="581523" y="19199"/>
                </a:cubicBezTo>
                <a:cubicBezTo>
                  <a:pt x="581612" y="19555"/>
                  <a:pt x="581701" y="19910"/>
                  <a:pt x="581790" y="20266"/>
                </a:cubicBezTo>
                <a:cubicBezTo>
                  <a:pt x="581879" y="20977"/>
                  <a:pt x="582057" y="21777"/>
                  <a:pt x="582146" y="22488"/>
                </a:cubicBezTo>
                <a:cubicBezTo>
                  <a:pt x="582146" y="22577"/>
                  <a:pt x="582146" y="22666"/>
                  <a:pt x="582146" y="22666"/>
                </a:cubicBezTo>
                <a:cubicBezTo>
                  <a:pt x="582235" y="23555"/>
                  <a:pt x="582235" y="24355"/>
                  <a:pt x="582235" y="25244"/>
                </a:cubicBezTo>
                <a:lnTo>
                  <a:pt x="582235" y="126396"/>
                </a:lnTo>
                <a:cubicBezTo>
                  <a:pt x="582235" y="140351"/>
                  <a:pt x="570934" y="151728"/>
                  <a:pt x="556963" y="151728"/>
                </a:cubicBezTo>
                <a:cubicBezTo>
                  <a:pt x="542992" y="151728"/>
                  <a:pt x="531691" y="140351"/>
                  <a:pt x="531691" y="126396"/>
                </a:cubicBezTo>
                <a:lnTo>
                  <a:pt x="531691" y="79286"/>
                </a:lnTo>
                <a:lnTo>
                  <a:pt x="421260" y="171106"/>
                </a:lnTo>
                <a:cubicBezTo>
                  <a:pt x="410582" y="180083"/>
                  <a:pt x="394564" y="178572"/>
                  <a:pt x="385666" y="167906"/>
                </a:cubicBezTo>
                <a:cubicBezTo>
                  <a:pt x="376678" y="157150"/>
                  <a:pt x="378191" y="141240"/>
                  <a:pt x="388869" y="132262"/>
                </a:cubicBezTo>
                <a:lnTo>
                  <a:pt x="487020" y="50576"/>
                </a:lnTo>
                <a:lnTo>
                  <a:pt x="455697" y="50576"/>
                </a:lnTo>
                <a:cubicBezTo>
                  <a:pt x="441727" y="50576"/>
                  <a:pt x="430425" y="39288"/>
                  <a:pt x="430425" y="25244"/>
                </a:cubicBezTo>
                <a:cubicBezTo>
                  <a:pt x="430425" y="11289"/>
                  <a:pt x="441727" y="0"/>
                  <a:pt x="455697" y="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747336" y="2402205"/>
            <a:ext cx="2553871" cy="1020362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介绍在化学领域取得的研究成果和创新点，包括新化合物、新材料、新方法等方面的发现和应用。</a:t>
            </a:r>
            <a:endParaRPr lang="en-US" sz="1100"/>
          </a:p>
        </p:txBody>
      </p:sp>
      <p:sp>
        <p:nvSpPr>
          <p:cNvPr id="15" name="AutoShape 15"/>
          <p:cNvSpPr/>
          <p:nvPr/>
        </p:nvSpPr>
        <p:spPr>
          <a:xfrm>
            <a:off x="747336" y="2037683"/>
            <a:ext cx="2553871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spcBef>
                <a:spcPts val="270"/>
              </a:spcBef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研究成果与创新</a:t>
            </a:r>
            <a:endParaRPr lang="en-US" sz="1100"/>
          </a:p>
        </p:txBody>
      </p:sp>
      <p:sp>
        <p:nvSpPr>
          <p:cNvPr id="16" name="AutoShape 16"/>
          <p:cNvSpPr/>
          <p:nvPr/>
        </p:nvSpPr>
        <p:spPr>
          <a:xfrm>
            <a:off x="1940528" y="5092530"/>
            <a:ext cx="2552700" cy="891876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分享在实验过程中采用的先进方法和技巧，以及解决实验难题的经验和教训。</a:t>
            </a:r>
            <a:endParaRPr lang="en-US" sz="1100"/>
          </a:p>
        </p:txBody>
      </p:sp>
      <p:sp>
        <p:nvSpPr>
          <p:cNvPr id="17" name="AutoShape 17"/>
          <p:cNvSpPr/>
          <p:nvPr/>
        </p:nvSpPr>
        <p:spPr>
          <a:xfrm>
            <a:off x="1940528" y="4661950"/>
            <a:ext cx="2084356" cy="403578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实验方法与技巧</a:t>
            </a:r>
            <a:endParaRPr lang="en-US" sz="1100"/>
          </a:p>
        </p:txBody>
      </p:sp>
      <p:sp>
        <p:nvSpPr>
          <p:cNvPr id="18" name="AutoShape 18"/>
          <p:cNvSpPr/>
          <p:nvPr/>
        </p:nvSpPr>
        <p:spPr>
          <a:xfrm>
            <a:off x="8872233" y="2402205"/>
            <a:ext cx="2552700" cy="108278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阐述参加学术会议、研讨会等活动的情况，以及与国际同行进行合作的情况和成果。</a:t>
            </a:r>
            <a:endParaRPr lang="en-US" sz="1100"/>
          </a:p>
        </p:txBody>
      </p:sp>
      <p:sp>
        <p:nvSpPr>
          <p:cNvPr id="19" name="AutoShape 19"/>
          <p:cNvSpPr/>
          <p:nvPr/>
        </p:nvSpPr>
        <p:spPr>
          <a:xfrm>
            <a:off x="8872233" y="2037683"/>
            <a:ext cx="2569478" cy="44168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学术交流与合作</a:t>
            </a:r>
            <a:endParaRPr lang="en-US" sz="1100"/>
          </a:p>
        </p:txBody>
      </p:sp>
      <p:sp>
        <p:nvSpPr>
          <p:cNvPr id="20" name="AutoShape 20"/>
          <p:cNvSpPr/>
          <p:nvPr/>
        </p:nvSpPr>
        <p:spPr>
          <a:xfrm>
            <a:off x="7814024" y="5112856"/>
            <a:ext cx="2552700" cy="933977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分析过去工作中存在的不足和问题，提出改进措施和建议，同时展望未来的工作方向和目标。</a:t>
            </a:r>
            <a:endParaRPr lang="en-US" sz="1100"/>
          </a:p>
        </p:txBody>
      </p:sp>
      <p:sp>
        <p:nvSpPr>
          <p:cNvPr id="21" name="AutoShape 21"/>
          <p:cNvSpPr/>
          <p:nvPr/>
        </p:nvSpPr>
        <p:spPr>
          <a:xfrm>
            <a:off x="8314658" y="4661950"/>
            <a:ext cx="2084356" cy="422629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工作不足与展望</a:t>
            </a:r>
            <a:endParaRPr lang="en-US" sz="1100"/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汇报范围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02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本年度化学工作成果</a:t>
            </a: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成功合成出多种具有潜在应用价值的新化合物，并对其结构和性质进行了深入研究。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新化合物合成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催化反应优化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741656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分析方法开发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针对某些重要化学反应，通过优化催化剂和反应条件，提高了反应效率和产物选择性。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开发出多种高灵敏度、高选择性的分析方法，用于复杂样品中痕量组分的快速准确检测。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实验室研究成果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积极参加国际化学领域的学术会议，与国内外同行进行深入的学术交流和讨论。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2500" b="12500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国际学术会议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与多个国内外知名研究团队建立合作关系，共同开展前沿性、创新性的研究项目。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合作研究项目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邀请多位国际知名化学家来访，促进了学术交流和合作，提升了团队的国际影响力。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学术访问与交流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学术交流与合作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在国际知名学术期刊上发表了多篇高水平的研究论文，得到了同行的高度评价和认可。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高水平论文发表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积极申请国内外发明专利，保护团队的创新成果，部分专利已获得授权并实现成果转化。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专利申请与授权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rcRect l="12500" r="12500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rcRect l="16667" r="16667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通过学术会议、研讨会等方式积极推广团队的学术成果，提高了团队在化学领域的知名度和影响力。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学术成果推广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科研论文发表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680034" y="1744495"/>
            <a:ext cx="4212758" cy="68618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77000"/>
              </a:lnSpc>
            </a:pPr>
            <a:r>
              <a:rPr lang="en-US" sz="45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03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464584" y="3009242"/>
            <a:ext cx="9262831" cy="210426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175" b="1">
                <a:solidFill>
                  <a:schemeClr val="dk1">
                    <a:alpha val="100000"/>
                  </a:schemeClr>
                </a:solidFill>
                <a:latin typeface="Arial"/>
                <a:ea typeface="Arial"/>
                <a:cs typeface="Arial"/>
              </a:rPr>
              <a:t>实验室建设与管理</a:t>
            </a: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92974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367942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8133696" y="2746815"/>
            <a:ext cx="3456116" cy="3055762"/>
          </a:xfrm>
          <a:prstGeom prst="roundRect">
            <a:avLst>
              <a:gd name="adj" fmla="val 12500"/>
            </a:avLst>
          </a:prstGeom>
          <a:solidFill>
            <a:schemeClr val="lt1">
              <a:alpha val="100000"/>
            </a:schemeClr>
          </a:solidFill>
          <a:ln w="1905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1D4F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 rot="-2700000" flipH="1" flipV="1">
            <a:off x="5274866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583677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设备维护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4613687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定期对实验室设备进行维护保养，确保设备处于良好状态，减少故障率。</a:t>
            </a:r>
          </a:p>
        </p:txBody>
      </p:sp>
      <p:sp>
        <p:nvSpPr>
          <p:cNvPr id="8" name="AutoShape 8"/>
          <p:cNvSpPr/>
          <p:nvPr/>
        </p:nvSpPr>
        <p:spPr>
          <a:xfrm>
            <a:off x="5818204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 rot="-2700000" flipH="1" flipV="1">
            <a:off x="1499898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08710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设备更新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38719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根据实验需求和技术发展，及时更新实验室设备，提高实验效率和准确性。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2043236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 rot="-2700000" flipH="1" flipV="1">
            <a:off x="9040620" y="1333321"/>
            <a:ext cx="1642268" cy="1642268"/>
          </a:xfrm>
          <a:prstGeom prst="teardrop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8349432" y="3404616"/>
            <a:ext cx="3024645" cy="32175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64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设备使用培训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8379441" y="3923118"/>
            <a:ext cx="2964626" cy="1580007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对新进设备进行使用培训，确保实验人员能够熟练掌握设备操作技能。</a:t>
            </a:r>
          </a:p>
        </p:txBody>
      </p:sp>
      <p:sp>
        <p:nvSpPr>
          <p:cNvPr id="16" name="AutoShape 16"/>
          <p:cNvSpPr/>
          <p:nvPr/>
        </p:nvSpPr>
        <p:spPr>
          <a:xfrm>
            <a:off x="9583957" y="5524781"/>
            <a:ext cx="555593" cy="81705"/>
          </a:xfrm>
          <a:prstGeom prst="roundRect">
            <a:avLst>
              <a:gd name="adj" fmla="val 12500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7" name="Picture 17"/>
          <p:cNvPicPr>
            <a:picLocks noChangeAspect="1"/>
          </p:cNvPicPr>
          <p:nvPr/>
        </p:nvPicPr>
        <p:blipFill>
          <a:blip r:embed="rId2">
            <a:alphaModFix/>
          </a:blip>
          <a:srcRect l="21875" r="21875"/>
          <a:stretch>
            <a:fillRect/>
          </a:stretch>
        </p:blipFill>
        <p:spPr>
          <a:xfrm>
            <a:off x="1583319" y="1416742"/>
            <a:ext cx="1475427" cy="1475427"/>
          </a:xfrm>
          <a:prstGeom prst="ellipse">
            <a:avLst/>
          </a:prstGeom>
        </p:spPr>
      </p:pic>
      <p:pic>
        <p:nvPicPr>
          <p:cNvPr id="18" name="Picture 18"/>
          <p:cNvPicPr>
            <a:picLocks noChangeAspect="1"/>
          </p:cNvPicPr>
          <p:nvPr/>
        </p:nvPicPr>
        <p:blipFill>
          <a:blip r:embed="rId3">
            <a:alphaModFix/>
          </a:blip>
          <a:srcRect l="16675" r="16675"/>
          <a:stretch>
            <a:fillRect/>
          </a:stretch>
        </p:blipFill>
        <p:spPr>
          <a:xfrm>
            <a:off x="5358286" y="1416742"/>
            <a:ext cx="1475427" cy="1475427"/>
          </a:xfrm>
          <a:prstGeom prst="ellipse">
            <a:avLst/>
          </a:prstGeom>
        </p:spPr>
      </p:pic>
      <p:pic>
        <p:nvPicPr>
          <p:cNvPr id="19" name="Picture 19"/>
          <p:cNvPicPr>
            <a:picLocks noChangeAspect="1"/>
          </p:cNvPicPr>
          <p:nvPr/>
        </p:nvPicPr>
        <p:blipFill>
          <a:blip r:embed="rId4">
            <a:alphaModFix/>
          </a:blip>
          <a:srcRect l="16667" r="16667"/>
          <a:stretch>
            <a:fillRect/>
          </a:stretch>
        </p:blipFill>
        <p:spPr>
          <a:xfrm>
            <a:off x="9121095" y="1416742"/>
            <a:ext cx="1475427" cy="1475427"/>
          </a:xfrm>
          <a:prstGeom prst="ellipse">
            <a:avLst/>
          </a:prstGeom>
        </p:spPr>
      </p:pic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实验室设备更新与维护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63829" y="1628258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4345" y="2028557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制定实验室安全管理制度和应急预案，提高实验人员的安全意识。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4345" y="1509487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安全制度建立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16625" r="16625"/>
          <a:stretch>
            <a:fillRect/>
          </a:stretch>
        </p:blipFill>
        <p:spPr>
          <a:xfrm>
            <a:off x="6096000" y="1153983"/>
            <a:ext cx="5194483" cy="5194482"/>
          </a:xfrm>
          <a:prstGeom prst="ellipse">
            <a:avLst/>
          </a:prstGeom>
        </p:spPr>
      </p:pic>
      <p:sp>
        <p:nvSpPr>
          <p:cNvPr id="6" name="TextBox 6"/>
          <p:cNvSpPr txBox="1"/>
          <p:nvPr/>
        </p:nvSpPr>
        <p:spPr>
          <a:xfrm>
            <a:off x="994345" y="3637901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定期对实验室进行安全检查，及时发现和排除安全隐患。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994345" y="3118831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安全检查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994345" y="5274339"/>
            <a:ext cx="439488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建立实验室废弃物处理流程，确保废弃物得到妥善处理，保护环境。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994345" y="4755268"/>
            <a:ext cx="41529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废弃物处理</a:t>
            </a:r>
          </a:p>
        </p:txBody>
      </p:sp>
      <p:sp>
        <p:nvSpPr>
          <p:cNvPr id="10" name="AutoShape 10"/>
          <p:cNvSpPr/>
          <p:nvPr/>
        </p:nvSpPr>
        <p:spPr>
          <a:xfrm>
            <a:off x="763829" y="3237602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763829" y="4874039"/>
            <a:ext cx="230516" cy="23051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实验室安全与环保管理</a:t>
              </a:r>
            </a:p>
          </p:txBody>
        </p:sp>
      </p:grp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982796" y="3116804"/>
            <a:ext cx="5783287" cy="1160526"/>
            <a:chOff x="5982796" y="3116804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982796" y="31168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学术交流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982796" y="35751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鼓励实验人员参加学术会议和研讨会，促进学术交流与合作。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982796" y="4769459"/>
            <a:ext cx="5783287" cy="1160526"/>
            <a:chOff x="5982796" y="4769459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982796" y="4769459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实验室形象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982796" y="5227802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加强实验室对外宣传与交流，提升实验室的知名度和影响力。</a:t>
              </a:r>
            </a:p>
          </p:txBody>
        </p:sp>
      </p:grpSp>
      <p:sp>
        <p:nvSpPr>
          <p:cNvPr id="8" name="TextBox 8"/>
          <p:cNvSpPr txBox="1"/>
          <p:nvPr/>
        </p:nvSpPr>
        <p:spPr>
          <a:xfrm>
            <a:off x="5982796" y="1468163"/>
            <a:ext cx="4521094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实验室精神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982796" y="1926506"/>
            <a:ext cx="570087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培育实验室的团队精神和创新意识，营造积极向上的实验室氛围。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2"/>
          <a:srcRect l="15967" r="15967"/>
          <a:stretch>
            <a:fillRect/>
          </a:stretch>
        </p:blipFill>
        <p:spPr>
          <a:xfrm>
            <a:off x="869006" y="1293634"/>
            <a:ext cx="4563025" cy="4563025"/>
          </a:xfrm>
          <a:prstGeom prst="diamond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实验室文化建设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https://d.book118.com/258102010011006042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01D4F"/>
      </a:lt1>
      <a:dk2>
        <a:srgbClr val="DEF6FF"/>
      </a:dk2>
      <a:lt2>
        <a:srgbClr val="000000"/>
      </a:lt2>
      <a:accent1>
        <a:srgbClr val="00B6FF"/>
      </a:accent1>
      <a:accent2>
        <a:srgbClr val="405DFF"/>
      </a:accent2>
      <a:accent3>
        <a:srgbClr val="2947E8"/>
      </a:accent3>
      <a:accent4>
        <a:srgbClr val="27DFF4"/>
      </a:accent4>
      <a:accent5>
        <a:srgbClr val="2FE8B7"/>
      </a:accent5>
      <a:accent6>
        <a:srgbClr val="FCC52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Arial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78</Paragraphs>
  <Slides>14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baseType="lpstr" size="18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2024-09-21T01:02:40.480</cp:lastPrinted>
  <dcterms:created xsi:type="dcterms:W3CDTF">2024-09-20T17:02:40Z</dcterms:created>
  <dcterms:modified xsi:type="dcterms:W3CDTF">2024-09-20T17:02:42Z</dcterms:modified>
</cp:coreProperties>
</file>