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3.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3729877-668B-47DD-A685-4837CA608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F25CC5-AC7B-45DD-86E8-2924DA460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427A90-1229-4D24-B776-7A59408764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A0F8E8A-C29F-4A20-86B3-0A20146D24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1B9AAA-ADC5-48CC-B8E7-D5CAE318B4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0B8C9B-5008-4CD3-A34D-A05CD4B6FB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00D279-F2A9-4B4B-9E28-B320060A6E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CBBD3C-DC95-452C-AA0B-9A4D3044A9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7392BD-B585-4E66-A287-6472F3060C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40E884-DE53-4C3F-9BC4-DC69FBF3D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7DAB03-8FF8-44D0-BECC-D5F7C7C41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p:nvPr>
            <p:ph type="title"/>
          </p:nvPr>
        </p:nvSpPr>
        <p:spPr/>
        <p:txBody>
          <a:bodyPr/>
          <a:lstStyle/>
          <a:p>
            <a:r>
              <a:rPr lang="zh-CN" altLang="en-US" smtClean="0"/>
              <a:t>单击此处编辑母版标题样式</a:t>
            </a:r>
            <a:endParaRPr lang="zh-CN" altLang="en-US"/>
          </a:p>
        </p:txBody>
      </p:sp>
      <p:sp>
        <p:nvSpPr>
          <p:cNvPr id="3" name="内容占位符 2"/>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p:nvPr>
            <p:ph type="title"/>
          </p:nvPr>
        </p:nvSpPr>
        <p:spPr/>
        <p:txBody>
          <a:bodyPr/>
          <a:lstStyle/>
          <a:p>
            <a:r>
              <a:rPr lang="zh-CN" altLang="en-US" smtClean="0"/>
              <a:t>单击此处编辑母版标题样式</a:t>
            </a:r>
            <a:endParaRPr lang="zh-CN" altLang="en-US"/>
          </a:p>
        </p:txBody>
      </p:sp>
      <p:sp>
        <p:nvSpPr>
          <p:cNvPr id="3" name="内容占位符 2"/>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p:nvPr>
            <p:ph type="dt" sz="half" idx="10"/>
          </p:nvPr>
        </p:nvSpPr>
        <p:spPr/>
        <p:txBody>
          <a:bodyPr/>
          <a:lstStyle/>
          <a:p>
            <a:fld id="{C7638A10-8E84-49D4-84FE-3866F802C612}" type="datetime1">
              <a:rPr lang="zh-CN" altLang="en-US" smtClean="0"/>
              <a:t/>
            </a:fld>
            <a:endParaRPr lang="zh-CN" altLang="en-US"/>
          </a:p>
        </p:txBody>
      </p:sp>
      <p:sp>
        <p:nvSpPr>
          <p:cNvPr id="6" name="页脚占位符 5"/>
          <p:cNvSpPr/>
          <p:nvPr>
            <p:ph type="ftr" sz="quarter" idx="11"/>
          </p:nvPr>
        </p:nvSpPr>
        <p:spPr/>
        <p:txBody>
          <a:bodyPr/>
          <a:lstStyle/>
          <a:p>
            <a:endParaRPr lang="zh-CN" altLang="en-US"/>
          </a:p>
        </p:txBody>
      </p:sp>
      <p:sp>
        <p:nvSpPr>
          <p:cNvPr id="7" name="灯片编号占位符 6"/>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p:nvPr>
            <p:ph type="dt" sz="half" idx="10"/>
          </p:nvPr>
        </p:nvSpPr>
        <p:spPr/>
        <p:txBody>
          <a:bodyPr/>
          <a:lstStyle/>
          <a:p>
            <a:fld id="{C7638A10-8E84-49D4-84FE-3866F802C612}" type="datetime1">
              <a:rPr lang="zh-CN" altLang="en-US" smtClean="0"/>
              <a:t/>
            </a:fld>
            <a:endParaRPr lang="zh-CN" altLang="en-US"/>
          </a:p>
        </p:txBody>
      </p:sp>
      <p:sp>
        <p:nvSpPr>
          <p:cNvPr id="8" name="页脚占位符 7"/>
          <p:cNvSpPr/>
          <p:nvPr>
            <p:ph type="ftr" sz="quarter" idx="11"/>
          </p:nvPr>
        </p:nvSpPr>
        <p:spPr/>
        <p:txBody>
          <a:bodyPr/>
          <a:lstStyle/>
          <a:p>
            <a:endParaRPr lang="zh-CN" altLang="en-US"/>
          </a:p>
        </p:txBody>
      </p:sp>
      <p:sp>
        <p:nvSpPr>
          <p:cNvPr id="9" name="灯片编号占位符 8"/>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p:nvPr>
            <p:ph type="title"/>
          </p:nvPr>
        </p:nvSpPr>
        <p:spPr/>
        <p:txBody>
          <a:bodyPr/>
          <a:lstStyle/>
          <a:p>
            <a:r>
              <a:rPr lang="zh-CN" altLang="en-US" smtClean="0"/>
              <a:t>单击此处编辑母版标题样式</a:t>
            </a:r>
            <a:endParaRPr lang="zh-CN" altLang="en-US"/>
          </a:p>
        </p:txBody>
      </p:sp>
      <p:sp>
        <p:nvSpPr>
          <p:cNvPr id="3" name="日期占位符 2"/>
          <p:cNvSpPr/>
          <p:nvPr>
            <p:ph type="dt" sz="half" idx="10"/>
          </p:nvPr>
        </p:nvSpPr>
        <p:spPr/>
        <p:txBody>
          <a:bodyPr/>
          <a:lstStyle/>
          <a:p>
            <a:fld id="{C7638A10-8E84-49D4-84FE-3866F802C612}" type="datetime1">
              <a:rPr lang="zh-CN" altLang="en-US" smtClean="0"/>
              <a:t/>
            </a:fld>
            <a:endParaRPr lang="zh-CN" altLang="en-US"/>
          </a:p>
        </p:txBody>
      </p:sp>
      <p:sp>
        <p:nvSpPr>
          <p:cNvPr id="4" name="页脚占位符 3"/>
          <p:cNvSpPr/>
          <p:nvPr>
            <p:ph type="ftr" sz="quarter" idx="11"/>
          </p:nvPr>
        </p:nvSpPr>
        <p:spPr/>
        <p:txBody>
          <a:bodyPr/>
          <a:lstStyle/>
          <a:p>
            <a:endParaRPr lang="zh-CN" altLang="en-US"/>
          </a:p>
        </p:txBody>
      </p:sp>
      <p:sp>
        <p:nvSpPr>
          <p:cNvPr id="5" name="灯片编号占位符 4"/>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p:nvPr>
            <p:ph type="dt" sz="half" idx="10"/>
          </p:nvPr>
        </p:nvSpPr>
        <p:spPr/>
        <p:txBody>
          <a:bodyPr/>
          <a:lstStyle/>
          <a:p>
            <a:fld id="{C7638A10-8E84-49D4-84FE-3866F802C612}" type="datetime1">
              <a:rPr lang="zh-CN" altLang="en-US" smtClean="0"/>
              <a:t/>
            </a:fld>
            <a:endParaRPr lang="zh-CN" altLang="en-US"/>
          </a:p>
        </p:txBody>
      </p:sp>
      <p:sp>
        <p:nvSpPr>
          <p:cNvPr id="3" name="页脚占位符 2"/>
          <p:cNvSpPr/>
          <p:nvPr>
            <p:ph type="ftr" sz="quarter" idx="11"/>
          </p:nvPr>
        </p:nvSpPr>
        <p:spPr/>
        <p:txBody>
          <a:bodyPr/>
          <a:lstStyle/>
          <a:p>
            <a:endParaRPr lang="zh-CN" altLang="en-US"/>
          </a:p>
        </p:txBody>
      </p:sp>
      <p:sp>
        <p:nvSpPr>
          <p:cNvPr id="4" name="灯片编号占位符 3"/>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p:nvPr>
            <p:ph type="dt" sz="half" idx="10"/>
          </p:nvPr>
        </p:nvSpPr>
        <p:spPr/>
        <p:txBody>
          <a:bodyPr/>
          <a:lstStyle/>
          <a:p>
            <a:fld id="{C7638A10-8E84-49D4-84FE-3866F802C612}" type="datetime1">
              <a:rPr lang="zh-CN" altLang="en-US" smtClean="0"/>
              <a:t/>
            </a:fld>
            <a:endParaRPr lang="zh-CN" altLang="en-US"/>
          </a:p>
        </p:txBody>
      </p:sp>
      <p:sp>
        <p:nvSpPr>
          <p:cNvPr id="6" name="页脚占位符 5"/>
          <p:cNvSpPr/>
          <p:nvPr>
            <p:ph type="ftr" sz="quarter" idx="11"/>
          </p:nvPr>
        </p:nvSpPr>
        <p:spPr/>
        <p:txBody>
          <a:bodyPr/>
          <a:lstStyle/>
          <a:p>
            <a:endParaRPr lang="zh-CN" altLang="en-US"/>
          </a:p>
        </p:txBody>
      </p:sp>
      <p:sp>
        <p:nvSpPr>
          <p:cNvPr id="7" name="灯片编号占位符 6"/>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p:nvPr>
            <p:ph type="dt" sz="half" idx="10"/>
          </p:nvPr>
        </p:nvSpPr>
        <p:spPr/>
        <p:txBody>
          <a:bodyPr/>
          <a:lstStyle/>
          <a:p>
            <a:fld id="{C7638A10-8E84-49D4-84FE-3866F802C612}" type="datetime1">
              <a:rPr lang="zh-CN" altLang="en-US" smtClean="0"/>
              <a:t/>
            </a:fld>
            <a:endParaRPr lang="zh-CN" altLang="en-US"/>
          </a:p>
        </p:txBody>
      </p:sp>
      <p:sp>
        <p:nvSpPr>
          <p:cNvPr id="6" name="页脚占位符 5"/>
          <p:cNvSpPr/>
          <p:nvPr>
            <p:ph type="ftr" sz="quarter" idx="11"/>
          </p:nvPr>
        </p:nvSpPr>
        <p:spPr/>
        <p:txBody>
          <a:bodyPr/>
          <a:lstStyle/>
          <a:p>
            <a:endParaRPr lang="zh-CN" altLang="en-US"/>
          </a:p>
        </p:txBody>
      </p:sp>
      <p:sp>
        <p:nvSpPr>
          <p:cNvPr id="7" name="灯片编号占位符 6"/>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p:nvPr>
            <p:ph type="title"/>
          </p:nvPr>
        </p:nvSpPr>
        <p:spPr/>
        <p:txBody>
          <a:bodyPr/>
          <a:lstStyle/>
          <a:p>
            <a:r>
              <a:rPr lang="zh-CN" altLang="en-US" smtClean="0"/>
              <a:t>单击此处编辑母版标题样式</a:t>
            </a:r>
            <a:endParaRPr lang="zh-CN" altLang="en-US"/>
          </a:p>
        </p:txBody>
      </p:sp>
      <p:sp>
        <p:nvSpPr>
          <p:cNvPr id="3" name="竖排文字占位符 2"/>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p:nvPr>
            <p:ph type="dt" sz="half" idx="10"/>
          </p:nvPr>
        </p:nvSpPr>
        <p:spPr/>
        <p:txBody>
          <a:bodyPr/>
          <a:lstStyle/>
          <a:p>
            <a:fld id="{C7638A10-8E84-49D4-84FE-3866F802C612}" type="datetime1">
              <a:rPr lang="zh-CN" altLang="en-US" smtClean="0"/>
              <a:t/>
            </a:fld>
            <a:endParaRPr lang="zh-CN" altLang="en-US"/>
          </a:p>
        </p:txBody>
      </p:sp>
      <p:sp>
        <p:nvSpPr>
          <p:cNvPr id="5" name="页脚占位符 4"/>
          <p:cNvSpPr/>
          <p:nvPr>
            <p:ph type="ftr" sz="quarter" idx="11"/>
          </p:nvPr>
        </p:nvSpPr>
        <p:spPr/>
        <p:txBody>
          <a:bodyPr/>
          <a:lstStyle/>
          <a:p>
            <a:endParaRPr lang="zh-CN" altLang="en-US"/>
          </a:p>
        </p:txBody>
      </p:sp>
      <p:sp>
        <p:nvSpPr>
          <p:cNvPr id="6" name="灯片编号占位符 5"/>
          <p:cNvSpPr/>
          <p:nvPr>
            <p:ph type="sldNum" sz="quarter" idx="12"/>
          </p:nvPr>
        </p:nvSpPr>
        <p:spPr/>
        <p:txBody>
          <a:bodyPr/>
          <a:lstStyle/>
          <a:p>
            <a:fld id="{F7EDE3D9-4313-4B6E-8A61-A8A486CBA8C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image" Target="../media/image2.png" /><Relationship Id="rId15" Type="http://schemas.openxmlformats.org/officeDocument/2006/relationships/image" Target="../media/image3.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5">
            <a:lum/>
          </a:blip>
          <a:stretch>
            <a:fillRect/>
          </a:stretch>
        </a:blipFill>
        <a:effectLst/>
      </p:bgPr>
    </p:bg>
    <p:spTree>
      <p:nvGrpSpPr>
        <p:cNvPr id="1" name=""/>
        <p:cNvGrpSpPr/>
        <p:nvPr/>
      </p:nvGrpSpPr>
      <p:grpSpPr>
        <a:xfrm>
          <a:off x="0" y="0"/>
          <a:ext cx="0" cy="0"/>
        </a:xfrm>
      </p:grpSpPr>
      <p:sp>
        <p:nvSpPr>
          <p:cNvPr id="2" name="标题占位符 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7638A10-8E84-49D4-84FE-3866F802C612}" type="datetime1">
              <a:rPr lang="zh-CN" altLang="en-US" smtClean="0"/>
              <a:t/>
            </a:fld>
            <a:endParaRPr lang="zh-CN" altLang="en-US"/>
          </a:p>
        </p:txBody>
      </p:sp>
      <p:sp>
        <p:nvSpPr>
          <p:cNvPr id="5" name="页脚占位符 4"/>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7EDE3D9-4313-4B6E-8A61-A8A486CBA8C4}" type="slidenum">
              <a:rPr lang="zh-CN" altLang="en-US" smtClean="0"/>
              <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pic>
        <p:nvPicPr>
          <p:cNvPr id="8"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pic>
        <p:nvPicPr>
          <p:cNvPr id="9" name="图片 1073743875" descr="学科网 zxxk.com" title=""/>
          <p:cNvPicPr>
            <a:picLocks noChangeAspect="1"/>
          </p:cNvPicPr>
          <p:nvPr/>
        </p:nvPicPr>
        <p:blipFill>
          <a:blip r:embed="rId14"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png" /><Relationship Id="rId3" Type="http://schemas.openxmlformats.org/officeDocument/2006/relationships/tags" Target="../tags/tag1.xml" /><Relationship Id="rId4" Type="http://schemas.openxmlformats.org/officeDocument/2006/relationships/image" Target="../media/image7.png" /><Relationship Id="rId5" Type="http://schemas.openxmlformats.org/officeDocument/2006/relationships/tags" Target="../tags/tag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810504703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a:effectLst/>
      </p:bgPr>
    </p:bg>
    <p:spTree>
      <p:nvGrpSpPr>
        <p:cNvPr id="1" name=""/>
        <p:cNvGrpSpPr/>
        <p:nvPr/>
      </p:nvGrpSpPr>
      <p:grpSpPr>
        <a:xfrm>
          <a:off x="0" y="0"/>
          <a:ext cx="0" cy="0"/>
        </a:xfrm>
      </p:grpSpPr>
      <p:sp>
        <p:nvSpPr>
          <p:cNvPr id="133" name="文本框 132" title=""/>
          <p:cNvSpPr txBox="1"/>
          <p:nvPr/>
        </p:nvSpPr>
        <p:spPr>
          <a:xfrm>
            <a:off x="1017270" y="1629410"/>
            <a:ext cx="10746740" cy="275272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sz="4800" b="1" spc="100" smtClean="0">
                <a:solidFill>
                  <a:srgbClr val="FF0000"/>
                </a:solidFill>
                <a:uFillTx/>
                <a:latin typeface="微软雅黑" panose="020b0503020204020204" charset="-122"/>
                <a:ea typeface="微软雅黑" panose="020b0503020204020204" charset="-122"/>
                <a:cs typeface="微软雅黑" panose="020b0503020204020204" charset="-122"/>
              </a:rPr>
              <a:t>高考语文一轮复习——语言文字运用   </a:t>
            </a:r>
            <a:endParaRPr sz="4800" b="1" spc="100" smtClean="0">
              <a:solidFill>
                <a:srgbClr val="FF0000"/>
              </a:solidFill>
              <a:uFillTx/>
              <a:latin typeface="微软雅黑" panose="020b0503020204020204" charset="-122"/>
              <a:ea typeface="微软雅黑" panose="020b0503020204020204" charset="-122"/>
              <a:cs typeface="微软雅黑" panose="020b0503020204020204" charset="-122"/>
            </a:endParaRPr>
          </a:p>
          <a:p>
            <a:pPr algn="ctr"/>
            <a:endParaRPr sz="4800" b="1" spc="100" smtClean="0">
              <a:solidFill>
                <a:srgbClr val="FF0000"/>
              </a:solidFill>
              <a:uFillTx/>
              <a:latin typeface="微软雅黑" panose="020b0503020204020204" charset="-122"/>
              <a:ea typeface="微软雅黑" panose="020b0503020204020204" charset="-122"/>
              <a:cs typeface="微软雅黑" panose="020b0503020204020204" charset="-122"/>
            </a:endParaRPr>
          </a:p>
          <a:p>
            <a:pPr algn="ctr"/>
            <a:r>
              <a:rPr sz="4800" b="1" spc="100" smtClean="0">
                <a:solidFill>
                  <a:srgbClr val="FF0000"/>
                </a:solidFill>
                <a:uFillTx/>
                <a:latin typeface="微软雅黑" panose="020b0503020204020204" charset="-122"/>
                <a:ea typeface="微软雅黑" panose="020b0503020204020204" charset="-122"/>
                <a:cs typeface="微软雅黑" panose="020b0503020204020204" charset="-122"/>
              </a:rPr>
              <a:t>02</a:t>
            </a:r>
            <a:r>
              <a:rPr lang="en-US" sz="4800" b="1" spc="100" smtClean="0">
                <a:solidFill>
                  <a:srgbClr val="FF0000"/>
                </a:solidFill>
                <a:uFillTx/>
                <a:latin typeface="微软雅黑" panose="020b0503020204020204" charset="-122"/>
                <a:ea typeface="微软雅黑" panose="020b0503020204020204" charset="-122"/>
                <a:cs typeface="微软雅黑" panose="020b0503020204020204" charset="-122"/>
              </a:rPr>
              <a:t> </a:t>
            </a:r>
            <a:r>
              <a:rPr sz="4800" b="1" spc="100" smtClean="0">
                <a:solidFill>
                  <a:srgbClr val="FF0000"/>
                </a:solidFill>
                <a:uFillTx/>
                <a:latin typeface="微软雅黑" panose="020b0503020204020204" charset="-122"/>
                <a:ea typeface="微软雅黑" panose="020b0503020204020204" charset="-122"/>
                <a:cs typeface="微软雅黑" panose="020b0503020204020204" charset="-122"/>
              </a:rPr>
              <a:t>词语辨析、成语使用 </a:t>
            </a:r>
            <a:endParaRPr sz="4800" b="1" spc="100" smtClean="0">
              <a:solidFill>
                <a:srgbClr val="FF0000"/>
              </a:solidFill>
              <a:uFillTx/>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 name="文本框 29" title=""/>
          <p:cNvSpPr txBox="1"/>
          <p:nvPr/>
        </p:nvSpPr>
        <p:spPr>
          <a:xfrm>
            <a:off x="1112520" y="0"/>
            <a:ext cx="6982460" cy="10763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3200" b="1">
              <a:solidFill>
                <a:srgbClr val="FF0000"/>
              </a:solidFill>
              <a:latin typeface="微软雅黑" panose="020b0503020204020204" charset="-122"/>
              <a:ea typeface="微软雅黑" panose="020b0503020204020204" charset="-122"/>
            </a:endParaRPr>
          </a:p>
          <a:p>
            <a:endParaRPr lang="zh-CN" sz="3200" b="1">
              <a:solidFill>
                <a:srgbClr val="FF0000"/>
              </a:solidFill>
              <a:latin typeface="微软雅黑" panose="020b0503020204020204" charset="-122"/>
              <a:ea typeface="微软雅黑" panose="020b0503020204020204" charset="-122"/>
            </a:endParaRPr>
          </a:p>
        </p:txBody>
      </p:sp>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289560" y="83185"/>
            <a:ext cx="11557000" cy="634619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auto">
              <a:lnSpc>
                <a:spcPct val="100000"/>
              </a:lnSpc>
            </a:pPr>
            <a:r>
              <a:rPr lang="zh-CN" altLang="en-US" sz="3600" b="1">
                <a:solidFill>
                  <a:srgbClr val="FF0000"/>
                </a:solidFill>
                <a:latin typeface="楷体" panose="02010609060101010101" charset="-122"/>
                <a:ea typeface="楷体" panose="02010609060101010101" charset="-122"/>
                <a:cs typeface="楷体" panose="02010609060101010101" charset="-122"/>
              </a:rPr>
              <a:t>（一）了解题型</a:t>
            </a:r>
            <a:r>
              <a:rPr lang="en-US" altLang="zh-CN" sz="3600" b="1">
                <a:solidFill>
                  <a:srgbClr val="FF0000"/>
                </a:solidFill>
                <a:latin typeface="楷体" panose="02010609060101010101" charset="-122"/>
                <a:ea typeface="楷体" panose="02010609060101010101" charset="-122"/>
                <a:cs typeface="楷体" panose="02010609060101010101" charset="-122"/>
              </a:rPr>
              <a:t>    </a:t>
            </a:r>
            <a:endParaRPr lang="en-US" altLang="zh-CN" sz="3600" b="1">
              <a:solidFill>
                <a:srgbClr val="FF0000"/>
              </a:solidFill>
              <a:latin typeface="楷体" panose="02010609060101010101" charset="-122"/>
              <a:ea typeface="楷体" panose="02010609060101010101" charset="-122"/>
              <a:cs typeface="楷体" panose="02010609060101010101" charset="-122"/>
            </a:endParaRPr>
          </a:p>
          <a:p>
            <a:pPr indent="457200" fontAlgn="auto">
              <a:lnSpc>
                <a:spcPct val="100000"/>
              </a:lnSpc>
            </a:pPr>
            <a:r>
              <a:rPr lang="zh-CN" altLang="en-US" sz="3600" b="1">
                <a:solidFill>
                  <a:srgbClr val="FF0000"/>
                </a:solidFill>
                <a:latin typeface="楷体" panose="02010609060101010101" charset="-122"/>
                <a:ea typeface="楷体" panose="02010609060101010101" charset="-122"/>
                <a:cs typeface="楷体" panose="02010609060101010101" charset="-122"/>
              </a:rPr>
              <a:t>高考真题呈现：</a:t>
            </a:r>
            <a:endParaRPr lang="zh-CN" altLang="en-US" sz="3600" b="1">
              <a:solidFill>
                <a:srgbClr val="FF0000"/>
              </a:solidFill>
              <a:latin typeface="楷体" panose="02010609060101010101" charset="-122"/>
              <a:ea typeface="楷体" panose="02010609060101010101" charset="-122"/>
              <a:cs typeface="楷体" panose="02010609060101010101" charset="-122"/>
            </a:endParaRPr>
          </a:p>
          <a:p>
            <a:pPr indent="457200" fontAlgn="auto">
              <a:lnSpc>
                <a:spcPct val="100000"/>
              </a:lnSpc>
            </a:pPr>
            <a:r>
              <a:rPr lang="zh-CN" altLang="en-US" sz="2400">
                <a:solidFill>
                  <a:schemeClr val="tx1"/>
                </a:solidFill>
                <a:latin typeface="楷体" panose="02010609060101010101" charset="-122"/>
                <a:ea typeface="楷体" panose="02010609060101010101" charset="-122"/>
                <a:cs typeface="楷体" panose="02010609060101010101" charset="-122"/>
              </a:rPr>
              <a:t>阅读下面的文字，完成21～22题。(9分)</a:t>
            </a:r>
            <a:endParaRPr lang="zh-CN" altLang="en-US" sz="2400">
              <a:solidFill>
                <a:schemeClr val="tx1"/>
              </a:solidFill>
              <a:latin typeface="楷体" panose="02010609060101010101" charset="-122"/>
              <a:ea typeface="楷体" panose="02010609060101010101" charset="-122"/>
              <a:cs typeface="楷体" panose="02010609060101010101" charset="-122"/>
            </a:endParaRPr>
          </a:p>
          <a:p>
            <a:pPr indent="457200" fontAlgn="auto">
              <a:lnSpc>
                <a:spcPct val="100000"/>
              </a:lnSpc>
            </a:pPr>
            <a:r>
              <a:rPr lang="zh-CN" altLang="en-US" sz="2400">
                <a:solidFill>
                  <a:schemeClr val="tx1"/>
                </a:solidFill>
                <a:latin typeface="楷体" panose="02010609060101010101" charset="-122"/>
                <a:ea typeface="楷体" panose="02010609060101010101" charset="-122"/>
                <a:cs typeface="楷体" panose="02010609060101010101" charset="-122"/>
              </a:rPr>
              <a:t>节日期间，无论是家人团圆，还是老友欢聚，“吃”往往是必不可少的。因此，节后很多人会增添新的烦恼，那就是“节日肥”“过年肥”，减肥也就提到日程上来。事实上，生活中你会发现，有许多整天嚷嚷着要减肥或者正在减肥的人，其实根本不胖，反而是一些真正应该减肥的人对此却毫不在意，那么，怎么判断是否需要减肥呢？从医学角度来说，身材是否肥胖，①______________。体质指数是用体重千克数除以身高米数之平方而得出的数字，国人的健康体质指数为18.5～23.9，如果低于18.5，就是偏瘦，不需要减肥，而高于23.9，就可以考虑减肥了。</a:t>
            </a:r>
            <a:endParaRPr lang="zh-CN" altLang="en-US" sz="2400">
              <a:solidFill>
                <a:schemeClr val="tx1"/>
              </a:solidFill>
              <a:latin typeface="楷体" panose="02010609060101010101" charset="-122"/>
              <a:ea typeface="楷体" panose="02010609060101010101" charset="-122"/>
              <a:cs typeface="楷体" panose="02010609060101010101" charset="-122"/>
            </a:endParaRPr>
          </a:p>
          <a:p>
            <a:pPr indent="457200" fontAlgn="auto">
              <a:lnSpc>
                <a:spcPct val="100000"/>
              </a:lnSpc>
            </a:pPr>
            <a:r>
              <a:rPr lang="zh-CN" altLang="en-US" sz="2400">
                <a:solidFill>
                  <a:schemeClr val="tx1"/>
                </a:solidFill>
                <a:latin typeface="楷体" panose="02010609060101010101" charset="-122"/>
                <a:ea typeface="楷体" panose="02010609060101010101" charset="-122"/>
                <a:cs typeface="楷体" panose="02010609060101010101" charset="-122"/>
              </a:rPr>
              <a:t>提到减肥，不少人都为之“奋斗”过，节食、跳绳、跑步都是常用的减肥方法。临床中还发现，很多人用不吃晚饭来减肥，这种方式不但难以长期坚持，②_______________，有人就因此得了严重的胃病。而且，如果以后恢复吃晚饭，③_____________，甚至比以前更胖。不仅如此，不吃晚餐，营养素供给不足，蛋白质供应下降，肌肉量也会随之减少，体重反弹后，在同样的体重下，体脂率反而会比减肥前更高。因此，减肥一定要讲究科学。</a:t>
            </a:r>
            <a:endParaRPr lang="zh-CN" altLang="en-US" sz="2400">
              <a:solidFill>
                <a:schemeClr val="tx1"/>
              </a:solidFill>
              <a:latin typeface="楷体" panose="02010609060101010101" charset="-122"/>
              <a:ea typeface="楷体" panose="02010609060101010101" charset="-122"/>
              <a:cs typeface="楷体" panose="02010609060101010101"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2800">
                <a:solidFill>
                  <a:schemeClr val="tx1"/>
                </a:solidFill>
                <a:latin typeface="Calibri"/>
                <a:ea typeface="宋体" panose="02010600030101010101" pitchFamily="2" charset="-122"/>
              </a:rPr>
              <a:t>21.下列句子中的“你”和文中画横线处的“你”，用法相同的一项是　(3分)(　　)</a:t>
            </a:r>
            <a:endParaRPr lang="zh-CN" altLang="en-US" sz="2800">
              <a:solidFill>
                <a:schemeClr val="tx1"/>
              </a:solidFill>
              <a:latin typeface="Calibri"/>
              <a:ea typeface="宋体" panose="02010600030101010101" pitchFamily="2" charset="-122"/>
            </a:endParaRPr>
          </a:p>
          <a:p>
            <a:pPr indent="609600" fontAlgn="auto">
              <a:lnSpc>
                <a:spcPct val="130000"/>
              </a:lnSpc>
              <a:buNone/>
            </a:pPr>
            <a:r>
              <a:rPr lang="zh-CN" altLang="en-US" sz="2800">
                <a:solidFill>
                  <a:schemeClr val="tx1"/>
                </a:solidFill>
                <a:latin typeface="Calibri"/>
                <a:ea typeface="宋体" panose="02010600030101010101" pitchFamily="2" charset="-122"/>
              </a:rPr>
              <a:t>A.你要觉得这段话对深化文章的主题没什么帮助，就删了吧。</a:t>
            </a:r>
            <a:endParaRPr lang="zh-CN" altLang="en-US" sz="2800">
              <a:solidFill>
                <a:schemeClr val="tx1"/>
              </a:solidFill>
              <a:latin typeface="Calibri"/>
              <a:ea typeface="宋体" panose="02010600030101010101" pitchFamily="2" charset="-122"/>
            </a:endParaRPr>
          </a:p>
          <a:p>
            <a:pPr indent="609600" fontAlgn="auto">
              <a:lnSpc>
                <a:spcPct val="130000"/>
              </a:lnSpc>
              <a:buNone/>
            </a:pPr>
            <a:r>
              <a:rPr lang="zh-CN" altLang="en-US" sz="2800">
                <a:solidFill>
                  <a:schemeClr val="tx1"/>
                </a:solidFill>
                <a:latin typeface="Calibri"/>
                <a:ea typeface="宋体" panose="02010600030101010101" pitchFamily="2" charset="-122"/>
              </a:rPr>
              <a:t>B.听了老师的话，三个人你看看我，我看看你，都不吭声了。</a:t>
            </a:r>
            <a:endParaRPr lang="zh-CN" altLang="en-US" sz="2800">
              <a:solidFill>
                <a:schemeClr val="tx1"/>
              </a:solidFill>
              <a:latin typeface="Calibri"/>
              <a:ea typeface="宋体" panose="02010600030101010101" pitchFamily="2" charset="-122"/>
            </a:endParaRPr>
          </a:p>
          <a:p>
            <a:pPr indent="609600" fontAlgn="auto">
              <a:lnSpc>
                <a:spcPct val="130000"/>
              </a:lnSpc>
              <a:buNone/>
            </a:pPr>
            <a:r>
              <a:rPr lang="zh-CN" altLang="en-US" sz="2800">
                <a:solidFill>
                  <a:schemeClr val="tx1"/>
                </a:solidFill>
                <a:latin typeface="Calibri"/>
                <a:ea typeface="宋体" panose="02010600030101010101" pitchFamily="2" charset="-122"/>
              </a:rPr>
              <a:t>C.他是个非常用功的同学，尤其是钻研精神叫你不得不佩服。</a:t>
            </a:r>
            <a:endParaRPr lang="zh-CN" altLang="en-US" sz="2800">
              <a:solidFill>
                <a:schemeClr val="tx1"/>
              </a:solidFill>
              <a:latin typeface="Calibri"/>
              <a:ea typeface="宋体" panose="02010600030101010101" pitchFamily="2" charset="-122"/>
            </a:endParaRPr>
          </a:p>
          <a:p>
            <a:pPr indent="609600" fontAlgn="auto">
              <a:lnSpc>
                <a:spcPct val="130000"/>
              </a:lnSpc>
              <a:buNone/>
            </a:pPr>
            <a:r>
              <a:rPr lang="zh-CN" altLang="en-US" sz="2800">
                <a:solidFill>
                  <a:schemeClr val="tx1"/>
                </a:solidFill>
                <a:latin typeface="Calibri"/>
                <a:ea typeface="宋体" panose="02010600030101010101" pitchFamily="2" charset="-122"/>
              </a:rPr>
              <a:t>D.请你选三名学生参加今年五月的“青春和梦想”演讲比赛。</a:t>
            </a:r>
            <a:endParaRPr lang="zh-CN" altLang="en-US" sz="2800">
              <a:solidFill>
                <a:schemeClr val="tx1"/>
              </a:solidFill>
              <a:latin typeface="Calibri"/>
              <a:ea typeface="宋体" panose="02010600030101010101" pitchFamily="2" charset="-122"/>
            </a:endParaRPr>
          </a:p>
          <a:p>
            <a:pPr indent="609600" fontAlgn="auto">
              <a:lnSpc>
                <a:spcPct val="130000"/>
              </a:lnSpc>
              <a:buNone/>
            </a:pPr>
            <a:r>
              <a:rPr lang="zh-CN" altLang="en-US" sz="2800">
                <a:solidFill>
                  <a:srgbClr val="4F0FBD"/>
                </a:solidFill>
                <a:latin typeface="Calibri"/>
                <a:ea typeface="宋体" panose="02010600030101010101" pitchFamily="2" charset="-122"/>
              </a:rPr>
              <a:t>[答案]　C</a:t>
            </a:r>
            <a:endParaRPr lang="zh-CN" altLang="en-US" sz="2800">
              <a:solidFill>
                <a:srgbClr val="4F0FBD"/>
              </a:solidFill>
              <a:latin typeface="Calibri"/>
              <a:ea typeface="宋体" panose="02010600030101010101" pitchFamily="2" charset="-122"/>
            </a:endParaRPr>
          </a:p>
          <a:p>
            <a:pPr indent="609600" fontAlgn="auto">
              <a:lnSpc>
                <a:spcPct val="130000"/>
              </a:lnSpc>
              <a:buNone/>
            </a:pPr>
            <a:r>
              <a:rPr lang="zh-CN" altLang="en-US" sz="2800">
                <a:solidFill>
                  <a:srgbClr val="4F0FBD"/>
                </a:solidFill>
                <a:latin typeface="Calibri"/>
                <a:ea typeface="宋体" panose="02010600030101010101" pitchFamily="2" charset="-122"/>
              </a:rPr>
              <a:t>[能力指向]　本题考查辨析代词的意义和用法。能力指向借助已有的语言知识和语感，结合具体语境分辨词语语义和情感上的细微差别。</a:t>
            </a:r>
            <a:endParaRPr lang="zh-CN" altLang="en-US" sz="2800">
              <a:solidFill>
                <a:srgbClr val="4F0FBD"/>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417195" y="164465"/>
            <a:ext cx="11376660" cy="62337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algn="l" fontAlgn="auto">
              <a:lnSpc>
                <a:spcPct val="100000"/>
              </a:lnSpc>
              <a:buNone/>
            </a:pPr>
            <a:r>
              <a:rPr lang="zh-CN" altLang="en-US" sz="2800">
                <a:solidFill>
                  <a:schemeClr val="tx1"/>
                </a:solidFill>
                <a:latin typeface="Calibri"/>
                <a:ea typeface="宋体" panose="02010600030101010101" pitchFamily="2" charset="-122"/>
              </a:rPr>
              <a:t>[命题解读]</a:t>
            </a:r>
            <a:endParaRPr lang="zh-CN" altLang="en-US" sz="2800">
              <a:solidFill>
                <a:schemeClr val="tx1"/>
              </a:solidFill>
              <a:latin typeface="Calibri"/>
              <a:ea typeface="宋体" panose="02010600030101010101" pitchFamily="2" charset="-122"/>
            </a:endParaRPr>
          </a:p>
          <a:p>
            <a:pPr indent="609600" algn="l" fontAlgn="auto">
              <a:lnSpc>
                <a:spcPct val="100000"/>
              </a:lnSpc>
              <a:buNone/>
            </a:pPr>
            <a:r>
              <a:rPr lang="zh-CN" altLang="en-US" sz="2800">
                <a:solidFill>
                  <a:schemeClr val="tx1"/>
                </a:solidFill>
                <a:latin typeface="Calibri"/>
                <a:ea typeface="宋体" panose="02010600030101010101" pitchFamily="2" charset="-122"/>
              </a:rPr>
              <a:t>文段主要说明什么人需要减肥并指出不吃晚饭来减肥的危害以及科学减肥的必要性，属于学科认知情境和社会生活情境。</a:t>
            </a:r>
            <a:endParaRPr lang="zh-CN" altLang="en-US" sz="2800">
              <a:solidFill>
                <a:schemeClr val="tx1"/>
              </a:solidFill>
              <a:latin typeface="Calibri"/>
              <a:ea typeface="宋体" panose="02010600030101010101" pitchFamily="2" charset="-122"/>
            </a:endParaRPr>
          </a:p>
          <a:p>
            <a:pPr indent="609600" algn="l" fontAlgn="auto">
              <a:lnSpc>
                <a:spcPct val="100000"/>
              </a:lnSpc>
              <a:buNone/>
            </a:pPr>
            <a:r>
              <a:rPr lang="zh-CN" altLang="en-US" sz="2800">
                <a:solidFill>
                  <a:schemeClr val="tx1"/>
                </a:solidFill>
                <a:latin typeface="Calibri"/>
                <a:ea typeface="宋体" panose="02010600030101010101" pitchFamily="2" charset="-122"/>
              </a:rPr>
              <a:t>本题情境信息是“生活中你会发现”，题干要求选出与此处“你”用法相同的一项，首先要分析这句话中“你”的用法，“你”是第二人称代词，既可称对方(一个人)，也可泛指任何人，通读材料可知，这里的“你”并不是指具体某个人，而是指任何阅读材料的人。所以这里的“你”是泛指任何人。</a:t>
            </a:r>
            <a:endParaRPr lang="zh-CN" altLang="en-US" sz="2800">
              <a:solidFill>
                <a:schemeClr val="tx1"/>
              </a:solidFill>
              <a:latin typeface="Calibri"/>
              <a:ea typeface="宋体" panose="02010600030101010101" pitchFamily="2" charset="-122"/>
            </a:endParaRPr>
          </a:p>
          <a:p>
            <a:pPr indent="609600" algn="l" fontAlgn="auto">
              <a:lnSpc>
                <a:spcPct val="100000"/>
              </a:lnSpc>
              <a:buNone/>
            </a:pPr>
            <a:r>
              <a:rPr lang="zh-CN" altLang="en-US" sz="2800">
                <a:solidFill>
                  <a:srgbClr val="FF0000"/>
                </a:solidFill>
                <a:latin typeface="Calibri"/>
                <a:ea typeface="宋体" panose="02010600030101010101" pitchFamily="2" charset="-122"/>
              </a:rPr>
              <a:t>A.句中的“你”特指交际语境中的说话对象，即称呼说话的对方。</a:t>
            </a:r>
            <a:endParaRPr lang="zh-CN" altLang="en-US" sz="2800">
              <a:solidFill>
                <a:srgbClr val="FF0000"/>
              </a:solidFill>
              <a:latin typeface="Calibri"/>
              <a:ea typeface="宋体" panose="02010600030101010101" pitchFamily="2" charset="-122"/>
            </a:endParaRPr>
          </a:p>
          <a:p>
            <a:pPr indent="609600" algn="l" fontAlgn="auto">
              <a:lnSpc>
                <a:spcPct val="100000"/>
              </a:lnSpc>
              <a:buNone/>
            </a:pPr>
            <a:r>
              <a:rPr lang="zh-CN" altLang="en-US" sz="2800">
                <a:solidFill>
                  <a:srgbClr val="FF0000"/>
                </a:solidFill>
                <a:latin typeface="Calibri"/>
                <a:ea typeface="宋体" panose="02010600030101010101" pitchFamily="2" charset="-122"/>
              </a:rPr>
              <a:t>B.句中的“你”跟“我”配合，表示三人采取同样的行动。</a:t>
            </a:r>
            <a:endParaRPr lang="zh-CN" altLang="en-US" sz="2800">
              <a:solidFill>
                <a:srgbClr val="FF0000"/>
              </a:solidFill>
              <a:latin typeface="Calibri"/>
              <a:ea typeface="宋体" panose="02010600030101010101" pitchFamily="2" charset="-122"/>
            </a:endParaRPr>
          </a:p>
          <a:p>
            <a:pPr indent="609600" algn="l" fontAlgn="auto">
              <a:lnSpc>
                <a:spcPct val="100000"/>
              </a:lnSpc>
              <a:buNone/>
            </a:pPr>
            <a:r>
              <a:rPr lang="zh-CN" altLang="en-US" sz="2800">
                <a:solidFill>
                  <a:srgbClr val="FF0000"/>
                </a:solidFill>
                <a:latin typeface="Calibri"/>
                <a:ea typeface="宋体" panose="02010600030101010101" pitchFamily="2" charset="-122"/>
              </a:rPr>
              <a:t>C.句中的“你”泛指任何人，意思是他的钻研精神让人佩服。</a:t>
            </a:r>
            <a:endParaRPr lang="zh-CN" altLang="en-US" sz="2800">
              <a:solidFill>
                <a:srgbClr val="FF0000"/>
              </a:solidFill>
              <a:latin typeface="Calibri"/>
              <a:ea typeface="宋体" panose="02010600030101010101" pitchFamily="2" charset="-122"/>
            </a:endParaRPr>
          </a:p>
          <a:p>
            <a:pPr indent="609600" algn="l" fontAlgn="auto">
              <a:lnSpc>
                <a:spcPct val="100000"/>
              </a:lnSpc>
              <a:buNone/>
            </a:pPr>
            <a:r>
              <a:rPr lang="zh-CN" altLang="en-US" sz="2800">
                <a:solidFill>
                  <a:srgbClr val="FF0000"/>
                </a:solidFill>
                <a:latin typeface="Calibri"/>
                <a:ea typeface="宋体" panose="02010600030101010101" pitchFamily="2" charset="-122"/>
              </a:rPr>
              <a:t>D.句中的“你”特指交际语境中的说话对象，即需要选三名学生参加演讲比赛的某人。故选C。</a:t>
            </a:r>
            <a:endParaRPr lang="zh-CN" altLang="en-US" sz="2800">
              <a:solidFill>
                <a:srgbClr val="FF0000"/>
              </a:solidFill>
              <a:latin typeface="Calibri"/>
              <a:ea typeface="宋体" panose="02010600030101010101" pitchFamily="2"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endParaRPr lang="zh-CN" altLang="en-US" sz="3600" b="1">
              <a:solidFill>
                <a:srgbClr val="4F0FBD"/>
              </a:solidFill>
              <a:latin typeface="Calibri"/>
              <a:ea typeface="宋体" panose="02010600030101010101" pitchFamily="2" charset="-122"/>
            </a:endParaRPr>
          </a:p>
        </p:txBody>
      </p:sp>
      <p:sp>
        <p:nvSpPr>
          <p:cNvPr id="2" name="文本框 1" title=""/>
          <p:cNvSpPr txBox="1"/>
          <p:nvPr/>
        </p:nvSpPr>
        <p:spPr>
          <a:xfrm>
            <a:off x="480060" y="432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3200">
                <a:solidFill>
                  <a:schemeClr val="tx1"/>
                </a:solidFill>
                <a:latin typeface="Calibri"/>
                <a:ea typeface="宋体" panose="02010600030101010101" pitchFamily="2" charset="-122"/>
              </a:rPr>
              <a:t>22.请在文中横线处补写恰当的语句，使整段文字语意完整连贯，内容贴切，逻辑严密，每处不超过10个字。(6分)</a:t>
            </a:r>
            <a:endParaRPr lang="zh-CN" altLang="en-US" sz="3200">
              <a:solidFill>
                <a:schemeClr val="tx1"/>
              </a:solidFill>
              <a:latin typeface="Calibri"/>
              <a:ea typeface="宋体" panose="02010600030101010101" pitchFamily="2" charset="-122"/>
            </a:endParaRPr>
          </a:p>
          <a:p>
            <a:pPr indent="609600" fontAlgn="auto">
              <a:lnSpc>
                <a:spcPct val="130000"/>
              </a:lnSpc>
              <a:buNone/>
            </a:pPr>
            <a:r>
              <a:rPr lang="zh-CN" altLang="en-US" sz="3200">
                <a:solidFill>
                  <a:srgbClr val="4F0FBD"/>
                </a:solidFill>
                <a:latin typeface="Calibri"/>
                <a:ea typeface="宋体" panose="02010600030101010101" pitchFamily="2" charset="-122"/>
              </a:rPr>
              <a:t>[答案]①可通过体质指数判断　②还会影响身体健康　</a:t>
            </a:r>
            <a:endParaRPr lang="zh-CN" altLang="en-US" sz="3200">
              <a:solidFill>
                <a:srgbClr val="4F0FBD"/>
              </a:solidFill>
              <a:latin typeface="Calibri"/>
              <a:ea typeface="宋体" panose="02010600030101010101" pitchFamily="2" charset="-122"/>
            </a:endParaRPr>
          </a:p>
          <a:p>
            <a:pPr indent="609600" fontAlgn="auto">
              <a:lnSpc>
                <a:spcPct val="130000"/>
              </a:lnSpc>
              <a:buNone/>
            </a:pPr>
            <a:r>
              <a:rPr lang="zh-CN" altLang="en-US" sz="3200">
                <a:solidFill>
                  <a:srgbClr val="4F0FBD"/>
                </a:solidFill>
                <a:latin typeface="Calibri"/>
                <a:ea typeface="宋体" panose="02010600030101010101" pitchFamily="2" charset="-122"/>
              </a:rPr>
              <a:t>③体重很容易反弹</a:t>
            </a:r>
            <a:endParaRPr lang="zh-CN" altLang="en-US" sz="3200">
              <a:solidFill>
                <a:srgbClr val="4F0FBD"/>
              </a:solidFill>
              <a:latin typeface="Calibri"/>
              <a:ea typeface="宋体" panose="02010600030101010101" pitchFamily="2" charset="-122"/>
            </a:endParaRPr>
          </a:p>
          <a:p>
            <a:pPr indent="609600" fontAlgn="auto">
              <a:lnSpc>
                <a:spcPct val="130000"/>
              </a:lnSpc>
              <a:buNone/>
            </a:pPr>
            <a:r>
              <a:rPr lang="zh-CN" altLang="en-US" sz="3200">
                <a:solidFill>
                  <a:srgbClr val="FF0000"/>
                </a:solidFill>
                <a:latin typeface="Calibri"/>
                <a:ea typeface="宋体" panose="02010600030101010101" pitchFamily="2" charset="-122"/>
              </a:rPr>
              <a:t>[能力指向]　本题考查因境补文。能力指向借助已有的语言知识和语感，根据具体的语境和表达的目的、要求，文从字顺、准确生动地进行表达。</a:t>
            </a:r>
            <a:endParaRPr lang="zh-CN" altLang="en-US" sz="3200">
              <a:solidFill>
                <a:srgbClr val="FF0000"/>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blinds(horizontal)">
                                      <p:cBhvr>
                                        <p:cTn id="10" dur="500"/>
                                        <p:tgtEl>
                                          <p:spTgt spid="2">
                                            <p:txEl>
                                              <p:pRg st="2" end="2"/>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 presetClass="entr" presetSubtype="4" dur="50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 calcmode="lin" valueType="num">
                                      <p:cBhvr additive="base">
                                        <p:cTn id="1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648970" y="305435"/>
            <a:ext cx="106305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2800">
                <a:solidFill>
                  <a:srgbClr val="4F0FBD"/>
                </a:solidFill>
                <a:latin typeface="Calibri"/>
                <a:ea typeface="宋体" panose="02010600030101010101" pitchFamily="2" charset="-122"/>
              </a:rPr>
              <a:t>[命题解读]　</a:t>
            </a:r>
            <a:endParaRPr lang="zh-CN" altLang="en-US" sz="2800">
              <a:solidFill>
                <a:srgbClr val="4F0FBD"/>
              </a:solidFill>
              <a:latin typeface="Calibri"/>
              <a:ea typeface="宋体" panose="02010600030101010101" pitchFamily="2" charset="-122"/>
            </a:endParaRPr>
          </a:p>
          <a:p>
            <a:pPr indent="609600" fontAlgn="auto">
              <a:lnSpc>
                <a:spcPct val="130000"/>
              </a:lnSpc>
              <a:buNone/>
            </a:pPr>
            <a:r>
              <a:rPr lang="zh-CN" altLang="en-US" sz="2800">
                <a:solidFill>
                  <a:srgbClr val="4F0FBD"/>
                </a:solidFill>
                <a:latin typeface="Calibri"/>
                <a:ea typeface="宋体" panose="02010600030101010101" pitchFamily="2" charset="-122"/>
              </a:rPr>
              <a:t>第①处情境信息是“身材是否肥胖”“体质指数是……”，后文提到“体质指数”的概念，则横线处应指出“体质指数”这个专有名词。再联系横线前“身材是否肥胖”推知，横线处应补写与“如何判断自己是否肥胖”意思相关的内容，结合后文“国人的健康体质指数为18.5～23.9，如果低于18.5，就是偏瘦，不需要减肥，而高于23.9，就可以考虑减肥了”，可以推知体质指数可以反映肥胖与否，即“肥胖与否可通过体质指数判断”，可补写“可通过体质指数判断”。</a:t>
            </a:r>
            <a:endParaRPr lang="zh-CN" altLang="en-US" sz="2800">
              <a:solidFill>
                <a:srgbClr val="4F0FBD"/>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715010" y="305435"/>
            <a:ext cx="1064069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2800">
                <a:solidFill>
                  <a:srgbClr val="4F0FBD"/>
                </a:solidFill>
                <a:latin typeface="Calibri"/>
                <a:ea typeface="宋体" panose="02010600030101010101" pitchFamily="2" charset="-122"/>
              </a:rPr>
              <a:t>第②处情境信息是“这种方式不但难以长期坚持”“有人就因此得了严重的胃病”。“这种方式”指代前文的“不吃晚饭来减肥”，“难以长期坚持”是其弊端的一个方面，由“不但”推知，这是一个表递进关系的复句，横线中的句子应以“而且”或“还”开头，从而与“不但”搭配使用。且“而且”或“还”引起的内容应是表示不吃晚饭减肥的危害，且其危害程度应比“难以长期坚持”更深。再结合后文“有人就因此得了严重的胃病”可知，这里的危害是指向身体健康方面的，可补写“还会影响身体健康”。</a:t>
            </a:r>
            <a:endParaRPr lang="zh-CN" altLang="en-US" sz="2800">
              <a:solidFill>
                <a:srgbClr val="4F0FBD"/>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3200">
                <a:solidFill>
                  <a:srgbClr val="4F0FBD"/>
                </a:solidFill>
                <a:latin typeface="Calibri"/>
                <a:ea typeface="宋体" panose="02010600030101010101" pitchFamily="2" charset="-122"/>
              </a:rPr>
              <a:t>第③处情境信息是“如果以后恢复吃晚饭”“甚至比以前更胖”，由“如果”可知这是一个表假设关系的复句，③处应补写“恢复吃晚饭”的后果。再由后文的“甚至”可知，这里主要说了两个后果，“比以前更胖”相较于③处句子是更严重的后果，故此处的后果也是与体重相关，但危害程度应比“更胖”轻一点。不吃晚饭的目的是减肥，恢复饮食后，有些人虽不至于更胖，但应该也会出现不再掉秤，或者体重反弹等问题。故可补写“体重很容易反弹”。</a:t>
            </a:r>
            <a:endParaRPr lang="zh-CN" altLang="en-US" sz="3200">
              <a:solidFill>
                <a:srgbClr val="4F0FBD"/>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64623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3200" b="1">
                <a:solidFill>
                  <a:srgbClr val="FF0000"/>
                </a:solidFill>
                <a:latin typeface="Calibri"/>
                <a:ea typeface="宋体" panose="02010600030101010101" pitchFamily="2" charset="-122"/>
              </a:rPr>
              <a:t>阅读下面的文字，完成下面小题。</a:t>
            </a:r>
            <a:endParaRPr lang="zh-CN" altLang="en-US" sz="3200" b="1">
              <a:solidFill>
                <a:srgbClr val="FF0000"/>
              </a:solidFill>
              <a:latin typeface="Calibri"/>
              <a:ea typeface="宋体" panose="02010600030101010101" pitchFamily="2" charset="-122"/>
            </a:endParaRPr>
          </a:p>
          <a:p>
            <a:pPr indent="609600" fontAlgn="auto">
              <a:lnSpc>
                <a:spcPct val="10000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那时，小镇上的人们和其他地方的人们一样，一律到照相馆留影。而且，小镇只有一家照相馆。照相而入“馆”，①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en-US" altLang="zh-CN"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en-US" altLang="zh-CN"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a:solidFill>
                  <a:schemeClr val="tx1"/>
                </a:solidFill>
                <a:latin typeface="华文楷体" panose="02010600040101010101" charset="-122"/>
                <a:ea typeface="华文楷体" panose="02010600040101010101" charset="-122"/>
                <a:cs typeface="华文楷体" panose="02010600040101010101" charset="-122"/>
              </a:rPr>
              <a:t> ，这样的场所不大不小，半家常、半神秘，不单规模、形制上端庄含蓄，其幽暗也给人一种②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en-US" altLang="zh-CN"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a:solidFill>
                  <a:schemeClr val="tx1"/>
                </a:solidFill>
                <a:latin typeface="华文楷体" panose="02010600040101010101" charset="-122"/>
                <a:ea typeface="华文楷体" panose="02010600040101010101" charset="-122"/>
                <a:cs typeface="华文楷体" panose="02010600040101010101" charset="-122"/>
              </a:rPr>
              <a:t>的高贵感，牵动人心，令人神往。自上中学后，我曾和多位好友去照合影，进了这个面积不大的地方，交费、开票、整理衣服，就要坐到照相的凳子上了，大家经常会发出这样的问话：我脸洗得干净吗？眼睛亮吗？牙齿露出来好，还是不露出来好？我们男孩平时不大在意的问题，照相的时候会一下子冒出来。不过没关系，旁边总会有别的人提醒：你脸上粘了个东西，你头发乱了，你牙上有韭菜。那时，小镇上的孩子们不可能有什么照相的条件，只得依赖照相馆来存放我们的青春、温情、期待。照完相，我们会依然惦记着这件事，甚至兴奋得晚上睡不着，③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en-US" altLang="zh-CN"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a:solidFill>
                  <a:schemeClr val="tx1"/>
                </a:solidFill>
                <a:latin typeface="华文楷体" panose="02010600040101010101" charset="-122"/>
                <a:ea typeface="华文楷体" panose="02010600040101010101" charset="-122"/>
                <a:cs typeface="华文楷体" panose="02010600040101010101" charset="-122"/>
              </a:rPr>
              <a:t>地想看到照片上的自己，等待在取相单上所标的“某月某日下午三点”或“某月某日上午十点半”那个时刻看到照片。在我的记忆中，取相片这件事从来没有出现过忘记或滞后的情况。照片即将从简陋的纸袋里抽出来的那一刻，我们经常心脏狂跳不止。</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请在文中横线处填入恰当的成语。</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ct val="100000"/>
              </a:lnSpc>
              <a:buNone/>
            </a:pPr>
            <a:r>
              <a:rPr lang="zh-CN" altLang="en-US" sz="3200" b="1">
                <a:solidFill>
                  <a:srgbClr val="4F0FBD"/>
                </a:solidFill>
                <a:latin typeface="Calibri"/>
                <a:ea typeface="宋体" panose="02010600030101010101" pitchFamily="2" charset="-122"/>
              </a:rPr>
              <a:t>【答案】①顺理成章 ②难以言喻 ③迫不及待  </a:t>
            </a:r>
            <a:r>
              <a:rPr lang="zh-CN" altLang="en-US" sz="2400" b="1">
                <a:solidFill>
                  <a:srgbClr val="4F0FBD"/>
                </a:solidFill>
                <a:latin typeface="Calibri"/>
                <a:ea typeface="宋体" panose="02010600030101010101" pitchFamily="2" charset="-122"/>
              </a:rPr>
              <a:t> </a:t>
            </a:r>
            <a:endParaRPr lang="zh-CN" altLang="en-US" sz="2400" b="1">
              <a:solidFill>
                <a:srgbClr val="4F0FBD"/>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180340" y="196850"/>
            <a:ext cx="11362055" cy="657098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3200" b="1">
                <a:solidFill>
                  <a:srgbClr val="FF0000"/>
                </a:solidFill>
                <a:latin typeface="Calibri"/>
                <a:ea typeface="宋体" panose="02010600030101010101" pitchFamily="2" charset="-122"/>
              </a:rPr>
              <a:t>阅读下面的文字，完成题目。</a:t>
            </a:r>
            <a:endParaRPr lang="zh-CN" altLang="en-US" sz="3200" b="1">
              <a:solidFill>
                <a:srgbClr val="FF0000"/>
              </a:solidFill>
              <a:latin typeface="Calibri"/>
              <a:ea typeface="宋体" panose="02010600030101010101" pitchFamily="2" charset="-122"/>
            </a:endParaRPr>
          </a:p>
          <a:p>
            <a:pPr indent="609600" fontAlgn="auto">
              <a:lnSpc>
                <a:spcPts val="268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科学家栾恩杰当年高考时报考的是电机系，因为服从国家安排改学自动控制，从此与国防和航天事业有了①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en-US" altLang="zh-CN"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endParaRPr lang="zh-CN" altLang="en-US" sz="2400" u="sng">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8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20世纪60年代，栾恩杰到第七机械工业部工作后参与的第一个重大任务就是我国潜地导弹“巨浪一号”的研制，潜地导弹作为秘密武器，在欧美国家是②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en-US" altLang="zh-CN"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a:solidFill>
                  <a:schemeClr val="tx1"/>
                </a:solidFill>
                <a:latin typeface="华文楷体" panose="02010600040101010101" charset="-122"/>
                <a:ea typeface="华文楷体" panose="02010600040101010101" charset="-122"/>
                <a:cs typeface="华文楷体" panose="02010600040101010101" charset="-122"/>
              </a:rPr>
              <a:t>的国防项目，鲜有资料可供借鉴，在没有国外技术援助、自身又缺乏技术力量的情况下，整个团队按照先在陆上发射台发射、再把导弹装进发射筒以模拟水下发射环境、最后进行潜艇发射的规划开始了“巨浪一号”的研制攻关。这三步被称为“台、简、艇”，但每一步都失败过。</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80"/>
              </a:lnSpc>
              <a:buNone/>
            </a:pPr>
            <a:r>
              <a:rPr lang="zh-CN" altLang="en-US" sz="2400">
                <a:solidFill>
                  <a:schemeClr val="tx1"/>
                </a:solidFill>
                <a:latin typeface="华文楷体" panose="02010600040101010101" charset="-122"/>
                <a:ea typeface="华文楷体" panose="02010600040101010101" charset="-122"/>
                <a:cs typeface="华文楷体" panose="02010600040101010101" charset="-122"/>
              </a:rPr>
              <a:t>失败在航天领域的研发过程中是③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en-US" altLang="zh-CN"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u="sng">
                <a:solidFill>
                  <a:schemeClr val="tx1"/>
                </a:solidFill>
                <a:latin typeface="华文楷体" panose="02010600040101010101" charset="-122"/>
                <a:ea typeface="华文楷体" panose="02010600040101010101" charset="-122"/>
                <a:cs typeface="华文楷体" panose="02010600040101010101" charset="-122"/>
              </a:rPr>
              <a:t>   </a:t>
            </a:r>
            <a:r>
              <a:rPr lang="zh-CN" altLang="en-US" sz="2400">
                <a:solidFill>
                  <a:schemeClr val="tx1"/>
                </a:solidFill>
                <a:latin typeface="华文楷体" panose="02010600040101010101" charset="-122"/>
                <a:ea typeface="华文楷体" panose="02010600040101010101" charset="-122"/>
                <a:cs typeface="华文楷体" panose="02010600040101010101" charset="-122"/>
              </a:rPr>
              <a:t>的。奕恩杰从导弹研究的技术员到中国探月工程首任总指挥，经历过各种各样的失败，大到火箭里面的特殊装置出现问题，小到一个插头插错了，这些失败意味着什么？意味着多少个日夜的辛苦付之一炬，意味着接下来的工作更加艰苦卓绝，意味着你在世界的航天格局中可能突然之间换了赛道，奕恩杰认为：失败也是在给我们上课，当问题一一解决的时候，成功就在我们前面。</a:t>
            </a:r>
            <a:endParaRPr lang="zh-CN" altLang="en-US" sz="2400">
              <a:solidFill>
                <a:schemeClr val="tx1"/>
              </a:solidFill>
              <a:latin typeface="华文楷体" panose="02010600040101010101" charset="-122"/>
              <a:ea typeface="华文楷体" panose="02010600040101010101" charset="-122"/>
              <a:cs typeface="华文楷体" panose="02010600040101010101" charset="-122"/>
            </a:endParaRPr>
          </a:p>
          <a:p>
            <a:pPr indent="609600" fontAlgn="auto">
              <a:lnSpc>
                <a:spcPts val="2680"/>
              </a:lnSpc>
              <a:buNone/>
            </a:pPr>
            <a:r>
              <a:rPr lang="zh-CN" altLang="en-US" sz="2400" b="1">
                <a:solidFill>
                  <a:srgbClr val="4F0FBD"/>
                </a:solidFill>
                <a:latin typeface="Calibri"/>
                <a:ea typeface="宋体" panose="02010600030101010101" pitchFamily="2" charset="-122"/>
              </a:rPr>
              <a:t>请在文中横线处填入恰当的成语。（3分）</a:t>
            </a:r>
            <a:endParaRPr lang="zh-CN" altLang="en-US" sz="2400" b="1">
              <a:solidFill>
                <a:srgbClr val="4F0FBD"/>
              </a:solidFill>
              <a:latin typeface="Calibri"/>
              <a:ea typeface="宋体" panose="02010600030101010101" pitchFamily="2" charset="-122"/>
            </a:endParaRPr>
          </a:p>
          <a:p>
            <a:pPr indent="609600" fontAlgn="auto">
              <a:lnSpc>
                <a:spcPts val="2680"/>
              </a:lnSpc>
              <a:buNone/>
            </a:pPr>
            <a:r>
              <a:rPr lang="zh-CN" altLang="en-US" sz="2400" b="1">
                <a:solidFill>
                  <a:srgbClr val="4F0FBD"/>
                </a:solidFill>
                <a:latin typeface="Calibri"/>
                <a:ea typeface="宋体" panose="02010600030101010101" pitchFamily="2" charset="-122"/>
              </a:rPr>
              <a:t>【答案】①不解之缘 </a:t>
            </a:r>
            <a:r>
              <a:rPr lang="en-US" altLang="zh-CN" sz="2400" b="1">
                <a:solidFill>
                  <a:srgbClr val="4F0FBD"/>
                </a:solidFill>
                <a:latin typeface="Calibri"/>
                <a:ea typeface="宋体" panose="02010600030101010101" pitchFamily="2" charset="-122"/>
              </a:rPr>
              <a:t>        </a:t>
            </a:r>
            <a:r>
              <a:rPr lang="zh-CN" altLang="en-US" sz="2400" b="1">
                <a:solidFill>
                  <a:srgbClr val="4F0FBD"/>
                </a:solidFill>
                <a:latin typeface="Calibri"/>
                <a:ea typeface="宋体" panose="02010600030101010101" pitchFamily="2" charset="-122"/>
              </a:rPr>
              <a:t>②秘而不宣（或守口如瓶，秘而不露） </a:t>
            </a:r>
            <a:endParaRPr lang="zh-CN" altLang="en-US" sz="2400" b="1">
              <a:solidFill>
                <a:srgbClr val="4F0FBD"/>
              </a:solidFill>
              <a:latin typeface="Calibri"/>
              <a:ea typeface="宋体" panose="02010600030101010101" pitchFamily="2" charset="-122"/>
            </a:endParaRPr>
          </a:p>
          <a:p>
            <a:pPr indent="609600" fontAlgn="auto">
              <a:lnSpc>
                <a:spcPts val="2680"/>
              </a:lnSpc>
              <a:buNone/>
            </a:pPr>
            <a:r>
              <a:rPr lang="zh-CN" altLang="en-US" sz="2400" b="1">
                <a:solidFill>
                  <a:srgbClr val="4F0FBD"/>
                </a:solidFill>
                <a:latin typeface="Calibri"/>
                <a:ea typeface="宋体" panose="02010600030101010101" pitchFamily="2" charset="-122"/>
              </a:rPr>
              <a:t> </a:t>
            </a:r>
            <a:r>
              <a:rPr lang="en-US" altLang="zh-CN" sz="2400" b="1">
                <a:solidFill>
                  <a:srgbClr val="4F0FBD"/>
                </a:solidFill>
                <a:latin typeface="Calibri"/>
                <a:ea typeface="宋体" panose="02010600030101010101" pitchFamily="2" charset="-122"/>
              </a:rPr>
              <a:t>                 ③</a:t>
            </a:r>
            <a:r>
              <a:rPr lang="zh-CN" altLang="en-US" sz="2400" b="1">
                <a:solidFill>
                  <a:srgbClr val="4F0FBD"/>
                </a:solidFill>
                <a:latin typeface="Calibri"/>
                <a:ea typeface="宋体" panose="02010600030101010101" pitchFamily="2" charset="-122"/>
              </a:rPr>
              <a:t>屡见不鲜（或司空见惯）</a:t>
            </a:r>
            <a:endParaRPr lang="zh-CN" altLang="en-US" sz="2400" b="1">
              <a:solidFill>
                <a:srgbClr val="4F0FBD"/>
              </a:solidFill>
              <a:latin typeface="Calibri"/>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anim calcmode="lin" valueType="num">
                                      <p:cBhvr additive="base">
                                        <p:cTn id="1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3600" b="1">
                <a:solidFill>
                  <a:srgbClr val="FF0000"/>
                </a:solidFill>
                <a:latin typeface="Calibri"/>
                <a:ea typeface="宋体" panose="02010600030101010101" pitchFamily="2" charset="-122"/>
              </a:rPr>
              <a:t>（二）必备知识</a:t>
            </a:r>
            <a:endParaRPr lang="zh-CN" altLang="en-US" sz="3600" b="1">
              <a:solidFill>
                <a:srgbClr val="FF0000"/>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(一)近义实词的辨析</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词语的选用，一般重在考查结合语境辨析词语的意义和用法，从而正确选用词语的能力。考生必须掌握近义词辨析的方法，一般而言，近义词的辨析，可从以下几个方面进行：</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1.辨析意义</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FF0000"/>
                </a:solidFill>
                <a:latin typeface="Calibri"/>
                <a:ea typeface="宋体" panose="02010600030101010101" pitchFamily="2" charset="-122"/>
              </a:rPr>
              <a:t>(1)词义程度的轻重</a:t>
            </a:r>
            <a:endParaRPr lang="zh-CN" altLang="en-US" sz="2400" b="1">
              <a:solidFill>
                <a:srgbClr val="FF0000"/>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不少近义词，它们所表示的意义在概念上差不多，但程度上有轻重之分。</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如：相信　信任</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“相信”是认为正确或确信而不怀疑，程度轻。“信任”指相信而敢于托付，程度较深。</a:t>
            </a:r>
            <a:endParaRPr lang="zh-CN" altLang="en-US" sz="2400" b="1">
              <a:solidFill>
                <a:srgbClr val="4F0FBD"/>
              </a:solidFill>
              <a:latin typeface="Calibri"/>
              <a:ea typeface="宋体" panose="02010600030101010101" pitchFamily="2" charset="-122"/>
            </a:endParaRPr>
          </a:p>
          <a:p>
            <a:pPr indent="609600" fontAlgn="auto">
              <a:lnSpc>
                <a:spcPct val="130000"/>
              </a:lnSpc>
              <a:buNone/>
            </a:pPr>
            <a:endParaRPr lang="zh-CN" altLang="en-US" sz="2400" b="1">
              <a:solidFill>
                <a:srgbClr val="4F0FBD"/>
              </a:solidFill>
              <a:latin typeface="Calibri"/>
              <a:ea typeface="宋体" panose="02010600030101010101" pitchFamily="2"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2400" b="1">
                <a:solidFill>
                  <a:srgbClr val="FF0000"/>
                </a:solidFill>
                <a:latin typeface="Calibri"/>
                <a:ea typeface="宋体" panose="02010600030101010101" pitchFamily="2" charset="-122"/>
                <a:sym typeface="+mn-ea"/>
              </a:rPr>
              <a:t>(2)词义的着重点</a:t>
            </a:r>
            <a:endParaRPr lang="zh-CN" altLang="en-US" sz="2400" b="1">
              <a:solidFill>
                <a:srgbClr val="FF0000"/>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sym typeface="+mn-ea"/>
              </a:rPr>
              <a:t>词义的着重点不同，用法也往往有所不同。</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sym typeface="+mn-ea"/>
              </a:rPr>
              <a:t>如：诡辩　狡辩</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sym typeface="+mn-ea"/>
              </a:rPr>
              <a:t>同是无理强辩，但“诡辩”着重在“诡”，即欺诈、怪异，“诡辩”指用欺诈的手段、奇怪的言辞、似是而非的论证，来为自己的谬论辩护。“狡辩”则着重在“狡”，即不老实、耍花招，“狡辩”指歪曲事实，狡猾地为自己的错误言行辩解。</a:t>
            </a:r>
            <a:endParaRPr lang="zh-CN" altLang="en-US" sz="2400" b="1">
              <a:solidFill>
                <a:srgbClr val="4F0FBD"/>
              </a:solidFill>
              <a:latin typeface="Calibri"/>
              <a:ea typeface="宋体" panose="02010600030101010101" pitchFamily="2" charset="-122"/>
              <a:sym typeface="+mn-ea"/>
            </a:endParaRPr>
          </a:p>
          <a:p>
            <a:pPr indent="609600" fontAlgn="auto">
              <a:lnSpc>
                <a:spcPct val="130000"/>
              </a:lnSpc>
              <a:buNone/>
            </a:pPr>
            <a:r>
              <a:rPr lang="zh-CN" altLang="en-US" sz="2400" b="1">
                <a:solidFill>
                  <a:srgbClr val="FF0000"/>
                </a:solidFill>
                <a:latin typeface="Calibri"/>
                <a:ea typeface="宋体" panose="02010600030101010101" pitchFamily="2" charset="-122"/>
              </a:rPr>
              <a:t>(3)词义的范围大小</a:t>
            </a:r>
            <a:endParaRPr lang="zh-CN" altLang="en-US" sz="2400" b="1">
              <a:solidFill>
                <a:srgbClr val="FF0000"/>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如：开垦　开拓　开辟</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三个词都有“开发”之意，但“开垦”指把荒地开辟成可以种植的土地，“开拓”指在原来开发的基础上加以扩充，两者词义范围较小。而“开辟”着重指开创、创立，词义范围较大。</a:t>
            </a:r>
            <a:endParaRPr lang="zh-CN" altLang="en-US" sz="2400" b="1">
              <a:solidFill>
                <a:srgbClr val="4F0FBD"/>
              </a:solidFill>
              <a:latin typeface="Calibri"/>
              <a:ea typeface="宋体" panose="02010600030101010101" pitchFamily="2" charset="-122"/>
            </a:endParaRPr>
          </a:p>
        </p:txBody>
      </p:sp>
      <p:pic>
        <p:nvPicPr>
          <p:cNvPr id="2" name="Picture 2"/>
          <p:cNvPicPr>
            <a:picLocks noChangeAspect="1"/>
          </p:cNvPicPr>
          <p:nvPr/>
        </p:nvPicPr>
        <p:blipFill>
          <a:blip r:embed="rId2"/>
          <a:stretch>
            <a:fillRect/>
          </a:stretch>
        </p:blipFill>
        <p:spPr>
          <a:xfrm flipH="1">
            <a:off x="11277600" y="10553700"/>
            <a:ext cx="0" cy="0"/>
          </a:xfrm>
          <a:prstGeom prst="rect">
            <a:avLst/>
          </a:prstGeom>
          <a:ln>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3600">
                <a:solidFill>
                  <a:srgbClr val="FF0000"/>
                </a:solidFill>
                <a:latin typeface="Calibri"/>
                <a:ea typeface="宋体" panose="02010600030101010101" pitchFamily="2" charset="-122"/>
              </a:rPr>
              <a:t>(4)词义适用的对象</a:t>
            </a:r>
            <a:endParaRPr lang="zh-CN" altLang="en-US" sz="3600">
              <a:solidFill>
                <a:srgbClr val="FF0000"/>
              </a:solidFill>
              <a:latin typeface="Calibri"/>
              <a:ea typeface="宋体" panose="02010600030101010101" pitchFamily="2" charset="-122"/>
            </a:endParaRPr>
          </a:p>
          <a:p>
            <a:pPr indent="609600" fontAlgn="auto">
              <a:lnSpc>
                <a:spcPct val="130000"/>
              </a:lnSpc>
              <a:buNone/>
            </a:pPr>
            <a:r>
              <a:rPr lang="zh-CN" altLang="en-US" sz="3600">
                <a:solidFill>
                  <a:srgbClr val="4F0FBD"/>
                </a:solidFill>
                <a:latin typeface="Calibri"/>
                <a:ea typeface="宋体" panose="02010600030101010101" pitchFamily="2" charset="-122"/>
              </a:rPr>
              <a:t>有些近义词的差别在于适用于不同的对象和情况。</a:t>
            </a:r>
            <a:endParaRPr lang="zh-CN" altLang="en-US" sz="3600">
              <a:solidFill>
                <a:srgbClr val="4F0FBD"/>
              </a:solidFill>
              <a:latin typeface="Calibri"/>
              <a:ea typeface="宋体" panose="02010600030101010101" pitchFamily="2" charset="-122"/>
            </a:endParaRPr>
          </a:p>
          <a:p>
            <a:pPr indent="609600" fontAlgn="auto">
              <a:lnSpc>
                <a:spcPct val="130000"/>
              </a:lnSpc>
              <a:buNone/>
            </a:pPr>
            <a:r>
              <a:rPr lang="zh-CN" altLang="en-US" sz="3600">
                <a:solidFill>
                  <a:srgbClr val="4F0FBD"/>
                </a:solidFill>
                <a:latin typeface="Calibri"/>
                <a:ea typeface="宋体" panose="02010600030101010101" pitchFamily="2" charset="-122"/>
              </a:rPr>
              <a:t>如：领略　领会</a:t>
            </a:r>
            <a:endParaRPr lang="zh-CN" altLang="en-US" sz="3600">
              <a:solidFill>
                <a:srgbClr val="4F0FBD"/>
              </a:solidFill>
              <a:latin typeface="Calibri"/>
              <a:ea typeface="宋体" panose="02010600030101010101" pitchFamily="2" charset="-122"/>
            </a:endParaRPr>
          </a:p>
          <a:p>
            <a:pPr indent="609600" fontAlgn="auto">
              <a:lnSpc>
                <a:spcPct val="130000"/>
              </a:lnSpc>
              <a:buNone/>
            </a:pPr>
            <a:r>
              <a:rPr lang="zh-CN" altLang="en-US" sz="3600">
                <a:solidFill>
                  <a:srgbClr val="4F0FBD"/>
                </a:solidFill>
                <a:latin typeface="Calibri"/>
                <a:ea typeface="宋体" panose="02010600030101010101" pitchFamily="2" charset="-122"/>
              </a:rPr>
              <a:t>两个词都有理解认识、体会的意思，但前者着重指感情上的体验、欣赏，可修饰“风光”“风味”等；而后者着重指理性上的了解、体会，适用于抽象事物，可修饰“内容”“道理”等。</a:t>
            </a:r>
            <a:endParaRPr lang="zh-CN" altLang="en-US" sz="3600">
              <a:solidFill>
                <a:srgbClr val="4F0FBD"/>
              </a:solidFill>
              <a:latin typeface="Calibri"/>
              <a:ea typeface="宋体" panose="02010600030101010101" pitchFamily="2"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2400" b="1">
                <a:solidFill>
                  <a:srgbClr val="4F0FBD"/>
                </a:solidFill>
                <a:latin typeface="Calibri"/>
                <a:ea typeface="宋体" panose="02010600030101010101" pitchFamily="2" charset="-122"/>
              </a:rPr>
              <a:t>2.辨析色彩</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FF0000"/>
                </a:solidFill>
                <a:latin typeface="Calibri"/>
                <a:ea typeface="宋体" panose="02010600030101010101" pitchFamily="2" charset="-122"/>
              </a:rPr>
              <a:t>(1)感情色彩</a:t>
            </a:r>
            <a:endParaRPr lang="zh-CN" altLang="en-US" sz="2400" b="1">
              <a:solidFill>
                <a:srgbClr val="FF0000"/>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如：鼓动　鼓舞　煽动</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三个词都有激发情绪、使之行动起来的意思，但“鼓动”是个中性词，既可用在好的方面，也可用在坏的方面；“鼓舞”是个褒义词，指受到好的影响而积极奋发；“煽动”则是个贬义词，有挑唆、怂恿人去做坏事之意。</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FF0000"/>
                </a:solidFill>
                <a:latin typeface="Calibri"/>
                <a:ea typeface="宋体" panose="02010600030101010101" pitchFamily="2" charset="-122"/>
              </a:rPr>
              <a:t>(2)语体色彩</a:t>
            </a:r>
            <a:endParaRPr lang="zh-CN" altLang="en-US" sz="2400" b="1">
              <a:solidFill>
                <a:srgbClr val="FF0000"/>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语体色彩主要表现在口语和书面语的区别上。</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如：夫人　爱人</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两个词是同义词，前者适用于庄重的场合，后者适用于一般的场合。</a:t>
            </a:r>
            <a:endParaRPr lang="zh-CN" altLang="en-US" sz="2400" b="1">
              <a:solidFill>
                <a:srgbClr val="4F0FBD"/>
              </a:solidFill>
              <a:latin typeface="Calibri"/>
              <a:ea typeface="宋体" panose="02010600030101010101" pitchFamily="2" charset="-122"/>
            </a:endParaRPr>
          </a:p>
          <a:p>
            <a:pPr indent="609600" fontAlgn="auto">
              <a:lnSpc>
                <a:spcPct val="130000"/>
              </a:lnSpc>
              <a:buNone/>
            </a:pPr>
            <a:r>
              <a:rPr lang="zh-CN" altLang="en-US" sz="2400" b="1">
                <a:solidFill>
                  <a:srgbClr val="4F0FBD"/>
                </a:solidFill>
                <a:latin typeface="Calibri"/>
                <a:ea typeface="宋体" panose="02010600030101010101" pitchFamily="2" charset="-122"/>
              </a:rPr>
              <a:t>此外还表现在文体的不同方面，如“酒精”和“乙醇”其实是同一物质，但“酒精”常用于文学语体，“乙醇”则见于科技语体。</a:t>
            </a:r>
            <a:endParaRPr lang="zh-CN" altLang="en-US" sz="2400" b="1">
              <a:solidFill>
                <a:srgbClr val="4F0FBD"/>
              </a:solidFill>
              <a:latin typeface="Calibri"/>
              <a:ea typeface="宋体" panose="02010600030101010101" pitchFamily="2"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64623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2400" b="1">
                <a:solidFill>
                  <a:srgbClr val="4F0FBD"/>
                </a:solidFill>
                <a:latin typeface="Calibri"/>
                <a:ea typeface="宋体" panose="02010600030101010101" pitchFamily="2" charset="-122"/>
              </a:rPr>
              <a:t>3.辨析用法</a:t>
            </a:r>
            <a:endParaRPr lang="zh-CN" altLang="en-US" sz="2400" b="1">
              <a:solidFill>
                <a:srgbClr val="4F0FBD"/>
              </a:solidFill>
              <a:latin typeface="Calibri"/>
              <a:ea typeface="宋体" panose="02010600030101010101" pitchFamily="2" charset="-122"/>
            </a:endParaRPr>
          </a:p>
          <a:p>
            <a:pPr indent="609600" fontAlgn="auto">
              <a:lnSpc>
                <a:spcPct val="100000"/>
              </a:lnSpc>
              <a:buNone/>
            </a:pPr>
            <a:r>
              <a:rPr lang="zh-CN" altLang="en-US" sz="2400" b="1">
                <a:solidFill>
                  <a:srgbClr val="FF0000"/>
                </a:solidFill>
                <a:latin typeface="Calibri"/>
                <a:ea typeface="宋体" panose="02010600030101010101" pitchFamily="2" charset="-122"/>
              </a:rPr>
              <a:t>(1)从词的搭配上辨析</a:t>
            </a:r>
            <a:endParaRPr lang="zh-CN" altLang="en-US" sz="2400" b="1">
              <a:solidFill>
                <a:srgbClr val="FF0000"/>
              </a:solidFill>
              <a:latin typeface="Calibri"/>
              <a:ea typeface="宋体" panose="02010600030101010101" pitchFamily="2" charset="-122"/>
            </a:endParaRPr>
          </a:p>
          <a:p>
            <a:pPr indent="609600" fontAlgn="auto">
              <a:lnSpc>
                <a:spcPct val="100000"/>
              </a:lnSpc>
              <a:buNone/>
            </a:pPr>
            <a:r>
              <a:rPr lang="zh-CN" altLang="en-US" sz="2400" b="1">
                <a:solidFill>
                  <a:srgbClr val="4F0FBD"/>
                </a:solidFill>
                <a:latin typeface="Calibri"/>
                <a:ea typeface="宋体" panose="02010600030101010101" pitchFamily="2" charset="-122"/>
              </a:rPr>
              <a:t>在语言的使用实践中，不同的词往往有不同的固定搭配对象，有的适宜与这些词搭配，有的适宜和另一些词搭配。</a:t>
            </a:r>
            <a:endParaRPr lang="zh-CN" altLang="en-US" sz="2400" b="1">
              <a:solidFill>
                <a:srgbClr val="4F0FBD"/>
              </a:solidFill>
              <a:latin typeface="Calibri"/>
              <a:ea typeface="宋体" panose="02010600030101010101" pitchFamily="2" charset="-122"/>
            </a:endParaRPr>
          </a:p>
          <a:p>
            <a:pPr indent="609600" fontAlgn="auto">
              <a:lnSpc>
                <a:spcPct val="100000"/>
              </a:lnSpc>
              <a:buNone/>
            </a:pPr>
            <a:r>
              <a:rPr lang="zh-CN" altLang="en-US" sz="2400" b="1">
                <a:solidFill>
                  <a:srgbClr val="4F0FBD"/>
                </a:solidFill>
                <a:latin typeface="Calibri"/>
                <a:ea typeface="宋体" panose="02010600030101010101" pitchFamily="2" charset="-122"/>
              </a:rPr>
              <a:t>如：交流　交换</a:t>
            </a:r>
            <a:endParaRPr lang="zh-CN" altLang="en-US" sz="2400" b="1">
              <a:solidFill>
                <a:srgbClr val="4F0FBD"/>
              </a:solidFill>
              <a:latin typeface="Calibri"/>
              <a:ea typeface="宋体" panose="02010600030101010101" pitchFamily="2" charset="-122"/>
            </a:endParaRPr>
          </a:p>
          <a:p>
            <a:pPr indent="609600" fontAlgn="auto">
              <a:lnSpc>
                <a:spcPct val="100000"/>
              </a:lnSpc>
              <a:buNone/>
            </a:pPr>
            <a:r>
              <a:rPr lang="zh-CN" altLang="en-US" sz="2400" b="1">
                <a:solidFill>
                  <a:srgbClr val="4F0FBD"/>
                </a:solidFill>
                <a:latin typeface="Calibri"/>
                <a:ea typeface="宋体" panose="02010600030101010101" pitchFamily="2" charset="-122"/>
              </a:rPr>
              <a:t>前者多与表示比较“虚”的事物的名词搭配，如交流思想、交流体会等；后者多与表示“实”一些的事物的名词搭配，如交换礼品、交换场地等。</a:t>
            </a:r>
            <a:endParaRPr lang="zh-CN" altLang="en-US" sz="2400" b="1">
              <a:solidFill>
                <a:srgbClr val="4F0FBD"/>
              </a:solidFill>
              <a:latin typeface="Calibri"/>
              <a:ea typeface="宋体" panose="02010600030101010101" pitchFamily="2" charset="-122"/>
            </a:endParaRPr>
          </a:p>
          <a:p>
            <a:pPr indent="609600" fontAlgn="auto">
              <a:lnSpc>
                <a:spcPct val="100000"/>
              </a:lnSpc>
              <a:buNone/>
            </a:pPr>
            <a:r>
              <a:rPr lang="zh-CN" altLang="en-US" sz="2400" b="1">
                <a:solidFill>
                  <a:srgbClr val="FF0000"/>
                </a:solidFill>
                <a:latin typeface="Calibri"/>
                <a:ea typeface="宋体" panose="02010600030101010101" pitchFamily="2" charset="-122"/>
              </a:rPr>
              <a:t>(2)从语法功能上辨析</a:t>
            </a:r>
            <a:endParaRPr lang="zh-CN" altLang="en-US" sz="2400" b="1">
              <a:solidFill>
                <a:srgbClr val="FF0000"/>
              </a:solidFill>
              <a:latin typeface="Calibri"/>
              <a:ea typeface="宋体" panose="02010600030101010101" pitchFamily="2" charset="-122"/>
            </a:endParaRPr>
          </a:p>
          <a:p>
            <a:pPr indent="609600" fontAlgn="auto">
              <a:lnSpc>
                <a:spcPct val="100000"/>
              </a:lnSpc>
              <a:buNone/>
            </a:pPr>
            <a:r>
              <a:rPr lang="zh-CN" altLang="en-US" sz="2400" b="1">
                <a:solidFill>
                  <a:srgbClr val="4F0FBD"/>
                </a:solidFill>
                <a:latin typeface="Calibri"/>
                <a:ea typeface="宋体" panose="02010600030101010101" pitchFamily="2" charset="-122"/>
              </a:rPr>
              <a:t>如：公然　公开</a:t>
            </a:r>
            <a:endParaRPr lang="zh-CN" altLang="en-US" sz="2400" b="1">
              <a:solidFill>
                <a:srgbClr val="4F0FBD"/>
              </a:solidFill>
              <a:latin typeface="Calibri"/>
              <a:ea typeface="宋体" panose="02010600030101010101" pitchFamily="2" charset="-122"/>
            </a:endParaRPr>
          </a:p>
          <a:p>
            <a:pPr indent="609600" fontAlgn="auto">
              <a:lnSpc>
                <a:spcPct val="100000"/>
              </a:lnSpc>
              <a:buNone/>
            </a:pPr>
            <a:r>
              <a:rPr lang="zh-CN" altLang="en-US" sz="2400" b="1">
                <a:solidFill>
                  <a:srgbClr val="4F0FBD"/>
                </a:solidFill>
                <a:latin typeface="Calibri"/>
                <a:ea typeface="宋体" panose="02010600030101010101" pitchFamily="2" charset="-122"/>
              </a:rPr>
              <a:t>两个词都含有不加掩饰地采取行动之意，但“公然”是副词，在句中只能作状语，如“公然侵入”。“公开”是动词兼形容词，在句中多充当谓语，如“真相早已公开了”；也可充当状语，如“公开表明态度”；还可充当定语，如“这已经是公开的秘密</a:t>
            </a:r>
            <a:r>
              <a:rPr lang="zh-CN" altLang="en-US" sz="3600" b="1">
                <a:solidFill>
                  <a:srgbClr val="4F0FBD"/>
                </a:solidFill>
                <a:latin typeface="Calibri"/>
                <a:ea typeface="宋体" panose="02010600030101010101" pitchFamily="2" charset="-122"/>
              </a:rPr>
              <a:t>”。</a:t>
            </a:r>
            <a:endParaRPr lang="zh-CN" altLang="en-US" sz="3600" b="1">
              <a:solidFill>
                <a:srgbClr val="4F0FBD"/>
              </a:solidFill>
              <a:latin typeface="Calibri"/>
              <a:ea typeface="宋体" panose="02010600030101010101" pitchFamily="2"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577215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30000"/>
              </a:lnSpc>
              <a:buNone/>
            </a:pPr>
            <a:r>
              <a:rPr lang="zh-CN" altLang="en-US" sz="3600" b="1">
                <a:solidFill>
                  <a:srgbClr val="4F0FBD"/>
                </a:solidFill>
                <a:latin typeface="Calibri"/>
                <a:ea typeface="宋体" panose="02010600030101010101" pitchFamily="2" charset="-122"/>
              </a:rPr>
              <a:t>(二)代词的意义和用法</a:t>
            </a:r>
            <a:endParaRPr lang="zh-CN" altLang="en-US" sz="3600" b="1">
              <a:solidFill>
                <a:srgbClr val="4F0FBD"/>
              </a:solidFill>
              <a:latin typeface="Calibri"/>
              <a:ea typeface="宋体" panose="02010600030101010101" pitchFamily="2" charset="-122"/>
            </a:endParaRPr>
          </a:p>
        </p:txBody>
      </p:sp>
      <p:pic>
        <p:nvPicPr>
          <p:cNvPr id="2" name="图片 -2147482608" title=""/>
          <p:cNvPicPr>
            <a:picLocks noChangeAspect="1"/>
          </p:cNvPicPr>
          <p:nvPr>
            <p:custDataLst>
              <p:tags r:id="rId3"/>
            </p:custDataLst>
          </p:nvPr>
        </p:nvPicPr>
        <p:blipFill>
          <a:blip r:embed="rId2"/>
          <a:stretch>
            <a:fillRect/>
          </a:stretch>
        </p:blipFill>
        <p:spPr>
          <a:xfrm>
            <a:off x="478790" y="1198880"/>
            <a:ext cx="5222240" cy="5307330"/>
          </a:xfrm>
          <a:prstGeom prst="rect">
            <a:avLst/>
          </a:prstGeom>
          <a:noFill/>
          <a:ln w="9525">
            <a:noFill/>
          </a:ln>
        </p:spPr>
      </p:pic>
      <p:pic>
        <p:nvPicPr>
          <p:cNvPr id="4" name="图片 -2147482609" title=""/>
          <p:cNvPicPr>
            <a:picLocks noChangeAspect="1"/>
          </p:cNvPicPr>
          <p:nvPr>
            <p:custDataLst>
              <p:tags r:id="rId5"/>
            </p:custDataLst>
          </p:nvPr>
        </p:nvPicPr>
        <p:blipFill>
          <a:blip r:embed="rId4"/>
          <a:stretch>
            <a:fillRect/>
          </a:stretch>
        </p:blipFill>
        <p:spPr>
          <a:xfrm>
            <a:off x="6119495" y="1047750"/>
            <a:ext cx="5165090" cy="5459095"/>
          </a:xfrm>
          <a:prstGeom prst="rect">
            <a:avLst/>
          </a:prstGeom>
          <a:noFill/>
          <a:ln w="9525">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189335" cy="646239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3600">
                <a:solidFill>
                  <a:srgbClr val="FF0000"/>
                </a:solidFill>
                <a:latin typeface="Calibri"/>
                <a:ea typeface="宋体" panose="02010600030101010101" pitchFamily="2" charset="-122"/>
              </a:rPr>
              <a:t>(三)虚词(关联词)的语法意义和作用</a:t>
            </a:r>
            <a:endParaRPr lang="zh-CN" altLang="en-US" sz="3600">
              <a:solidFill>
                <a:srgbClr val="FF0000"/>
              </a:solidFill>
              <a:latin typeface="Calibri"/>
              <a:ea typeface="宋体" panose="02010600030101010101" pitchFamily="2" charset="-122"/>
            </a:endParaRPr>
          </a:p>
          <a:p>
            <a:pPr indent="609600" fontAlgn="auto">
              <a:lnSpc>
                <a:spcPct val="100000"/>
              </a:lnSpc>
              <a:buNone/>
            </a:pPr>
            <a:r>
              <a:rPr lang="zh-CN" altLang="en-US" sz="3200">
                <a:solidFill>
                  <a:srgbClr val="FF0000"/>
                </a:solidFill>
                <a:latin typeface="Calibri"/>
                <a:ea typeface="宋体" panose="02010600030101010101" pitchFamily="2" charset="-122"/>
              </a:rPr>
              <a:t>1.副词</a:t>
            </a:r>
            <a:endParaRPr lang="zh-CN" altLang="en-US" sz="3200">
              <a:solidFill>
                <a:srgbClr val="FF0000"/>
              </a:solidFill>
              <a:latin typeface="Calibri"/>
              <a:ea typeface="宋体" panose="02010600030101010101" pitchFamily="2" charset="-122"/>
            </a:endParaRPr>
          </a:p>
          <a:p>
            <a:pPr indent="609600" fontAlgn="auto">
              <a:lnSpc>
                <a:spcPct val="100000"/>
              </a:lnSpc>
              <a:buNone/>
            </a:pPr>
            <a:r>
              <a:rPr lang="zh-CN" altLang="en-US" sz="3200">
                <a:solidFill>
                  <a:srgbClr val="FF0000"/>
                </a:solidFill>
                <a:latin typeface="Calibri"/>
                <a:ea typeface="宋体" panose="02010600030101010101" pitchFamily="2" charset="-122"/>
              </a:rPr>
              <a:t>修饰、限制动词、形容词</a:t>
            </a:r>
            <a:endParaRPr lang="zh-CN" altLang="en-US" sz="3200">
              <a:solidFill>
                <a:srgbClr val="FF0000"/>
              </a:solidFill>
              <a:latin typeface="Calibri"/>
              <a:ea typeface="宋体" panose="02010600030101010101" pitchFamily="2" charset="-122"/>
            </a:endParaRPr>
          </a:p>
          <a:p>
            <a:pPr indent="609600" fontAlgn="auto">
              <a:lnSpc>
                <a:spcPct val="100000"/>
              </a:lnSpc>
              <a:buNone/>
            </a:pPr>
            <a:r>
              <a:rPr lang="zh-CN" altLang="en-US" sz="3200">
                <a:solidFill>
                  <a:srgbClr val="4F0FBD"/>
                </a:solidFill>
                <a:latin typeface="Calibri"/>
                <a:ea typeface="宋体" panose="02010600030101010101" pitchFamily="2" charset="-122"/>
              </a:rPr>
              <a:t>①表时间：已经、曾经、刚才、正在、常常、从来、马上、终于</a:t>
            </a:r>
            <a:endParaRPr lang="zh-CN" altLang="en-US" sz="3200">
              <a:solidFill>
                <a:srgbClr val="4F0FBD"/>
              </a:solidFill>
              <a:latin typeface="Calibri"/>
              <a:ea typeface="宋体" panose="02010600030101010101" pitchFamily="2" charset="-122"/>
            </a:endParaRPr>
          </a:p>
          <a:p>
            <a:pPr indent="609600" fontAlgn="auto">
              <a:lnSpc>
                <a:spcPct val="100000"/>
              </a:lnSpc>
              <a:buNone/>
            </a:pPr>
            <a:r>
              <a:rPr lang="zh-CN" altLang="en-US" sz="3200">
                <a:solidFill>
                  <a:srgbClr val="4F0FBD"/>
                </a:solidFill>
                <a:latin typeface="Calibri"/>
                <a:ea typeface="宋体" panose="02010600030101010101" pitchFamily="2" charset="-122"/>
              </a:rPr>
              <a:t>②表频率：再三、一向、屡次</a:t>
            </a:r>
            <a:endParaRPr lang="zh-CN" altLang="en-US" sz="3200">
              <a:solidFill>
                <a:srgbClr val="4F0FBD"/>
              </a:solidFill>
              <a:latin typeface="Calibri"/>
              <a:ea typeface="宋体" panose="02010600030101010101" pitchFamily="2" charset="-122"/>
            </a:endParaRPr>
          </a:p>
          <a:p>
            <a:pPr indent="609600" fontAlgn="auto">
              <a:lnSpc>
                <a:spcPct val="100000"/>
              </a:lnSpc>
              <a:buNone/>
            </a:pPr>
            <a:r>
              <a:rPr lang="zh-CN" altLang="en-US" sz="3200">
                <a:solidFill>
                  <a:srgbClr val="4F0FBD"/>
                </a:solidFill>
                <a:latin typeface="Calibri"/>
                <a:ea typeface="宋体" panose="02010600030101010101" pitchFamily="2" charset="-122"/>
              </a:rPr>
              <a:t>③表程度：更、挺、很、非常、十分、最、多么、太、相当、特别</a:t>
            </a:r>
            <a:endParaRPr lang="zh-CN" altLang="en-US" sz="3200">
              <a:solidFill>
                <a:srgbClr val="4F0FBD"/>
              </a:solidFill>
              <a:latin typeface="Calibri"/>
              <a:ea typeface="宋体" panose="02010600030101010101" pitchFamily="2" charset="-122"/>
            </a:endParaRPr>
          </a:p>
          <a:p>
            <a:pPr indent="609600" fontAlgn="auto">
              <a:lnSpc>
                <a:spcPct val="100000"/>
              </a:lnSpc>
              <a:buNone/>
            </a:pPr>
            <a:r>
              <a:rPr lang="zh-CN" altLang="en-US" sz="3200">
                <a:solidFill>
                  <a:srgbClr val="4F0FBD"/>
                </a:solidFill>
                <a:latin typeface="Calibri"/>
                <a:ea typeface="宋体" panose="02010600030101010101" pitchFamily="2" charset="-122"/>
              </a:rPr>
              <a:t>④表范围：全、都、只、统统、一共、仅仅、一律</a:t>
            </a:r>
            <a:endParaRPr lang="zh-CN" altLang="en-US" sz="3200">
              <a:solidFill>
                <a:srgbClr val="4F0FBD"/>
              </a:solidFill>
              <a:latin typeface="Calibri"/>
              <a:ea typeface="宋体" panose="02010600030101010101" pitchFamily="2" charset="-122"/>
            </a:endParaRPr>
          </a:p>
          <a:p>
            <a:pPr indent="609600" fontAlgn="auto">
              <a:lnSpc>
                <a:spcPct val="100000"/>
              </a:lnSpc>
              <a:buNone/>
            </a:pPr>
            <a:r>
              <a:rPr lang="zh-CN" altLang="en-US" sz="3200">
                <a:solidFill>
                  <a:srgbClr val="4F0FBD"/>
                </a:solidFill>
                <a:latin typeface="Calibri"/>
                <a:ea typeface="宋体" panose="02010600030101010101" pitchFamily="2" charset="-122"/>
              </a:rPr>
              <a:t>⑤表肯定、否定：必定、不、没、未、不必</a:t>
            </a:r>
            <a:endParaRPr lang="zh-CN" altLang="en-US" sz="3200">
              <a:solidFill>
                <a:srgbClr val="4F0FBD"/>
              </a:solidFill>
              <a:latin typeface="Calibri"/>
              <a:ea typeface="宋体" panose="02010600030101010101" pitchFamily="2" charset="-122"/>
            </a:endParaRPr>
          </a:p>
          <a:p>
            <a:pPr indent="609600" fontAlgn="auto">
              <a:lnSpc>
                <a:spcPct val="100000"/>
              </a:lnSpc>
              <a:buNone/>
            </a:pPr>
            <a:r>
              <a:rPr lang="zh-CN" altLang="en-US" sz="3200">
                <a:solidFill>
                  <a:srgbClr val="4F0FBD"/>
                </a:solidFill>
                <a:latin typeface="Calibri"/>
                <a:ea typeface="宋体" panose="02010600030101010101" pitchFamily="2" charset="-122"/>
              </a:rPr>
              <a:t>⑥表语气：几乎、简直、反正、也许、却、倒</a:t>
            </a:r>
            <a:endParaRPr lang="zh-CN" altLang="en-US" sz="3200">
              <a:solidFill>
                <a:srgbClr val="4F0FBD"/>
              </a:solidFill>
              <a:latin typeface="Calibri"/>
              <a:ea typeface="宋体" panose="02010600030101010101" pitchFamily="2" charset="-122"/>
            </a:endParaRPr>
          </a:p>
          <a:p>
            <a:pPr indent="609600" fontAlgn="auto">
              <a:lnSpc>
                <a:spcPct val="100000"/>
              </a:lnSpc>
              <a:buNone/>
            </a:pPr>
            <a:r>
              <a:rPr lang="zh-CN" altLang="en-US" sz="3200">
                <a:solidFill>
                  <a:srgbClr val="4F0FBD"/>
                </a:solidFill>
                <a:latin typeface="Calibri"/>
                <a:ea typeface="宋体" panose="02010600030101010101" pitchFamily="2" charset="-122"/>
              </a:rPr>
              <a:t>⑦表方式、情态：仍然、逐渐、纷纷、忽然</a:t>
            </a:r>
            <a:endParaRPr lang="zh-CN" altLang="en-US" sz="3200">
              <a:solidFill>
                <a:srgbClr val="4F0FBD"/>
              </a:solidFill>
              <a:latin typeface="Calibri"/>
              <a:ea typeface="宋体" panose="02010600030101010101" pitchFamily="2"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4" name="组合 33" title=""/>
          <p:cNvGrpSpPr/>
          <p:nvPr/>
        </p:nvGrpSpPr>
        <p:grpSpPr>
          <a:xfrm>
            <a:off x="-133414" y="-392346"/>
            <a:ext cx="1130089" cy="1511424"/>
            <a:chOff x="-133414" y="-392346"/>
            <a:chExt cx="1130089" cy="1511424"/>
          </a:xfrm>
        </p:grpSpPr>
        <p:sp>
          <p:nvSpPr>
            <p:cNvPr id="35" name="任意多边形 34"/>
            <p:cNvSpPr/>
            <p:nvPr/>
          </p:nvSpPr>
          <p:spPr bwMode="auto">
            <a:xfrm rot="7422634">
              <a:off x="-324081" y="-201679"/>
              <a:ext cx="1511424" cy="1130089"/>
            </a:xfrm>
            <a:custGeom>
              <a:gdLst>
                <a:gd name="connsiteX0" fmla="*/ 1438334 w 3142131"/>
                <a:gd name="connsiteY0" fmla="*/ 2349365 h 2349365"/>
                <a:gd name="connsiteX1" fmla="*/ 0 w 3142131"/>
                <a:gd name="connsiteY1" fmla="*/ 193536 h 2349365"/>
                <a:gd name="connsiteX2" fmla="*/ 26356 w 3142131"/>
                <a:gd name="connsiteY2" fmla="*/ 183648 h 2349365"/>
                <a:gd name="connsiteX3" fmla="*/ 147650 w 3142131"/>
                <a:gd name="connsiteY3" fmla="*/ 124864 h 2349365"/>
                <a:gd name="connsiteX4" fmla="*/ 1045110 w 3142131"/>
                <a:gd name="connsiteY4" fmla="*/ 100463 h 2349365"/>
                <a:gd name="connsiteX5" fmla="*/ 1694633 w 3142131"/>
                <a:gd name="connsiteY5" fmla="*/ 410708 h 2349365"/>
                <a:gd name="connsiteX6" fmla="*/ 2490823 w 3142131"/>
                <a:gd name="connsiteY6" fmla="*/ 679122 h 2349365"/>
                <a:gd name="connsiteX7" fmla="*/ 3079126 w 3142131"/>
                <a:gd name="connsiteY7" fmla="*/ 1112952 h 2349365"/>
                <a:gd name="connsiteX8" fmla="*/ 3142131 w 3142131"/>
                <a:gd name="connsiteY8" fmla="*/ 1212620 h 2349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42131" h="2349365">
                  <a:moveTo>
                    <a:pt x="1438334" y="2349365"/>
                  </a:moveTo>
                  <a:lnTo>
                    <a:pt x="0" y="193536"/>
                  </a:lnTo>
                  <a:lnTo>
                    <a:pt x="26356" y="183648"/>
                  </a:lnTo>
                  <a:cubicBezTo>
                    <a:pt x="67060" y="166205"/>
                    <a:pt x="107492" y="146651"/>
                    <a:pt x="147650" y="124864"/>
                  </a:cubicBezTo>
                  <a:cubicBezTo>
                    <a:pt x="440984" y="-35487"/>
                    <a:pt x="741301" y="-38973"/>
                    <a:pt x="1045110" y="100463"/>
                  </a:cubicBezTo>
                  <a:cubicBezTo>
                    <a:pt x="1261618" y="201554"/>
                    <a:pt x="1471141" y="323560"/>
                    <a:pt x="1694633" y="410708"/>
                  </a:cubicBezTo>
                  <a:cubicBezTo>
                    <a:pt x="1953046" y="511799"/>
                    <a:pt x="2235903" y="567573"/>
                    <a:pt x="2490823" y="679122"/>
                  </a:cubicBezTo>
                  <a:cubicBezTo>
                    <a:pt x="2721299" y="781084"/>
                    <a:pt x="2932132" y="910498"/>
                    <a:pt x="3079126" y="1112952"/>
                  </a:cubicBezTo>
                  <a:lnTo>
                    <a:pt x="3142131" y="1212620"/>
                  </a:lnTo>
                  <a:close/>
                </a:path>
              </a:pathLst>
            </a:custGeom>
            <a:solidFill>
              <a:srgbClr val="F0D079"/>
            </a:solidFill>
            <a:ln>
              <a:noFill/>
            </a:ln>
          </p:spPr>
          <p:txBody>
            <a:bodyPr vert="horz" wrap="square" lIns="91440" tIns="45720" rIns="91440" bIns="45720" numCol="1" anchor="t"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Freeform 107"/>
            <p:cNvSpPr/>
            <p:nvPr/>
          </p:nvSpPr>
          <p:spPr bwMode="auto">
            <a:xfrm rot="10800000">
              <a:off x="-4599" y="-269507"/>
              <a:ext cx="872459" cy="1317509"/>
            </a:xfrm>
            <a:custGeom>
              <a:gdLst>
                <a:gd name="T0" fmla="*/ 84 w 410"/>
                <a:gd name="T1" fmla="*/ 121 h 622"/>
                <a:gd name="T2" fmla="*/ 48 w 410"/>
                <a:gd name="T3" fmla="*/ 86 h 622"/>
                <a:gd name="T4" fmla="*/ 87 w 410"/>
                <a:gd name="T5" fmla="*/ 89 h 622"/>
                <a:gd name="T6" fmla="*/ 80 w 410"/>
                <a:gd name="T7" fmla="*/ 49 h 622"/>
                <a:gd name="T8" fmla="*/ 23 w 410"/>
                <a:gd name="T9" fmla="*/ 2 h 622"/>
                <a:gd name="T10" fmla="*/ 133 w 410"/>
                <a:gd name="T11" fmla="*/ 86 h 622"/>
                <a:gd name="T12" fmla="*/ 187 w 410"/>
                <a:gd name="T13" fmla="*/ 162 h 622"/>
                <a:gd name="T14" fmla="*/ 142 w 410"/>
                <a:gd name="T15" fmla="*/ 11 h 622"/>
                <a:gd name="T16" fmla="*/ 188 w 410"/>
                <a:gd name="T17" fmla="*/ 121 h 622"/>
                <a:gd name="T18" fmla="*/ 207 w 410"/>
                <a:gd name="T19" fmla="*/ 186 h 622"/>
                <a:gd name="T20" fmla="*/ 262 w 410"/>
                <a:gd name="T21" fmla="*/ 23 h 622"/>
                <a:gd name="T22" fmla="*/ 221 w 410"/>
                <a:gd name="T23" fmla="*/ 156 h 622"/>
                <a:gd name="T24" fmla="*/ 249 w 410"/>
                <a:gd name="T25" fmla="*/ 235 h 622"/>
                <a:gd name="T26" fmla="*/ 277 w 410"/>
                <a:gd name="T27" fmla="*/ 118 h 622"/>
                <a:gd name="T28" fmla="*/ 313 w 410"/>
                <a:gd name="T29" fmla="*/ 85 h 622"/>
                <a:gd name="T30" fmla="*/ 273 w 410"/>
                <a:gd name="T31" fmla="*/ 165 h 622"/>
                <a:gd name="T32" fmla="*/ 259 w 410"/>
                <a:gd name="T33" fmla="*/ 223 h 622"/>
                <a:gd name="T34" fmla="*/ 282 w 410"/>
                <a:gd name="T35" fmla="*/ 277 h 622"/>
                <a:gd name="T36" fmla="*/ 327 w 410"/>
                <a:gd name="T37" fmla="*/ 118 h 622"/>
                <a:gd name="T38" fmla="*/ 341 w 410"/>
                <a:gd name="T39" fmla="*/ 182 h 622"/>
                <a:gd name="T40" fmla="*/ 296 w 410"/>
                <a:gd name="T41" fmla="*/ 255 h 622"/>
                <a:gd name="T42" fmla="*/ 310 w 410"/>
                <a:gd name="T43" fmla="*/ 326 h 622"/>
                <a:gd name="T44" fmla="*/ 383 w 410"/>
                <a:gd name="T45" fmla="*/ 251 h 622"/>
                <a:gd name="T46" fmla="*/ 317 w 410"/>
                <a:gd name="T47" fmla="*/ 344 h 622"/>
                <a:gd name="T48" fmla="*/ 358 w 410"/>
                <a:gd name="T49" fmla="*/ 442 h 622"/>
                <a:gd name="T50" fmla="*/ 370 w 410"/>
                <a:gd name="T51" fmla="*/ 316 h 622"/>
                <a:gd name="T52" fmla="*/ 386 w 410"/>
                <a:gd name="T53" fmla="*/ 278 h 622"/>
                <a:gd name="T54" fmla="*/ 377 w 410"/>
                <a:gd name="T55" fmla="*/ 420 h 622"/>
                <a:gd name="T56" fmla="*/ 368 w 410"/>
                <a:gd name="T57" fmla="*/ 502 h 622"/>
                <a:gd name="T58" fmla="*/ 328 w 410"/>
                <a:gd name="T59" fmla="*/ 613 h 622"/>
                <a:gd name="T60" fmla="*/ 317 w 410"/>
                <a:gd name="T61" fmla="*/ 601 h 622"/>
                <a:gd name="T62" fmla="*/ 359 w 410"/>
                <a:gd name="T63" fmla="*/ 514 h 622"/>
                <a:gd name="T64" fmla="*/ 292 w 410"/>
                <a:gd name="T65" fmla="*/ 481 h 622"/>
                <a:gd name="T66" fmla="*/ 176 w 410"/>
                <a:gd name="T67" fmla="*/ 443 h 622"/>
                <a:gd name="T68" fmla="*/ 194 w 410"/>
                <a:gd name="T69" fmla="*/ 442 h 622"/>
                <a:gd name="T70" fmla="*/ 337 w 410"/>
                <a:gd name="T71" fmla="*/ 467 h 622"/>
                <a:gd name="T72" fmla="*/ 352 w 410"/>
                <a:gd name="T73" fmla="*/ 461 h 622"/>
                <a:gd name="T74" fmla="*/ 296 w 410"/>
                <a:gd name="T75" fmla="*/ 381 h 622"/>
                <a:gd name="T76" fmla="*/ 148 w 410"/>
                <a:gd name="T77" fmla="*/ 353 h 622"/>
                <a:gd name="T78" fmla="*/ 139 w 410"/>
                <a:gd name="T79" fmla="*/ 341 h 622"/>
                <a:gd name="T80" fmla="*/ 294 w 410"/>
                <a:gd name="T81" fmla="*/ 358 h 622"/>
                <a:gd name="T82" fmla="*/ 288 w 410"/>
                <a:gd name="T83" fmla="*/ 309 h 622"/>
                <a:gd name="T84" fmla="*/ 99 w 410"/>
                <a:gd name="T85" fmla="*/ 266 h 622"/>
                <a:gd name="T86" fmla="*/ 123 w 410"/>
                <a:gd name="T87" fmla="*/ 252 h 622"/>
                <a:gd name="T88" fmla="*/ 201 w 410"/>
                <a:gd name="T89" fmla="*/ 271 h 622"/>
                <a:gd name="T90" fmla="*/ 120 w 410"/>
                <a:gd name="T91" fmla="*/ 226 h 622"/>
                <a:gd name="T92" fmla="*/ 194 w 410"/>
                <a:gd name="T93" fmla="*/ 224 h 622"/>
                <a:gd name="T94" fmla="*/ 251 w 410"/>
                <a:gd name="T95" fmla="*/ 283 h 622"/>
                <a:gd name="T96" fmla="*/ 236 w 410"/>
                <a:gd name="T97" fmla="*/ 232 h 622"/>
                <a:gd name="T98" fmla="*/ 156 w 410"/>
                <a:gd name="T99" fmla="*/ 179 h 622"/>
                <a:gd name="T100" fmla="*/ 3 w 410"/>
                <a:gd name="T101" fmla="*/ 134 h 622"/>
                <a:gd name="T102" fmla="*/ 9 w 410"/>
                <a:gd name="T103" fmla="*/ 124 h 622"/>
                <a:gd name="T104" fmla="*/ 117 w 410"/>
                <a:gd name="T105" fmla="*/ 146 h 622"/>
                <a:gd name="T106" fmla="*/ 175 w 410"/>
                <a:gd name="T107" fmla="*/ 168 h 622"/>
                <a:gd name="T108" fmla="*/ 117 w 410"/>
                <a:gd name="T109" fmla="*/ 146 h 62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10" h="622">
                  <a:moveTo>
                    <a:pt x="117" y="146"/>
                  </a:moveTo>
                  <a:cubicBezTo>
                    <a:pt x="107" y="137"/>
                    <a:pt x="94" y="131"/>
                    <a:pt x="84" y="121"/>
                  </a:cubicBezTo>
                  <a:cubicBezTo>
                    <a:pt x="73" y="110"/>
                    <a:pt x="61" y="101"/>
                    <a:pt x="50" y="91"/>
                  </a:cubicBezTo>
                  <a:cubicBezTo>
                    <a:pt x="48" y="89"/>
                    <a:pt x="47" y="88"/>
                    <a:pt x="48" y="86"/>
                  </a:cubicBezTo>
                  <a:cubicBezTo>
                    <a:pt x="49" y="82"/>
                    <a:pt x="53" y="82"/>
                    <a:pt x="55" y="82"/>
                  </a:cubicBezTo>
                  <a:cubicBezTo>
                    <a:pt x="66" y="84"/>
                    <a:pt x="77" y="85"/>
                    <a:pt x="87" y="89"/>
                  </a:cubicBezTo>
                  <a:cubicBezTo>
                    <a:pt x="100" y="94"/>
                    <a:pt x="113" y="101"/>
                    <a:pt x="127" y="110"/>
                  </a:cubicBezTo>
                  <a:cubicBezTo>
                    <a:pt x="113" y="87"/>
                    <a:pt x="97" y="67"/>
                    <a:pt x="80" y="49"/>
                  </a:cubicBezTo>
                  <a:cubicBezTo>
                    <a:pt x="63" y="31"/>
                    <a:pt x="43" y="17"/>
                    <a:pt x="21" y="6"/>
                  </a:cubicBezTo>
                  <a:cubicBezTo>
                    <a:pt x="22" y="3"/>
                    <a:pt x="23" y="2"/>
                    <a:pt x="23" y="2"/>
                  </a:cubicBezTo>
                  <a:cubicBezTo>
                    <a:pt x="52" y="5"/>
                    <a:pt x="84" y="0"/>
                    <a:pt x="106" y="27"/>
                  </a:cubicBezTo>
                  <a:cubicBezTo>
                    <a:pt x="120" y="45"/>
                    <a:pt x="130" y="64"/>
                    <a:pt x="133" y="86"/>
                  </a:cubicBezTo>
                  <a:cubicBezTo>
                    <a:pt x="137" y="114"/>
                    <a:pt x="155" y="133"/>
                    <a:pt x="174" y="151"/>
                  </a:cubicBezTo>
                  <a:cubicBezTo>
                    <a:pt x="178" y="155"/>
                    <a:pt x="182" y="159"/>
                    <a:pt x="187" y="162"/>
                  </a:cubicBezTo>
                  <a:cubicBezTo>
                    <a:pt x="158" y="112"/>
                    <a:pt x="128" y="64"/>
                    <a:pt x="129" y="3"/>
                  </a:cubicBezTo>
                  <a:cubicBezTo>
                    <a:pt x="135" y="4"/>
                    <a:pt x="138" y="8"/>
                    <a:pt x="142" y="11"/>
                  </a:cubicBezTo>
                  <a:cubicBezTo>
                    <a:pt x="161" y="29"/>
                    <a:pt x="176" y="49"/>
                    <a:pt x="183" y="74"/>
                  </a:cubicBezTo>
                  <a:cubicBezTo>
                    <a:pt x="187" y="89"/>
                    <a:pt x="189" y="105"/>
                    <a:pt x="188" y="121"/>
                  </a:cubicBezTo>
                  <a:cubicBezTo>
                    <a:pt x="187" y="143"/>
                    <a:pt x="193" y="163"/>
                    <a:pt x="204" y="182"/>
                  </a:cubicBezTo>
                  <a:cubicBezTo>
                    <a:pt x="205" y="183"/>
                    <a:pt x="206" y="185"/>
                    <a:pt x="207" y="186"/>
                  </a:cubicBezTo>
                  <a:cubicBezTo>
                    <a:pt x="208" y="187"/>
                    <a:pt x="209" y="188"/>
                    <a:pt x="212" y="189"/>
                  </a:cubicBezTo>
                  <a:cubicBezTo>
                    <a:pt x="204" y="126"/>
                    <a:pt x="234" y="75"/>
                    <a:pt x="262" y="23"/>
                  </a:cubicBezTo>
                  <a:cubicBezTo>
                    <a:pt x="266" y="48"/>
                    <a:pt x="266" y="73"/>
                    <a:pt x="254" y="96"/>
                  </a:cubicBezTo>
                  <a:cubicBezTo>
                    <a:pt x="243" y="116"/>
                    <a:pt x="231" y="135"/>
                    <a:pt x="221" y="156"/>
                  </a:cubicBezTo>
                  <a:cubicBezTo>
                    <a:pt x="217" y="166"/>
                    <a:pt x="221" y="177"/>
                    <a:pt x="222" y="187"/>
                  </a:cubicBezTo>
                  <a:cubicBezTo>
                    <a:pt x="223" y="207"/>
                    <a:pt x="235" y="221"/>
                    <a:pt x="249" y="235"/>
                  </a:cubicBezTo>
                  <a:cubicBezTo>
                    <a:pt x="249" y="221"/>
                    <a:pt x="242" y="210"/>
                    <a:pt x="242" y="197"/>
                  </a:cubicBezTo>
                  <a:cubicBezTo>
                    <a:pt x="240" y="164"/>
                    <a:pt x="251" y="138"/>
                    <a:pt x="277" y="118"/>
                  </a:cubicBezTo>
                  <a:cubicBezTo>
                    <a:pt x="289" y="109"/>
                    <a:pt x="298" y="99"/>
                    <a:pt x="308" y="89"/>
                  </a:cubicBezTo>
                  <a:cubicBezTo>
                    <a:pt x="310" y="88"/>
                    <a:pt x="311" y="86"/>
                    <a:pt x="313" y="85"/>
                  </a:cubicBezTo>
                  <a:cubicBezTo>
                    <a:pt x="318" y="88"/>
                    <a:pt x="317" y="92"/>
                    <a:pt x="316" y="96"/>
                  </a:cubicBezTo>
                  <a:cubicBezTo>
                    <a:pt x="309" y="123"/>
                    <a:pt x="290" y="144"/>
                    <a:pt x="273" y="165"/>
                  </a:cubicBezTo>
                  <a:cubicBezTo>
                    <a:pt x="271" y="168"/>
                    <a:pt x="268" y="172"/>
                    <a:pt x="265" y="175"/>
                  </a:cubicBezTo>
                  <a:cubicBezTo>
                    <a:pt x="255" y="190"/>
                    <a:pt x="247" y="205"/>
                    <a:pt x="259" y="223"/>
                  </a:cubicBezTo>
                  <a:cubicBezTo>
                    <a:pt x="261" y="226"/>
                    <a:pt x="261" y="231"/>
                    <a:pt x="261" y="235"/>
                  </a:cubicBezTo>
                  <a:cubicBezTo>
                    <a:pt x="261" y="252"/>
                    <a:pt x="270" y="263"/>
                    <a:pt x="282" y="277"/>
                  </a:cubicBezTo>
                  <a:cubicBezTo>
                    <a:pt x="284" y="247"/>
                    <a:pt x="276" y="219"/>
                    <a:pt x="287" y="192"/>
                  </a:cubicBezTo>
                  <a:cubicBezTo>
                    <a:pt x="298" y="166"/>
                    <a:pt x="312" y="142"/>
                    <a:pt x="327" y="118"/>
                  </a:cubicBezTo>
                  <a:cubicBezTo>
                    <a:pt x="331" y="118"/>
                    <a:pt x="331" y="121"/>
                    <a:pt x="332" y="124"/>
                  </a:cubicBezTo>
                  <a:cubicBezTo>
                    <a:pt x="335" y="143"/>
                    <a:pt x="342" y="162"/>
                    <a:pt x="341" y="182"/>
                  </a:cubicBezTo>
                  <a:cubicBezTo>
                    <a:pt x="340" y="197"/>
                    <a:pt x="335" y="209"/>
                    <a:pt x="327" y="221"/>
                  </a:cubicBezTo>
                  <a:cubicBezTo>
                    <a:pt x="318" y="234"/>
                    <a:pt x="309" y="246"/>
                    <a:pt x="296" y="255"/>
                  </a:cubicBezTo>
                  <a:cubicBezTo>
                    <a:pt x="293" y="257"/>
                    <a:pt x="291" y="260"/>
                    <a:pt x="290" y="264"/>
                  </a:cubicBezTo>
                  <a:cubicBezTo>
                    <a:pt x="287" y="284"/>
                    <a:pt x="294" y="307"/>
                    <a:pt x="310" y="326"/>
                  </a:cubicBezTo>
                  <a:cubicBezTo>
                    <a:pt x="311" y="266"/>
                    <a:pt x="352" y="234"/>
                    <a:pt x="391" y="198"/>
                  </a:cubicBezTo>
                  <a:cubicBezTo>
                    <a:pt x="394" y="217"/>
                    <a:pt x="392" y="234"/>
                    <a:pt x="383" y="251"/>
                  </a:cubicBezTo>
                  <a:cubicBezTo>
                    <a:pt x="371" y="275"/>
                    <a:pt x="352" y="293"/>
                    <a:pt x="329" y="307"/>
                  </a:cubicBezTo>
                  <a:cubicBezTo>
                    <a:pt x="313" y="316"/>
                    <a:pt x="309" y="328"/>
                    <a:pt x="317" y="344"/>
                  </a:cubicBezTo>
                  <a:cubicBezTo>
                    <a:pt x="329" y="369"/>
                    <a:pt x="341" y="393"/>
                    <a:pt x="351" y="418"/>
                  </a:cubicBezTo>
                  <a:cubicBezTo>
                    <a:pt x="354" y="426"/>
                    <a:pt x="355" y="434"/>
                    <a:pt x="358" y="442"/>
                  </a:cubicBezTo>
                  <a:cubicBezTo>
                    <a:pt x="364" y="429"/>
                    <a:pt x="359" y="417"/>
                    <a:pt x="357" y="406"/>
                  </a:cubicBezTo>
                  <a:cubicBezTo>
                    <a:pt x="352" y="374"/>
                    <a:pt x="358" y="345"/>
                    <a:pt x="370" y="316"/>
                  </a:cubicBezTo>
                  <a:cubicBezTo>
                    <a:pt x="374" y="306"/>
                    <a:pt x="378" y="295"/>
                    <a:pt x="381" y="284"/>
                  </a:cubicBezTo>
                  <a:cubicBezTo>
                    <a:pt x="382" y="282"/>
                    <a:pt x="382" y="279"/>
                    <a:pt x="386" y="278"/>
                  </a:cubicBezTo>
                  <a:cubicBezTo>
                    <a:pt x="391" y="282"/>
                    <a:pt x="390" y="289"/>
                    <a:pt x="392" y="294"/>
                  </a:cubicBezTo>
                  <a:cubicBezTo>
                    <a:pt x="410" y="339"/>
                    <a:pt x="405" y="380"/>
                    <a:pt x="377" y="420"/>
                  </a:cubicBezTo>
                  <a:cubicBezTo>
                    <a:pt x="375" y="423"/>
                    <a:pt x="373" y="428"/>
                    <a:pt x="373" y="432"/>
                  </a:cubicBezTo>
                  <a:cubicBezTo>
                    <a:pt x="370" y="455"/>
                    <a:pt x="367" y="478"/>
                    <a:pt x="368" y="502"/>
                  </a:cubicBezTo>
                  <a:cubicBezTo>
                    <a:pt x="370" y="539"/>
                    <a:pt x="358" y="574"/>
                    <a:pt x="336" y="604"/>
                  </a:cubicBezTo>
                  <a:cubicBezTo>
                    <a:pt x="333" y="607"/>
                    <a:pt x="331" y="610"/>
                    <a:pt x="328" y="613"/>
                  </a:cubicBezTo>
                  <a:cubicBezTo>
                    <a:pt x="325" y="616"/>
                    <a:pt x="319" y="622"/>
                    <a:pt x="315" y="616"/>
                  </a:cubicBezTo>
                  <a:cubicBezTo>
                    <a:pt x="311" y="612"/>
                    <a:pt x="312" y="605"/>
                    <a:pt x="317" y="601"/>
                  </a:cubicBezTo>
                  <a:cubicBezTo>
                    <a:pt x="325" y="592"/>
                    <a:pt x="334" y="584"/>
                    <a:pt x="341" y="573"/>
                  </a:cubicBezTo>
                  <a:cubicBezTo>
                    <a:pt x="353" y="555"/>
                    <a:pt x="357" y="535"/>
                    <a:pt x="359" y="514"/>
                  </a:cubicBezTo>
                  <a:cubicBezTo>
                    <a:pt x="360" y="507"/>
                    <a:pt x="352" y="502"/>
                    <a:pt x="347" y="498"/>
                  </a:cubicBezTo>
                  <a:cubicBezTo>
                    <a:pt x="331" y="486"/>
                    <a:pt x="312" y="481"/>
                    <a:pt x="292" y="481"/>
                  </a:cubicBezTo>
                  <a:cubicBezTo>
                    <a:pt x="265" y="481"/>
                    <a:pt x="239" y="480"/>
                    <a:pt x="213" y="470"/>
                  </a:cubicBezTo>
                  <a:cubicBezTo>
                    <a:pt x="198" y="464"/>
                    <a:pt x="188" y="452"/>
                    <a:pt x="176" y="443"/>
                  </a:cubicBezTo>
                  <a:cubicBezTo>
                    <a:pt x="174" y="442"/>
                    <a:pt x="175" y="440"/>
                    <a:pt x="175" y="438"/>
                  </a:cubicBezTo>
                  <a:cubicBezTo>
                    <a:pt x="182" y="436"/>
                    <a:pt x="188" y="440"/>
                    <a:pt x="194" y="442"/>
                  </a:cubicBezTo>
                  <a:cubicBezTo>
                    <a:pt x="217" y="446"/>
                    <a:pt x="239" y="442"/>
                    <a:pt x="261" y="438"/>
                  </a:cubicBezTo>
                  <a:cubicBezTo>
                    <a:pt x="287" y="434"/>
                    <a:pt x="322" y="446"/>
                    <a:pt x="337" y="467"/>
                  </a:cubicBezTo>
                  <a:cubicBezTo>
                    <a:pt x="344" y="476"/>
                    <a:pt x="350" y="485"/>
                    <a:pt x="358" y="494"/>
                  </a:cubicBezTo>
                  <a:cubicBezTo>
                    <a:pt x="358" y="482"/>
                    <a:pt x="356" y="472"/>
                    <a:pt x="352" y="461"/>
                  </a:cubicBezTo>
                  <a:cubicBezTo>
                    <a:pt x="348" y="449"/>
                    <a:pt x="343" y="437"/>
                    <a:pt x="342" y="424"/>
                  </a:cubicBezTo>
                  <a:cubicBezTo>
                    <a:pt x="338" y="397"/>
                    <a:pt x="318" y="389"/>
                    <a:pt x="296" y="381"/>
                  </a:cubicBezTo>
                  <a:cubicBezTo>
                    <a:pt x="279" y="375"/>
                    <a:pt x="262" y="375"/>
                    <a:pt x="246" y="376"/>
                  </a:cubicBezTo>
                  <a:cubicBezTo>
                    <a:pt x="211" y="377"/>
                    <a:pt x="178" y="371"/>
                    <a:pt x="148" y="353"/>
                  </a:cubicBezTo>
                  <a:cubicBezTo>
                    <a:pt x="144" y="351"/>
                    <a:pt x="140" y="349"/>
                    <a:pt x="136" y="351"/>
                  </a:cubicBezTo>
                  <a:cubicBezTo>
                    <a:pt x="134" y="346"/>
                    <a:pt x="133" y="343"/>
                    <a:pt x="139" y="341"/>
                  </a:cubicBezTo>
                  <a:cubicBezTo>
                    <a:pt x="162" y="335"/>
                    <a:pt x="185" y="328"/>
                    <a:pt x="209" y="329"/>
                  </a:cubicBezTo>
                  <a:cubicBezTo>
                    <a:pt x="240" y="330"/>
                    <a:pt x="270" y="337"/>
                    <a:pt x="294" y="358"/>
                  </a:cubicBezTo>
                  <a:cubicBezTo>
                    <a:pt x="304" y="367"/>
                    <a:pt x="315" y="376"/>
                    <a:pt x="327" y="386"/>
                  </a:cubicBezTo>
                  <a:cubicBezTo>
                    <a:pt x="316" y="357"/>
                    <a:pt x="305" y="331"/>
                    <a:pt x="288" y="309"/>
                  </a:cubicBezTo>
                  <a:cubicBezTo>
                    <a:pt x="277" y="295"/>
                    <a:pt x="257" y="286"/>
                    <a:pt x="239" y="293"/>
                  </a:cubicBezTo>
                  <a:cubicBezTo>
                    <a:pt x="186" y="312"/>
                    <a:pt x="140" y="301"/>
                    <a:pt x="99" y="266"/>
                  </a:cubicBezTo>
                  <a:cubicBezTo>
                    <a:pt x="94" y="262"/>
                    <a:pt x="88" y="260"/>
                    <a:pt x="83" y="253"/>
                  </a:cubicBezTo>
                  <a:cubicBezTo>
                    <a:pt x="97" y="250"/>
                    <a:pt x="110" y="252"/>
                    <a:pt x="123" y="252"/>
                  </a:cubicBezTo>
                  <a:cubicBezTo>
                    <a:pt x="136" y="253"/>
                    <a:pt x="149" y="257"/>
                    <a:pt x="162" y="260"/>
                  </a:cubicBezTo>
                  <a:cubicBezTo>
                    <a:pt x="175" y="263"/>
                    <a:pt x="188" y="268"/>
                    <a:pt x="201" y="271"/>
                  </a:cubicBezTo>
                  <a:cubicBezTo>
                    <a:pt x="178" y="256"/>
                    <a:pt x="155" y="241"/>
                    <a:pt x="129" y="232"/>
                  </a:cubicBezTo>
                  <a:cubicBezTo>
                    <a:pt x="125" y="231"/>
                    <a:pt x="120" y="231"/>
                    <a:pt x="120" y="226"/>
                  </a:cubicBezTo>
                  <a:cubicBezTo>
                    <a:pt x="120" y="220"/>
                    <a:pt x="126" y="222"/>
                    <a:pt x="129" y="220"/>
                  </a:cubicBezTo>
                  <a:cubicBezTo>
                    <a:pt x="151" y="212"/>
                    <a:pt x="173" y="211"/>
                    <a:pt x="194" y="224"/>
                  </a:cubicBezTo>
                  <a:cubicBezTo>
                    <a:pt x="213" y="235"/>
                    <a:pt x="228" y="251"/>
                    <a:pt x="237" y="272"/>
                  </a:cubicBezTo>
                  <a:cubicBezTo>
                    <a:pt x="240" y="279"/>
                    <a:pt x="243" y="283"/>
                    <a:pt x="251" y="283"/>
                  </a:cubicBezTo>
                  <a:cubicBezTo>
                    <a:pt x="259" y="283"/>
                    <a:pt x="266" y="286"/>
                    <a:pt x="274" y="288"/>
                  </a:cubicBezTo>
                  <a:cubicBezTo>
                    <a:pt x="263" y="268"/>
                    <a:pt x="251" y="249"/>
                    <a:pt x="236" y="232"/>
                  </a:cubicBezTo>
                  <a:cubicBezTo>
                    <a:pt x="226" y="220"/>
                    <a:pt x="214" y="208"/>
                    <a:pt x="203" y="197"/>
                  </a:cubicBezTo>
                  <a:cubicBezTo>
                    <a:pt x="190" y="184"/>
                    <a:pt x="174" y="179"/>
                    <a:pt x="156" y="179"/>
                  </a:cubicBezTo>
                  <a:cubicBezTo>
                    <a:pt x="134" y="179"/>
                    <a:pt x="112" y="183"/>
                    <a:pt x="90" y="181"/>
                  </a:cubicBezTo>
                  <a:cubicBezTo>
                    <a:pt x="55" y="176"/>
                    <a:pt x="26" y="160"/>
                    <a:pt x="3" y="134"/>
                  </a:cubicBezTo>
                  <a:cubicBezTo>
                    <a:pt x="2" y="132"/>
                    <a:pt x="0" y="129"/>
                    <a:pt x="2" y="126"/>
                  </a:cubicBezTo>
                  <a:cubicBezTo>
                    <a:pt x="3" y="123"/>
                    <a:pt x="6" y="124"/>
                    <a:pt x="9" y="124"/>
                  </a:cubicBezTo>
                  <a:cubicBezTo>
                    <a:pt x="44" y="124"/>
                    <a:pt x="77" y="133"/>
                    <a:pt x="110" y="144"/>
                  </a:cubicBezTo>
                  <a:cubicBezTo>
                    <a:pt x="112" y="145"/>
                    <a:pt x="115" y="145"/>
                    <a:pt x="117" y="146"/>
                  </a:cubicBezTo>
                  <a:cubicBezTo>
                    <a:pt x="138" y="158"/>
                    <a:pt x="160" y="170"/>
                    <a:pt x="185" y="179"/>
                  </a:cubicBezTo>
                  <a:cubicBezTo>
                    <a:pt x="181" y="174"/>
                    <a:pt x="178" y="171"/>
                    <a:pt x="175" y="168"/>
                  </a:cubicBezTo>
                  <a:cubicBezTo>
                    <a:pt x="168" y="158"/>
                    <a:pt x="157" y="158"/>
                    <a:pt x="146" y="156"/>
                  </a:cubicBezTo>
                  <a:cubicBezTo>
                    <a:pt x="136" y="154"/>
                    <a:pt x="128" y="146"/>
                    <a:pt x="117" y="146"/>
                  </a:cubicBezTo>
                  <a:close/>
                </a:path>
              </a:pathLst>
            </a:custGeom>
            <a:solidFill>
              <a:srgbClr val="7DA582"/>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3" name="文本框 2" title=""/>
          <p:cNvSpPr txBox="1"/>
          <p:nvPr/>
        </p:nvSpPr>
        <p:spPr>
          <a:xfrm>
            <a:off x="353060" y="305435"/>
            <a:ext cx="11003280" cy="480631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9600" fontAlgn="auto">
              <a:lnSpc>
                <a:spcPct val="100000"/>
              </a:lnSpc>
              <a:buNone/>
            </a:pPr>
            <a:r>
              <a:rPr lang="zh-CN" altLang="en-US" sz="3600">
                <a:solidFill>
                  <a:srgbClr val="FF0000"/>
                </a:solidFill>
                <a:latin typeface="Calibri"/>
                <a:ea typeface="宋体" panose="02010600030101010101" pitchFamily="2" charset="-122"/>
              </a:rPr>
              <a:t>2.介词</a:t>
            </a:r>
            <a:endParaRPr lang="zh-CN" altLang="en-US" sz="3600">
              <a:solidFill>
                <a:srgbClr val="FF0000"/>
              </a:solidFill>
              <a:latin typeface="Calibri"/>
              <a:ea typeface="宋体" panose="02010600030101010101" pitchFamily="2" charset="-122"/>
            </a:endParaRPr>
          </a:p>
          <a:p>
            <a:pPr indent="609600" fontAlgn="auto">
              <a:lnSpc>
                <a:spcPct val="100000"/>
              </a:lnSpc>
              <a:buNone/>
            </a:pPr>
            <a:r>
              <a:rPr lang="zh-CN" altLang="en-US" sz="2800">
                <a:solidFill>
                  <a:srgbClr val="FF0000"/>
                </a:solidFill>
                <a:latin typeface="Calibri"/>
                <a:ea typeface="宋体" panose="02010600030101010101" pitchFamily="2" charset="-122"/>
              </a:rPr>
              <a:t>放在名词、代词和名词性短语前，与其构成介词短语</a:t>
            </a:r>
            <a:endParaRPr lang="zh-CN" altLang="en-US" sz="2800">
              <a:solidFill>
                <a:srgbClr val="FF0000"/>
              </a:solidFill>
              <a:latin typeface="Calibri"/>
              <a:ea typeface="宋体" panose="02010600030101010101" pitchFamily="2" charset="-122"/>
            </a:endParaRPr>
          </a:p>
          <a:p>
            <a:pPr indent="609600" fontAlgn="auto">
              <a:lnSpc>
                <a:spcPct val="100000"/>
              </a:lnSpc>
              <a:buNone/>
            </a:pPr>
            <a:r>
              <a:rPr lang="zh-CN" altLang="en-US" sz="2800">
                <a:solidFill>
                  <a:srgbClr val="4F0FBD"/>
                </a:solidFill>
                <a:latin typeface="Calibri"/>
                <a:ea typeface="宋体" panose="02010600030101010101" pitchFamily="2" charset="-122"/>
              </a:rPr>
              <a:t>①表时间：从、自、自从、当、于</a:t>
            </a:r>
            <a:endParaRPr lang="zh-CN" altLang="en-US" sz="2800">
              <a:solidFill>
                <a:srgbClr val="4F0FBD"/>
              </a:solidFill>
              <a:latin typeface="Calibri"/>
              <a:ea typeface="宋体" panose="02010600030101010101" pitchFamily="2" charset="-122"/>
            </a:endParaRPr>
          </a:p>
          <a:p>
            <a:pPr indent="609600" fontAlgn="auto">
              <a:lnSpc>
                <a:spcPct val="100000"/>
              </a:lnSpc>
              <a:buNone/>
            </a:pPr>
            <a:r>
              <a:rPr lang="zh-CN" altLang="en-US" sz="2800">
                <a:solidFill>
                  <a:srgbClr val="4F0FBD"/>
                </a:solidFill>
                <a:latin typeface="Calibri"/>
                <a:ea typeface="宋体" panose="02010600030101010101" pitchFamily="2" charset="-122"/>
              </a:rPr>
              <a:t>②表处所、方向：于、在、向、从、往、朝、顺着、沿着、随着</a:t>
            </a:r>
            <a:endParaRPr lang="zh-CN" altLang="en-US" sz="2800">
              <a:solidFill>
                <a:srgbClr val="4F0FBD"/>
              </a:solidFill>
              <a:latin typeface="Calibri"/>
              <a:ea typeface="宋体" panose="02010600030101010101" pitchFamily="2" charset="-122"/>
            </a:endParaRPr>
          </a:p>
          <a:p>
            <a:pPr indent="609600" fontAlgn="auto">
              <a:lnSpc>
                <a:spcPct val="100000"/>
              </a:lnSpc>
              <a:buNone/>
            </a:pPr>
            <a:r>
              <a:rPr lang="zh-CN" altLang="en-US" sz="2800">
                <a:solidFill>
                  <a:srgbClr val="4F0FBD"/>
                </a:solidFill>
                <a:latin typeface="Calibri"/>
                <a:ea typeface="宋体" panose="02010600030101010101" pitchFamily="2" charset="-122"/>
              </a:rPr>
              <a:t>③表方式：靠、以、用、趁着、通过、经过、按照、本着、根据</a:t>
            </a:r>
            <a:endParaRPr lang="zh-CN" altLang="en-US" sz="2800">
              <a:solidFill>
                <a:srgbClr val="4F0FBD"/>
              </a:solidFill>
              <a:latin typeface="Calibri"/>
              <a:ea typeface="宋体" panose="02010600030101010101" pitchFamily="2" charset="-122"/>
            </a:endParaRPr>
          </a:p>
          <a:p>
            <a:pPr indent="609600" fontAlgn="auto">
              <a:lnSpc>
                <a:spcPct val="100000"/>
              </a:lnSpc>
              <a:buNone/>
            </a:pPr>
            <a:r>
              <a:rPr lang="zh-CN" altLang="en-US" sz="2800">
                <a:solidFill>
                  <a:srgbClr val="4F0FBD"/>
                </a:solidFill>
                <a:latin typeface="Calibri"/>
                <a:ea typeface="宋体" panose="02010600030101010101" pitchFamily="2" charset="-122"/>
              </a:rPr>
              <a:t>④表对象、范围：对、跟、向、同、给、与、对于、关于、至于</a:t>
            </a:r>
            <a:endParaRPr lang="zh-CN" altLang="en-US" sz="2800">
              <a:solidFill>
                <a:srgbClr val="4F0FBD"/>
              </a:solidFill>
              <a:latin typeface="Calibri"/>
              <a:ea typeface="宋体" panose="02010600030101010101" pitchFamily="2" charset="-122"/>
            </a:endParaRPr>
          </a:p>
          <a:p>
            <a:pPr indent="609600" fontAlgn="auto">
              <a:lnSpc>
                <a:spcPct val="100000"/>
              </a:lnSpc>
              <a:buNone/>
            </a:pPr>
            <a:r>
              <a:rPr lang="zh-CN" altLang="en-US" sz="2800">
                <a:solidFill>
                  <a:srgbClr val="4F0FBD"/>
                </a:solidFill>
                <a:latin typeface="Calibri"/>
                <a:ea typeface="宋体" panose="02010600030101010101" pitchFamily="2" charset="-122"/>
              </a:rPr>
              <a:t>⑤表原因：因、由于、因为</a:t>
            </a:r>
            <a:endParaRPr lang="zh-CN" altLang="en-US" sz="2800">
              <a:solidFill>
                <a:srgbClr val="4F0FBD"/>
              </a:solidFill>
              <a:latin typeface="Calibri"/>
              <a:ea typeface="宋体" panose="02010600030101010101" pitchFamily="2" charset="-122"/>
            </a:endParaRPr>
          </a:p>
          <a:p>
            <a:pPr indent="609600" fontAlgn="auto">
              <a:lnSpc>
                <a:spcPct val="100000"/>
              </a:lnSpc>
              <a:buNone/>
            </a:pPr>
            <a:r>
              <a:rPr lang="zh-CN" altLang="en-US" sz="2800">
                <a:solidFill>
                  <a:srgbClr val="4F0FBD"/>
                </a:solidFill>
                <a:latin typeface="Calibri"/>
                <a:ea typeface="宋体" panose="02010600030101010101" pitchFamily="2" charset="-122"/>
              </a:rPr>
              <a:t>⑥表目的：为、为了、为着</a:t>
            </a:r>
            <a:endParaRPr lang="zh-CN" altLang="en-US" sz="2800">
              <a:solidFill>
                <a:srgbClr val="4F0FBD"/>
              </a:solidFill>
              <a:latin typeface="Calibri"/>
              <a:ea typeface="宋体" panose="02010600030101010101" pitchFamily="2" charset="-122"/>
            </a:endParaRPr>
          </a:p>
          <a:p>
            <a:pPr indent="609600" fontAlgn="auto">
              <a:lnSpc>
                <a:spcPct val="100000"/>
              </a:lnSpc>
              <a:buNone/>
            </a:pPr>
            <a:r>
              <a:rPr lang="zh-CN" altLang="en-US" sz="2800">
                <a:solidFill>
                  <a:srgbClr val="4F0FBD"/>
                </a:solidFill>
                <a:latin typeface="Calibri"/>
                <a:ea typeface="宋体" panose="02010600030101010101" pitchFamily="2" charset="-122"/>
              </a:rPr>
              <a:t>⑦表排除：除、除了、除去、除非</a:t>
            </a:r>
            <a:endParaRPr lang="zh-CN" altLang="en-US" sz="2800">
              <a:solidFill>
                <a:srgbClr val="4F0FBD"/>
              </a:solidFill>
              <a:latin typeface="Calibri"/>
              <a:ea typeface="宋体" panose="02010600030101010101" pitchFamily="2" charset="-122"/>
            </a:endParaRPr>
          </a:p>
          <a:p>
            <a:pPr indent="609600" fontAlgn="auto">
              <a:lnSpc>
                <a:spcPct val="100000"/>
              </a:lnSpc>
              <a:buNone/>
            </a:pPr>
            <a:r>
              <a:rPr lang="zh-CN" altLang="en-US" sz="2800">
                <a:solidFill>
                  <a:srgbClr val="4F0FBD"/>
                </a:solidFill>
                <a:latin typeface="Calibri"/>
                <a:ea typeface="宋体" panose="02010600030101010101" pitchFamily="2" charset="-122"/>
              </a:rPr>
              <a:t>⑧表比较：比、和、同</a:t>
            </a:r>
            <a:endParaRPr lang="zh-CN" altLang="en-US" sz="2800">
              <a:solidFill>
                <a:srgbClr val="4F0FBD"/>
              </a:solidFill>
              <a:latin typeface="Calibri"/>
              <a:ea typeface="宋体" panose="02010600030101010101" pitchFamily="2" charset="-122"/>
            </a:endParaRPr>
          </a:p>
          <a:p>
            <a:pPr indent="609600" fontAlgn="auto">
              <a:lnSpc>
                <a:spcPct val="100000"/>
              </a:lnSpc>
              <a:buNone/>
            </a:pPr>
            <a:r>
              <a:rPr lang="zh-CN" altLang="en-US" sz="2800">
                <a:solidFill>
                  <a:srgbClr val="4F0FBD"/>
                </a:solidFill>
                <a:latin typeface="Calibri"/>
                <a:ea typeface="宋体" panose="02010600030101010101" pitchFamily="2" charset="-122"/>
              </a:rPr>
              <a:t>⑨表被动：被、给、让、叫</a:t>
            </a:r>
            <a:endParaRPr lang="zh-CN" altLang="en-US" sz="2800">
              <a:solidFill>
                <a:srgbClr val="4F0FBD"/>
              </a:solidFill>
              <a:latin typeface="Calibri"/>
              <a:ea typeface="宋体" panose="02010600030101010101" pitchFamily="2" charset="-122"/>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https://d.book118.com/258105047032006023</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19</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19</vt:i4>
      </vt:variant>
    </vt:vector>
  </HeadingPairs>
  <TitlesOfParts>
    <vt:vector baseType="lpstr" size="28">
      <vt:lpstr>Arial</vt:lpstr>
      <vt:lpstr>Calibri</vt:lpstr>
      <vt:lpstr>等线 Light</vt:lpstr>
      <vt:lpstr>等线</vt:lpstr>
      <vt:lpstr>微软雅黑</vt:lpstr>
      <vt:lpstr>楷体</vt:lpstr>
      <vt:lpstr>宋体</vt:lpstr>
      <vt:lpstr>华文楷体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2024-08-29T15:32:14.831</cp:lastPrinted>
  <dcterms:created xsi:type="dcterms:W3CDTF">2024-08-29T07:32:14Z</dcterms:created>
  <dcterms:modified xsi:type="dcterms:W3CDTF">2024-08-29T07:32:17Z</dcterms:modified>
</cp:coreProperties>
</file>