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EEJCNP+MS-UIGothic"/>
      <p:regular r:id="rId15"/>
    </p:embeddedFont>
    <p:embeddedFont>
      <p:font typeface="OMLJVN+BDOIBQ+ArialMT"/>
      <p:regular r:id="rId16"/>
    </p:embeddedFont>
    <p:embeddedFont>
      <p:font typeface="TKOCLR+UEBDFO+MicrosoftYaHei-Bold"/>
      <p:regular r:id="rId17"/>
    </p:embeddedFont>
    <p:embeddedFont>
      <p:font typeface="PGNSLO+SEVSNP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B8FA5-47D1-4D1A-B9E4-969185B0C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8C5F3-2FD3-430B-9F02-15BAE98AC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59093-8ED2-408C-9B55-22048E4CA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ABB1A-7CF9-4834-ADF5-FEEC98825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F62423-FC6A-45AB-8C49-138F9FD76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45B013-A437-464E-87AC-4D07B04BB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B2334A-97DE-4529-9A88-4050BB06A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1B462-A9B7-45A3-9380-CD2F93722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BD3C17-941B-422F-A470-16ABCB703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CF6B4-F119-44B9-8A43-D04D19002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F8F19-ADF2-47ED-8B0E-C4AE9642D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3203206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4850" y="1414934"/>
            <a:ext cx="9065754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EEJCNP+MS-UIGothic"/>
                <a:cs typeface="EEJCNP+MS-UIGothic"/>
              </a:rPr>
              <a:t>成本控制和全面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5150" spc="23">
                <a:solidFill>
                  <a:srgbClr val="000000"/>
                </a:solidFill>
                <a:latin typeface="EEJCNP+MS-UIGothic"/>
                <a:cs typeface="EEJCNP+MS-UIGothic"/>
              </a:rPr>
              <a:t>算管理</a:t>
            </a:r>
            <a:r>
              <a:rPr sz="5150">
                <a:solidFill>
                  <a:srgbClr val="000000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04850" y="2361085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00000"/>
                </a:solidFill>
                <a:latin typeface="EEJCNP+MS-UIGothic"/>
                <a:cs typeface="EEJCNP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3100158" cy="297861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OMLJVN+BDOIBQ+ArialMT"/>
                <a:cs typeface="OMLJVN+BDOIBQ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EEJCNP+MS-UIGothic"/>
                <a:cs typeface="EEJCNP+MS-UIGothic"/>
              </a:rPr>
              <a:t>成本控制概述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OMLJVN+BDOIBQ+ArialMT"/>
                <a:cs typeface="OMLJVN+BDOIBQ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EEJCNP+MS-UIGothic"/>
                <a:cs typeface="EEJCNP+MS-UIGothic"/>
              </a:rPr>
              <a:t>全面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A5B2"/>
                </a:solidFill>
                <a:latin typeface="EEJCNP+MS-UIGothic"/>
                <a:cs typeface="EEJCNP+MS-UIGothic"/>
              </a:rPr>
              <a:t>算管理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OMLJVN+BDOIBQ+ArialMT"/>
                <a:cs typeface="OMLJVN+BDOIBQ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EEJCNP+MS-UIGothic"/>
                <a:cs typeface="EEJCNP+MS-UIGothic"/>
              </a:rPr>
              <a:t>成本控制方法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OMLJVN+BDOIBQ+ArialMT"/>
                <a:cs typeface="OMLJVN+BDOIBQ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EEJCNP+MS-UIGothic"/>
                <a:cs typeface="EEJCNP+MS-UIGothic"/>
              </a:rPr>
              <a:t>全面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A5B2"/>
                </a:solidFill>
                <a:latin typeface="EEJCNP+MS-UIGothic"/>
                <a:cs typeface="EEJCNP+MS-UIGothic"/>
              </a:rPr>
              <a:t>算管理工具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OMLJVN+BDOIBQ+ArialMT"/>
                <a:cs typeface="OMLJVN+BDOIBQ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EEJCNP+MS-UIGothic"/>
                <a:cs typeface="EEJCNP+MS-UIGothic"/>
              </a:rPr>
              <a:t>案例分析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00A5B2"/>
                </a:solidFill>
                <a:latin typeface="EEJCNP+MS-UIGothic"/>
                <a:cs typeface="EEJCNP+MS-UIGothic"/>
              </a:rPr>
              <a:t>目</a:t>
            </a:r>
            <a:r>
              <a:rPr sz="920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9859" y="4139120"/>
            <a:ext cx="2185937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OMLJVN+BDOIBQ+ArialMT"/>
                <a:cs typeface="OMLJVN+BDOIBQ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A5B2"/>
                </a:solidFill>
                <a:latin typeface="EEJCNP+MS-UIGothic"/>
                <a:cs typeface="EEJCNP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71800" y="1717295"/>
            <a:ext cx="4165699" cy="38739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3"/>
              </a:lnSpc>
              <a:spcBef>
                <a:spcPct val="0"/>
              </a:spcBef>
              <a:spcAft>
                <a:spcPct val="0"/>
              </a:spcAft>
            </a:pPr>
            <a:r>
              <a:rPr sz="12000">
                <a:solidFill>
                  <a:srgbClr val="000000"/>
                </a:solidFill>
                <a:latin typeface="TKOCLR+UEBDFO+MicrosoftYaHei-Bold"/>
                <a:cs typeface="TKOCLR+UEBDFO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80406" y="3245818"/>
            <a:ext cx="4000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EEJCNP+MS-UIGothic"/>
                <a:cs typeface="EEJCNP+MS-UIGothic"/>
              </a:rPr>
              <a:t>成本控制概述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EEJCNP+MS-UIGothic"/>
                <a:cs typeface="EEJCNP+MS-UIGothic"/>
              </a:rPr>
              <a:t>成本控制的概念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06011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成本控制是指在企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产经营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中，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成本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行核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算、分析、决策、控制的一系列活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，旨在降低成本、提高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效益。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4993883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成本控制涉及企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产经营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的全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程，包括采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、生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售等各个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。通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成本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行科学的管理和控制，企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降低成本、提高效率，增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EEJCNP+MS-UIGothic"/>
                <a:cs typeface="EEJCNP+MS-UIGothic"/>
              </a:rPr>
              <a:t>成本控制的重要性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84904" y="1995023"/>
            <a:ext cx="854289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成本控制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于企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展至关重要，它能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提高企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的盈利能力和市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争力，保障企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的可持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84904" y="2303633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07464" y="4543278"/>
            <a:ext cx="8476662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在当今激烈的市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争中，企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要想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，必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须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注重成本控制。有效的成本控制能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降低企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的成本，提高企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的盈利水平，使企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在市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争中占据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，成本控制也有助于企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业发现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潜在的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和改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，推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EEJCNP+MS-UIGothic"/>
                <a:cs typeface="EEJCNP+MS-UIGothic"/>
              </a:rPr>
              <a:t>成本控制的原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630781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EJCNP+MS-UIGothic"/>
                <a:cs typeface="EEJCNP+MS-UIGothic"/>
              </a:rPr>
              <a:t>成本控制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EEJCNP+MS-UIGothic"/>
                <a:cs typeface="EEJCNP+MS-UIGothic"/>
              </a:rPr>
              <a:t>遵循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EEJCNP+MS-UIGothic"/>
                <a:cs typeface="EEJCNP+MS-UIGothic"/>
              </a:rPr>
              <a:t>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EEJCNP+MS-UIGothic"/>
                <a:cs typeface="EEJCNP+MS-UIGothic"/>
              </a:rPr>
              <a:t>、因地制宜原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EEJCNP+MS-UIGothic"/>
                <a:cs typeface="EEJCNP+MS-UIGothic"/>
              </a:rPr>
              <a:t>、全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EEJCNP+MS-UIGothic"/>
                <a:cs typeface="EEJCNP+MS-UIGothic"/>
              </a:rPr>
              <a:t>参与原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EEJCNP+MS-UIGothic"/>
                <a:cs typeface="EEJCNP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FFFFFF"/>
                </a:solidFill>
                <a:latin typeface="EEJCNP+MS-UIGothic"/>
                <a:cs typeface="EEJCNP+MS-UIGothic"/>
              </a:rPr>
              <a:t>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EEJCNP+MS-UIGothic"/>
                <a:cs typeface="EEJCNP+MS-UIGothic"/>
              </a:rPr>
              <a:t>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EEJCNP+MS-UIGothic"/>
                <a:cs typeface="EEJCNP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1048222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A5B2"/>
                </a:solidFill>
                <a:latin typeface="EEJCNP+MS-UIGothic"/>
                <a:cs typeface="EEJCNP+MS-UIGothic"/>
              </a:rPr>
              <a:t>原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A5B2"/>
                </a:solidFill>
                <a:latin typeface="EEJCNP+MS-UIGothic"/>
                <a:cs typeface="EEJCNP+MS-UIGothic"/>
              </a:rPr>
              <a:t>是指在成本控制中要考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A5B2"/>
                </a:solidFill>
                <a:latin typeface="EEJCNP+MS-UIGothic"/>
                <a:cs typeface="EEJCNP+MS-UIGothic"/>
              </a:rPr>
              <a:t>成本与效益的关系，以尽可能少的成本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A5B2"/>
                </a:solidFill>
                <a:latin typeface="EEJCNP+MS-UIGothic"/>
                <a:cs typeface="EEJCNP+MS-UIGothic"/>
              </a:rPr>
              <a:t>得最大的效益；因地制宜原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A5B2"/>
                </a:solidFill>
                <a:latin typeface="EEJCNP+MS-UIGothic"/>
                <a:cs typeface="EEJCNP+MS-UIGothic"/>
              </a:rPr>
              <a:t>是指企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业应</a:t>
            </a:r>
            <a:r>
              <a:rPr sz="1350">
                <a:solidFill>
                  <a:srgbClr val="00A5B2"/>
                </a:solidFill>
                <a:latin typeface="EEJCNP+MS-UIGothic"/>
                <a:cs typeface="EEJCNP+MS-UIGothic"/>
              </a:rPr>
              <a:t>根据自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A5B2"/>
                </a:solidFill>
                <a:latin typeface="EEJCNP+MS-UIGothic"/>
                <a:cs typeface="EEJCNP+MS-UIGothic"/>
              </a:rPr>
              <a:t>身的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A5B2"/>
                </a:solidFill>
                <a:latin typeface="EEJCNP+MS-UIGothic"/>
                <a:cs typeface="EEJCNP+MS-UIGothic"/>
              </a:rPr>
              <a:t>情况和特点，制定适合自身的成本控制措施；全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A5B2"/>
                </a:solidFill>
                <a:latin typeface="EEJCNP+MS-UIGothic"/>
                <a:cs typeface="EEJCNP+MS-UIGothic"/>
              </a:rPr>
              <a:t>参与原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A5B2"/>
                </a:solidFill>
                <a:latin typeface="EEJCNP+MS-UIGothic"/>
                <a:cs typeface="EEJCNP+MS-UIGothic"/>
              </a:rPr>
              <a:t>是指成本控制需要全体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A5B2"/>
                </a:solidFill>
                <a:latin typeface="EEJCNP+MS-UIGothic"/>
                <a:cs typeface="EEJCNP+MS-UIGothic"/>
              </a:rPr>
              <a:t>工的共同参与和努力；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00A5B2"/>
                </a:solidFill>
                <a:latin typeface="EEJCNP+MS-UIGothic"/>
                <a:cs typeface="EEJCNP+MS-UIGothic"/>
              </a:rPr>
              <a:t>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A5B2"/>
                </a:solidFill>
                <a:latin typeface="EEJCNP+MS-UIGothic"/>
                <a:cs typeface="EEJCNP+MS-UIGothic"/>
              </a:rPr>
              <a:t>原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A5B2"/>
                </a:solidFill>
                <a:latin typeface="EEJCNP+MS-UIGothic"/>
                <a:cs typeface="EEJCNP+MS-UIGothic"/>
              </a:rPr>
              <a:t>是指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00A5B2"/>
                </a:solidFill>
                <a:latin typeface="EEJCNP+MS-UIGothic"/>
                <a:cs typeface="EEJCNP+MS-UIGothic"/>
              </a:rPr>
              <a:t>要高度重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00A5B2"/>
                </a:solidFill>
                <a:latin typeface="EEJCNP+MS-UIGothic"/>
                <a:cs typeface="EEJCNP+MS-UIGothic"/>
              </a:rPr>
              <a:t>并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A5B2"/>
                </a:solidFill>
                <a:latin typeface="EEJCNP+MS-UIGothic"/>
                <a:cs typeface="EEJCNP+MS-UIGothic"/>
              </a:rPr>
              <a:t>极推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A5B2"/>
                </a:solidFill>
                <a:latin typeface="EEJCNP+MS-UIGothic"/>
                <a:cs typeface="EEJCNP+MS-UIGothic"/>
              </a:rPr>
              <a:t>成本控制工作，以身作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A5B2"/>
                </a:solidFill>
                <a:latin typeface="EEJCNP+MS-UIGothic"/>
                <a:cs typeface="EEJCNP+MS-UIGothic"/>
              </a:rPr>
              <a:t>，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带领</a:t>
            </a:r>
            <a:r>
              <a:rPr sz="1350">
                <a:solidFill>
                  <a:srgbClr val="00A5B2"/>
                </a:solidFill>
                <a:latin typeface="EEJCNP+MS-UIGothic"/>
                <a:cs typeface="EEJCNP+MS-UIGothic"/>
              </a:rPr>
              <a:t>全体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A5B2"/>
                </a:solidFill>
                <a:latin typeface="EEJCNP+MS-UIGothic"/>
                <a:cs typeface="EEJCNP+MS-UIGothic"/>
              </a:rPr>
              <a:t>工共同落</a:t>
            </a:r>
            <a:r>
              <a:rPr sz="1350">
                <a:solidFill>
                  <a:srgbClr val="00A5B2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A5B2"/>
                </a:solidFill>
                <a:latin typeface="EEJCNP+MS-UIGothic"/>
                <a:cs typeface="EEJCNP+MS-UIGothic"/>
              </a:rPr>
              <a:t>成本控制措施。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71800" y="1717295"/>
            <a:ext cx="4165699" cy="38739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3"/>
              </a:lnSpc>
              <a:spcBef>
                <a:spcPct val="0"/>
              </a:spcBef>
              <a:spcAft>
                <a:spcPct val="0"/>
              </a:spcAft>
            </a:pPr>
            <a:r>
              <a:rPr sz="12000">
                <a:solidFill>
                  <a:srgbClr val="000000"/>
                </a:solidFill>
                <a:latin typeface="TKOCLR+UEBDFO+MicrosoftYaHei-Bold"/>
                <a:cs typeface="TKOCLR+UEBDFO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80406" y="3245818"/>
            <a:ext cx="4000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EEJCNP+MS-UIGothic"/>
                <a:cs typeface="EEJCNP+MS-UIGothic"/>
              </a:rPr>
              <a:t>全面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4200">
                <a:solidFill>
                  <a:srgbClr val="000000"/>
                </a:solidFill>
                <a:latin typeface="EEJCNP+MS-UIGothic"/>
                <a:cs typeface="EEJCNP+MS-UIGothic"/>
              </a:rPr>
              <a:t>算管理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EEJCNP+MS-UIGothic"/>
                <a:cs typeface="EEJCNP+MS-UIGothic"/>
              </a:rPr>
              <a:t>全面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A5B2"/>
                </a:solidFill>
                <a:latin typeface="EEJCNP+MS-UIGothic"/>
                <a:cs typeface="EEJCNP+MS-UIGothic"/>
              </a:rPr>
              <a:t>算管理的概念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18002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EJCNP+MS-UIGothic"/>
                <a:cs typeface="EEJCNP+MS-UIGothic"/>
              </a:rPr>
              <a:t>全面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EEJCNP+MS-UIGothic"/>
                <a:cs typeface="EEJCNP+MS-UIGothic"/>
              </a:rPr>
              <a:t>算管理的定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EJCNP+MS-UIGothic"/>
                <a:cs typeface="EEJCNP+MS-UIGothic"/>
              </a:rPr>
              <a:t>全面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EEJCNP+MS-UIGothic"/>
                <a:cs typeface="EEJCNP+MS-UIGothic"/>
              </a:rPr>
              <a:t>算管理是一种集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财务</a:t>
            </a:r>
            <a:r>
              <a:rPr sz="1350">
                <a:solidFill>
                  <a:srgbClr val="FFFFFF"/>
                </a:solidFill>
                <a:latin typeface="EEJCNP+MS-UIGothic"/>
                <a:cs typeface="EEJCNP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FFFFFF"/>
                </a:solidFill>
                <a:latin typeface="EEJCNP+MS-UIGothic"/>
                <a:cs typeface="EEJCNP+MS-UIGothic"/>
              </a:rPr>
              <a:t>、投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EEJCNP+MS-UIGothic"/>
                <a:cs typeface="EEJCNP+MS-UIGothic"/>
              </a:rPr>
              <a:t>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EEJCNP+MS-UIGothic"/>
                <a:cs typeface="EEJCNP+MS-UIGothic"/>
              </a:rPr>
              <a:t>一体的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FFFFFF"/>
                </a:solidFill>
                <a:latin typeface="EEJCNP+MS-UIGothic"/>
                <a:cs typeface="EEJCNP+MS-UIGothic"/>
              </a:rPr>
              <a:t>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EEJCNP+MS-UIGothic"/>
                <a:cs typeface="EEJCNP+MS-UIGothic"/>
              </a:rPr>
              <a:t>算管理体系，旨在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EEJCNP+MS-UIGothic"/>
                <a:cs typeface="EEJCNP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业资</a:t>
            </a:r>
            <a:r>
              <a:rPr sz="1350">
                <a:solidFill>
                  <a:srgbClr val="FFFFFF"/>
                </a:solidFill>
                <a:latin typeface="EEJCNP+MS-UIGothic"/>
                <a:cs typeface="EEJCNP+MS-UIGothic"/>
              </a:rPr>
              <a:t>源的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EEJCNP+MS-UIGothic"/>
                <a:cs typeface="EEJCNP+MS-UIGothic"/>
              </a:rPr>
              <a:t>化配置，提高企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EEJCNP+MS-UIGothic"/>
                <a:cs typeface="EEJCNP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EEJCNP+MS-UIGothic"/>
                <a:cs typeface="EEJCNP+MS-UIGothic"/>
              </a:rPr>
              <a:t>效益和核心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EEJCNP+MS-UIGothic"/>
                <a:cs typeface="EEJCNP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EEJCNP+MS-UIGothic"/>
                <a:cs typeface="EEJCNP+MS-UIGothic"/>
              </a:rPr>
              <a:t>全面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A5B2"/>
                </a:solidFill>
                <a:latin typeface="EEJCNP+MS-UIGothic"/>
                <a:cs typeface="EEJCNP+MS-UIGothic"/>
              </a:rPr>
              <a:t>算管理的特点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8484" y="1965812"/>
            <a:ext cx="18002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全面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算管理的特点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638528"/>
            <a:ext cx="4927647" cy="12915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全面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算管理具有全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参与、全面覆盖、全程控制等特点。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内部的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同合作，将企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的各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项业务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算管理体系，并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对预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算的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编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制、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行、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整、考核等</a:t>
            </a:r>
          </a:p>
          <a:p>
            <a:pPr marL="0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各个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环节进</a:t>
            </a:r>
            <a:r>
              <a:rPr sz="1350">
                <a:solidFill>
                  <a:srgbClr val="000000"/>
                </a:solidFill>
                <a:latin typeface="EEJCNP+MS-UIGothic"/>
                <a:cs typeface="EEJCNP+MS-UIGothic"/>
              </a:rPr>
              <a:t>行全程跟踪和控制。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EEJCNP+MS-UIGothic"/>
                <a:cs typeface="EEJCNP+MS-UIGothic"/>
              </a:rPr>
              <a:t>全面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A5B2"/>
                </a:solidFill>
                <a:latin typeface="EEJCNP+MS-UIGothic"/>
                <a:cs typeface="EEJCNP+MS-UIGothic"/>
              </a:rPr>
              <a:t>算管理的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00A5B2"/>
                </a:solidFill>
                <a:latin typeface="EEJCNP+MS-UIGothic"/>
                <a:cs typeface="EEJCNP+MS-UIGothic"/>
              </a:rPr>
              <a:t>施步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7930" y="245210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EJCNP+MS-UIGothic"/>
                <a:cs typeface="EEJCNP+MS-UIGothic"/>
              </a:rPr>
              <a:t>全面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EEJCNP+MS-UIGothic"/>
                <a:cs typeface="EEJCNP+MS-UIGothic"/>
              </a:rPr>
              <a:t>算管理的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EEJCNP+MS-UIGothic"/>
                <a:cs typeface="EEJCNP+MS-UIGothic"/>
              </a:rPr>
              <a:t>施步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32419" y="2452108"/>
            <a:ext cx="3650679" cy="20764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A5B2"/>
                </a:solidFill>
                <a:latin typeface="EEJCNP+MS-UIGothic"/>
                <a:cs typeface="EEJCNP+MS-UIGothic"/>
              </a:rPr>
              <a:t>全面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A5B2"/>
                </a:solidFill>
                <a:latin typeface="EEJCNP+MS-UIGothic"/>
                <a:cs typeface="EEJCNP+MS-UIGothic"/>
              </a:rPr>
              <a:t>算管理的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A5B2"/>
                </a:solidFill>
                <a:latin typeface="EEJCNP+MS-UIGothic"/>
                <a:cs typeface="EEJCNP+MS-UIGothic"/>
              </a:rPr>
              <a:t>施步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骤</a:t>
            </a:r>
            <a:r>
              <a:rPr sz="1500">
                <a:solidFill>
                  <a:srgbClr val="00A5B2"/>
                </a:solidFill>
                <a:latin typeface="EEJCNP+MS-UIGothic"/>
                <a:cs typeface="EEJCNP+MS-UIGothic"/>
              </a:rPr>
              <a:t>包括：制定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A5B2"/>
                </a:solidFill>
                <a:latin typeface="EEJCNP+MS-UIGothic"/>
                <a:cs typeface="EEJCNP+MS-UIGothic"/>
              </a:rPr>
              <a:t>算目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A5B2"/>
                </a:solidFill>
                <a:latin typeface="EEJCNP+MS-UIGothic"/>
                <a:cs typeface="EEJCNP+MS-UIGothic"/>
              </a:rPr>
              <a:t>、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00A5B2"/>
                </a:solidFill>
                <a:latin typeface="EEJCNP+MS-UIGothic"/>
                <a:cs typeface="EEJCNP+MS-UIGothic"/>
              </a:rPr>
              <a:t>制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A5B2"/>
                </a:solidFill>
                <a:latin typeface="EEJCNP+MS-UIGothic"/>
                <a:cs typeface="EEJCNP+MS-UIGothic"/>
              </a:rPr>
              <a:t>算、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00A5B2"/>
                </a:solidFill>
                <a:latin typeface="EEJCNP+MS-UIGothic"/>
                <a:cs typeface="EEJCNP+MS-UIGothic"/>
              </a:rPr>
              <a:t>批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A5B2"/>
                </a:solidFill>
                <a:latin typeface="EEJCNP+MS-UIGothic"/>
                <a:cs typeface="EEJCNP+MS-UIGothic"/>
              </a:rPr>
              <a:t>算、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执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00A5B2"/>
                </a:solidFill>
                <a:latin typeface="EEJCNP+MS-UIGothic"/>
                <a:cs typeface="EEJCNP+MS-UIGothic"/>
              </a:rPr>
              <a:t>行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A5B2"/>
                </a:solidFill>
                <a:latin typeface="EEJCNP+MS-UIGothic"/>
                <a:cs typeface="EEJCNP+MS-UIGothic"/>
              </a:rPr>
              <a:t>算、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A5B2"/>
                </a:solidFill>
                <a:latin typeface="EEJCNP+MS-UIGothic"/>
                <a:cs typeface="EEJCNP+MS-UIGothic"/>
              </a:rPr>
              <a:t>整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A5B2"/>
                </a:solidFill>
                <a:latin typeface="EEJCNP+MS-UIGothic"/>
                <a:cs typeface="EEJCNP+MS-UIGothic"/>
              </a:rPr>
              <a:t>算、分析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A5B2"/>
                </a:solidFill>
                <a:latin typeface="EEJCNP+MS-UIGothic"/>
                <a:cs typeface="EEJCNP+MS-UIGothic"/>
              </a:rPr>
              <a:t>算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A5B2"/>
                </a:solidFill>
                <a:latin typeface="EEJCNP+MS-UIGothic"/>
                <a:cs typeface="EEJCNP+MS-UIGothic"/>
              </a:rPr>
              <a:t>行情</a:t>
            </a:r>
          </a:p>
          <a:p>
            <a:pPr marL="0" marR="0">
              <a:lnSpc>
                <a:spcPts val="1500"/>
              </a:lnSpc>
              <a:spcBef>
                <a:spcPts val="1070"/>
              </a:spcBef>
              <a:spcAft>
                <a:spcPct val="0"/>
              </a:spcAft>
            </a:pPr>
            <a:r>
              <a:rPr sz="1500">
                <a:solidFill>
                  <a:srgbClr val="00A5B2"/>
                </a:solidFill>
                <a:latin typeface="EEJCNP+MS-UIGothic"/>
                <a:cs typeface="EEJCNP+MS-UIGothic"/>
              </a:rPr>
              <a:t>况、考核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A5B2"/>
                </a:solidFill>
                <a:latin typeface="EEJCNP+MS-UIGothic"/>
                <a:cs typeface="EEJCNP+MS-UIGothic"/>
              </a:rPr>
              <a:t>算等。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A5B2"/>
                </a:solidFill>
                <a:latin typeface="EEJCNP+MS-UIGothic"/>
                <a:cs typeface="EEJCNP+MS-UIGothic"/>
              </a:rPr>
              <a:t>些步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骤</a:t>
            </a:r>
            <a:r>
              <a:rPr sz="1500">
                <a:solidFill>
                  <a:srgbClr val="00A5B2"/>
                </a:solidFill>
                <a:latin typeface="EEJCNP+MS-UIGothic"/>
                <a:cs typeface="EEJCNP+MS-UIGothic"/>
              </a:rPr>
              <a:t>相互关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A5B2"/>
                </a:solidFill>
                <a:latin typeface="EEJCNP+MS-UIGothic"/>
                <a:cs typeface="EEJCNP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00A5B2"/>
                </a:solidFill>
                <a:latin typeface="EEJCNP+MS-UIGothic"/>
                <a:cs typeface="EEJCNP+MS-UIGothic"/>
              </a:rPr>
              <a:t>相互制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00A5B2"/>
                </a:solidFill>
                <a:latin typeface="EEJCNP+MS-UIGothic"/>
                <a:cs typeface="EEJCNP+MS-UIGothic"/>
              </a:rPr>
              <a:t>，形成一个完整的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闭环</a:t>
            </a:r>
            <a:r>
              <a:rPr sz="1500">
                <a:solidFill>
                  <a:srgbClr val="00A5B2"/>
                </a:solidFill>
                <a:latin typeface="EEJCNP+MS-UIGothic"/>
                <a:cs typeface="EEJCNP+MS-UIGothic"/>
              </a:rPr>
              <a:t>系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A5B2"/>
                </a:solidFill>
                <a:latin typeface="EEJCNP+MS-UIGothic"/>
                <a:cs typeface="EEJCNP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00A5B2"/>
                </a:solidFill>
                <a:latin typeface="EEJCNP+MS-UIGothic"/>
                <a:cs typeface="EEJCNP+MS-UIGothic"/>
              </a:rPr>
              <a:t>确保企</a:t>
            </a:r>
            <a:r>
              <a:rPr sz="1500">
                <a:solidFill>
                  <a:srgbClr val="00A5B2"/>
                </a:solidFill>
                <a:latin typeface="SimSun"/>
                <a:cs typeface="SimSun"/>
              </a:rPr>
              <a:t>业资</a:t>
            </a:r>
            <a:r>
              <a:rPr sz="1500">
                <a:solidFill>
                  <a:srgbClr val="00A5B2"/>
                </a:solidFill>
                <a:latin typeface="EEJCNP+MS-UIGothic"/>
                <a:cs typeface="EEJCNP+MS-UIGothic"/>
              </a:rPr>
              <a:t>源的合理配置和有效利用。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89575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TKOCLR+UEBDFO+MicrosoftYaHei-Bold"/>
                <a:cs typeface="TKOCLR+UEBDFO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https://d.book118.com/258132032065006046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EEJCNP+MS-UIGothic</vt:lpstr>
      <vt:lpstr>SimSun</vt:lpstr>
      <vt:lpstr>OMLJVN+BDOIBQ+ArialMT</vt:lpstr>
      <vt:lpstr>Times New Roman</vt:lpstr>
      <vt:lpstr>TKOCLR+UEBDFO+MicrosoftYaHei-Bold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2024-09-27T10:04:52.049</cp:lastPrinted>
  <dcterms:created xsi:type="dcterms:W3CDTF">2024-09-27T02:04:52Z</dcterms:created>
  <dcterms:modified xsi:type="dcterms:W3CDTF">2024-09-27T02:04:53Z</dcterms:modified>
</cp:coreProperties>
</file>