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39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FBC0CB-06DB-4979-BBD6-FF548FD65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408AE2-8AA8-43F5-A42A-F147BBE75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32B8C5-0500-4AEF-AA14-EB5CEA84B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C172EA-361F-4D01-889C-B936B39B4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95C9E2-58E3-47F6-8414-DF4D395D74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E82071-C50F-470A-802B-9A402EF7D9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5F9E04-18B5-4C0E-997C-367A2E7590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A0CA2-0C24-493D-8DA1-66E6D42B2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76E85-1DD9-49C2-8EB0-E84D9C0961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F1ECC-48D4-4E69-A8CD-868617FB1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E3318-3EB7-4B4D-86E2-29A386FED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0381" r:id="rId2"/>
    <p:sldLayoutId id="2147490382" r:id="rId3"/>
    <p:sldLayoutId id="2147490383" r:id="rId4"/>
    <p:sldLayoutId id="2147490384" r:id="rId5"/>
    <p:sldLayoutId id="2147490385" r:id="rId6"/>
    <p:sldLayoutId id="2147490386" r:id="rId7"/>
    <p:sldLayoutId id="2147490387" r:id="rId8"/>
    <p:sldLayoutId id="2147490388" r:id="rId9"/>
    <p:sldLayoutId id="2147490389" r:id="rId10"/>
    <p:sldLayoutId id="2147490390"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ags" Target="../tags/tag219.xml" /><Relationship Id="rId26" Type="http://schemas.openxmlformats.org/officeDocument/2006/relationships/tags" Target="../tags/tag220.xml" /><Relationship Id="rId27" Type="http://schemas.openxmlformats.org/officeDocument/2006/relationships/tags" Target="../tags/tag221.xml" /><Relationship Id="rId28" Type="http://schemas.openxmlformats.org/officeDocument/2006/relationships/tags" Target="../tags/tag222.xml" /><Relationship Id="rId29" Type="http://schemas.openxmlformats.org/officeDocument/2006/relationships/tags" Target="../tags/tag223.xml" /><Relationship Id="rId3" Type="http://schemas.openxmlformats.org/officeDocument/2006/relationships/tags" Target="../tags/tag197.xml" /><Relationship Id="rId30" Type="http://schemas.openxmlformats.org/officeDocument/2006/relationships/tags" Target="../tags/tag224.xml" /><Relationship Id="rId31" Type="http://schemas.openxmlformats.org/officeDocument/2006/relationships/tags" Target="../tags/tag225.xml" /><Relationship Id="rId32" Type="http://schemas.openxmlformats.org/officeDocument/2006/relationships/tags" Target="../tags/tag226.xml" /><Relationship Id="rId33" Type="http://schemas.openxmlformats.org/officeDocument/2006/relationships/tags" Target="../tags/tag227.xml" /><Relationship Id="rId34" Type="http://schemas.openxmlformats.org/officeDocument/2006/relationships/tags" Target="../tags/tag228.xml" /><Relationship Id="rId35" Type="http://schemas.openxmlformats.org/officeDocument/2006/relationships/tags" Target="../tags/tag229.xml" /><Relationship Id="rId36" Type="http://schemas.openxmlformats.org/officeDocument/2006/relationships/tags" Target="../tags/tag230.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3310010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商业分析的风险评估和决策支持</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作者：XXX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mj-ea"/>
                <a:ea typeface="+mj-ea"/>
                <a:cs typeface="MiSans" panose="00000500000000000000" charset="-122"/>
              </a:rPr>
              <a:t>单击此处添加文本</a:t>
            </a:r>
            <a:endParaRPr lang="zh-CN" altLang="en-US" sz="1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mj-ea"/>
                <a:ea typeface="+mj-ea"/>
                <a:cs typeface="MiSans" panose="00000500000000000000" charset="-122"/>
              </a:rPr>
              <a:t>商业分析的重要性</a:t>
            </a:r>
            <a:endParaRPr lang="zh-CN" altLang="en-US" sz="1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mj-ea"/>
                <a:ea typeface="+mj-ea"/>
                <a:cs typeface="MiSans" panose="00000500000000000000" charset="-122"/>
              </a:rPr>
              <a:t>商业分析的风险评估</a:t>
            </a:r>
            <a:endParaRPr lang="zh-CN" altLang="en-US" sz="1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mj-ea"/>
                <a:ea typeface="+mj-ea"/>
                <a:cs typeface="MiSans" panose="00000500000000000000" charset="-122"/>
              </a:rPr>
              <a:t>商业分析的决策支持</a:t>
            </a:r>
            <a:endParaRPr lang="zh-CN" altLang="en-US" sz="1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mj-ea"/>
                <a:ea typeface="+mj-ea"/>
                <a:cs typeface="MiSans" panose="00000500000000000000" charset="-122"/>
              </a:rPr>
              <a:t>商业分析的风险评估和决策支持的结合</a:t>
            </a:r>
            <a:endParaRPr lang="zh-CN" altLang="en-US" sz="1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商业分析的风险评估和决策支持的挑战与对策</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商业分析的重要性</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56" name="内容占位符 1"/>
          <p:cNvSpPr>
            <a:spLocks noGrp="1"/>
          </p:cNvSpPr>
          <p:nvPr>
            <p:ph idx="3"/>
          </p:nvPr>
        </p:nvSpPr>
        <p:spPr/>
        <p:txBody>
          <a:bodyPr>
            <a:normAutofit fontScale="46250"/>
          </a:bodyPr>
          <a:lstStyle/>
          <a:p>
            <a:r>
              <a:rPr lang="zh-CN" altLang="en-US"/>
              <a:t>商业分析的定义：商业分析是对商业活动、市场趋势、竞争态势、客户需求等方面的数据进行收集、整理、分析和解释，以帮助企业做出更明智的决策和更有效的运营。</a:t>
            </a:r>
            <a:endParaRPr lang="zh-CN" altLang="en-US"/>
          </a:p>
          <a:p>
            <a:r>
              <a:rPr lang="zh-CN" altLang="en-US"/>
              <a:t>商业分析的作用：商业分析可以帮助企业了解市场趋势、竞争态势和客户需求，从而制定更有效的商业策略；同时，商业分析还可以帮助企业评估风险、制定风险管理策略，从而降低风险对企业的影响。  以下是用户提供的信息和标题： 我正在写一份主题为“商业分析的风险评估和决策支持”的PPT,现在准备介绍“风险评估的方法和工具”,请帮我生成“风险评估的方法”为标题的内容 风险评估的方法</a:t>
            </a:r>
            <a:endParaRPr lang="zh-CN" altLang="en-US"/>
          </a:p>
          <a:p>
            <a:pPr lvl="1"/>
            <a:r>
              <a:rPr lang="zh-CN" altLang="en-US"/>
              <a:t>以下是用户提供的信息和标题：</a:t>
            </a:r>
            <a:endParaRPr lang="zh-CN" altLang="en-US"/>
          </a:p>
          <a:p>
            <a:pPr lvl="1"/>
            <a:r>
              <a:rPr lang="zh-CN" altLang="en-US"/>
              <a:t>我正在写一份主题为“商业分析的风险评估和决策支持”的PPT,现在准备介绍“风险评估的方法和工具”,请帮我生成“风险评估的方法”为标题的内容</a:t>
            </a:r>
            <a:endParaRPr lang="zh-CN" altLang="en-US"/>
          </a:p>
          <a:p>
            <a:pPr lvl="1"/>
            <a:r>
              <a:rPr lang="zh-CN" altLang="en-US"/>
              <a:t>风险评估的方法</a:t>
            </a:r>
            <a:endParaRPr lang="zh-CN" altLang="en-US"/>
          </a:p>
          <a:p>
            <a:r>
              <a:rPr lang="zh-CN" altLang="en-US"/>
              <a:t>定性评估方法：通过专家评估、经验判断等方式对风险进行评估，适用于缺乏历史数据或数据质量不高的情况。</a:t>
            </a:r>
            <a:endParaRPr lang="zh-CN" altLang="en-US"/>
          </a:p>
          <a:p>
            <a:r>
              <a:rPr lang="zh-CN" altLang="en-US"/>
              <a:t>定量评估方法：通过建立数学模型、运用统计方法等方式对风险进行评估，需要充足的历史数据和高质量的数据。</a:t>
            </a:r>
            <a:endParaRPr lang="zh-CN" altLang="en-US"/>
          </a:p>
          <a:p>
            <a:r>
              <a:rPr lang="zh-CN" altLang="en-US"/>
              <a:t>综合评估方法：将定性评估和定量评估相结合，综合考虑各种因素对风险进行评估，适用于复杂的风险评估情况。  以下是用户提供的信息和标题： 我正在写一份主题为“商业分析的风险评估和决策支持”的PPT,现在准备介绍“决策支持的方法和工具”,请帮我生成“决策支持的方法”为标题的内容 决策支持的方法</a:t>
            </a:r>
            <a:endParaRPr lang="zh-CN" altLang="en-US"/>
          </a:p>
          <a:p>
            <a:pPr lvl="1"/>
            <a:r>
              <a:rPr lang="zh-CN" altLang="en-US"/>
              <a:t>以下是用户提供的信息和标题：</a:t>
            </a:r>
            <a:endParaRPr lang="zh-CN" altLang="en-US"/>
          </a:p>
          <a:p>
            <a:pPr lvl="1"/>
            <a:r>
              <a:rPr lang="zh-CN" altLang="en-US"/>
              <a:t>我正在写一份主题为“商业分析的风险评估和决策支持”的PPT,现在准备介绍“决策支持的方法和工具”,请帮我生成“决策支持的方法”为标题的内容</a:t>
            </a:r>
            <a:endParaRPr lang="zh-CN" altLang="en-US"/>
          </a:p>
          <a:p>
            <a:pPr lvl="1"/>
            <a:r>
              <a:rPr lang="zh-CN" altLang="en-US"/>
              <a:t>决策支持的方法</a:t>
            </a:r>
            <a:endParaRPr lang="zh-CN" altLang="en-US"/>
          </a:p>
          <a:p>
            <a:r>
              <a:rPr lang="zh-CN" altLang="en-US"/>
              <a:t>数据驱动决策：通过收集和分析数据，为决策提供客观、准确的信息支持。</a:t>
            </a:r>
            <a:endParaRPr lang="zh-CN" altLang="en-US"/>
          </a:p>
          <a:p>
            <a:r>
              <a:rPr lang="zh-CN" altLang="en-US"/>
              <a:t>模型驱动决策：通过建立数学模型或仿真模型，对决策问题进行模拟和分析，为决策提供科学依据。</a:t>
            </a:r>
            <a:endParaRPr lang="zh-CN" altLang="en-US"/>
          </a:p>
          <a:p>
            <a:r>
              <a:rPr lang="zh-CN" altLang="en-US"/>
              <a:t>专家系统决策：通过利用专家知识和经验，为决策提供专业、高效的建议和支持。</a:t>
            </a:r>
            <a:endParaRPr lang="zh-CN" altLang="en-US"/>
          </a:p>
          <a:p>
            <a:r>
              <a:rPr lang="zh-CN" altLang="en-US"/>
              <a:t>人工智能辅助决策：通过利用人工智能技术，对决策问题进行自动化处理和分析，提高决策效率和准确性。</a:t>
            </a:r>
            <a:endParaRPr lang="zh-CN" altLang="en-US"/>
          </a:p>
        </p:txBody>
      </p:sp>
      <p:sp>
        <p:nvSpPr>
          <p:cNvPr id="1048958" name="标题 2"/>
          <p:cNvSpPr>
            <a:spLocks noGrp="1"/>
          </p:cNvSpPr>
          <p:nvPr>
            <p:ph type="title" idx="2"/>
          </p:nvPr>
        </p:nvSpPr>
        <p:spPr/>
        <p:txBody>
          <a:bodyPr>
            <a:normAutofit fontScale="90000"/>
          </a:bodyPr>
          <a:lstStyle/>
          <a:p>
            <a:r>
              <a:rPr lang="zh-CN" altLang="en-US"/>
              <a:t>商业分析的定义和作用</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92" name="标题 2"/>
          <p:cNvSpPr>
            <a:spLocks noGrp="1"/>
          </p:cNvSpPr>
          <p:nvPr>
            <p:ph type="title" idx="2"/>
          </p:nvPr>
        </p:nvSpPr>
        <p:spPr/>
        <p:txBody>
          <a:bodyPr>
            <a:normAutofit fontScale="90000"/>
          </a:bodyPr>
          <a:lstStyle/>
          <a:p>
            <a:r>
              <a:rPr lang="zh-CN" altLang="en-US"/>
              <a:t>商业分析在决策支持中的作用</a:t>
            </a:r>
            <a:endParaRPr lang="zh-CN" altLang="en-US"/>
          </a:p>
        </p:txBody>
      </p:sp>
      <p:sp>
        <p:nvSpPr>
          <p:cNvPr id="1048994"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8996"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98"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帮助企业了解市场趋势和竞争环境</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00"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2"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04"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评估潜在的市场机会和风险</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006"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008"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制定有效的商业策略和计划</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10"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12"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14"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16"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监控和调整商业策略以适应市场变化</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50" name="标题 2"/>
          <p:cNvSpPr>
            <a:spLocks noGrp="1"/>
          </p:cNvSpPr>
          <p:nvPr>
            <p:ph type="title" idx="2"/>
          </p:nvPr>
        </p:nvSpPr>
        <p:spPr/>
        <p:txBody>
          <a:bodyPr>
            <a:normAutofit fontScale="90000"/>
          </a:bodyPr>
          <a:lstStyle/>
          <a:p>
            <a:r>
              <a:rPr lang="zh-CN" altLang="en-US"/>
              <a:t>商业分析在风险评估中的作用</a:t>
            </a:r>
            <a:endParaRPr lang="zh-CN" altLang="en-US"/>
          </a:p>
        </p:txBody>
      </p:sp>
      <p:sp>
        <p:nvSpPr>
          <p:cNvPr id="1049052"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4"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6"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8"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制定应对策略：基于风险评估结果，商业分析可以为决策者提供针对性的应对策略，如市场调整、产品改进等。</a:t>
            </a:r>
            <a:endParaRPr lang="en-US" altLang="zh-CN">
              <a:solidFill>
                <a:schemeClr val="dk1">
                  <a:lumMod val="80000"/>
                  <a:lumOff val="20000"/>
                </a:schemeClr>
              </a:solidFill>
              <a:latin typeface="+mn-ea"/>
              <a:sym typeface="+mn-ea"/>
            </a:endParaRPr>
          </a:p>
        </p:txBody>
      </p:sp>
      <p:sp>
        <p:nvSpPr>
          <p:cNvPr id="1049060"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2"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4"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6"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识别潜在风险：通过数据分析和市场研究，商业分析能够识别出潜在的市场风险和竞争威胁。</a:t>
            </a:r>
            <a:endParaRPr lang="zh-CN" altLang="en-US">
              <a:solidFill>
                <a:schemeClr val="dk1">
                  <a:lumMod val="80000"/>
                  <a:lumOff val="20000"/>
                </a:schemeClr>
              </a:solidFill>
              <a:latin typeface="+mn-ea"/>
              <a:sym typeface="+mn-ea"/>
            </a:endParaRPr>
          </a:p>
        </p:txBody>
      </p:sp>
      <p:sp>
        <p:nvSpPr>
          <p:cNvPr id="1049068"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0"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2"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4"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量化风险：商业分析可以通过数据模型和统计方法，对潜在风险进行量化和评估，为决策者提供更准确的风险预测。</a:t>
            </a:r>
            <a:endParaRPr lang="zh-CN" altLang="en-US">
              <a:solidFill>
                <a:schemeClr val="dk1">
                  <a:lumMod val="80000"/>
                  <a:lumOff val="20000"/>
                </a:schemeClr>
              </a:solidFill>
              <a:latin typeface="+mn-ea"/>
              <a:sym typeface="+mn-ea"/>
            </a:endParaRPr>
          </a:p>
        </p:txBody>
      </p:sp>
      <p:sp>
        <p:nvSpPr>
          <p:cNvPr id="1049076"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8"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0"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2"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监控风险：商业分析可以持续监控市场动态和竞争态势，及时发现新的风险和机会，为决策者提供实时反馈。</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16" name="标题 1"/>
          <p:cNvSpPr>
            <a:spLocks noGrp="1"/>
          </p:cNvSpPr>
          <p:nvPr>
            <p:ph type="title" idx="2"/>
            <p:custDataLst>
              <p:tags r:id="rId3"/>
            </p:custDataLst>
          </p:nvPr>
        </p:nvSpPr>
        <p:spPr>
          <a:xfrm>
            <a:off x="1336040" y="1631315"/>
            <a:ext cx="5967095" cy="3479165"/>
          </a:xfrm>
        </p:spPr>
        <p:txBody>
          <a:bodyPr/>
          <a:lstStyle/>
          <a:p>
            <a:r>
              <a:rPr lang="zh-CN" altLang="en-US"/>
              <a:t>商业分析的风险评估</a:t>
            </a:r>
            <a:endParaRPr lang="zh-CN" altLang="en-US"/>
          </a:p>
        </p:txBody>
      </p:sp>
      <p:sp>
        <p:nvSpPr>
          <p:cNvPr id="1049118"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80" name="标题 2"/>
          <p:cNvSpPr>
            <a:spLocks noGrp="1"/>
          </p:cNvSpPr>
          <p:nvPr>
            <p:ph type="title" idx="2"/>
          </p:nvPr>
        </p:nvSpPr>
        <p:spPr/>
        <p:txBody>
          <a:bodyPr>
            <a:normAutofit fontScale="90000"/>
          </a:bodyPr>
          <a:lstStyle/>
          <a:p>
            <a:r>
              <a:rPr lang="zh-CN" altLang="en-US"/>
              <a:t>风险识别</a:t>
            </a:r>
            <a:endParaRPr lang="zh-CN" altLang="en-US"/>
          </a:p>
        </p:txBody>
      </p:sp>
      <p:sp>
        <p:nvSpPr>
          <p:cNvPr id="1049182"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84"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定义：识别潜在的风险因素和风险事件</a:t>
            </a:r>
            <a:endParaRPr lang="zh-CN" altLang="en-US" sz="2000" spc="150">
              <a:solidFill>
                <a:schemeClr val="tx1">
                  <a:lumMod val="75000"/>
                  <a:lumOff val="25000"/>
                </a:schemeClr>
              </a:solidFill>
              <a:latin typeface="+mn-ea"/>
              <a:sym typeface="+mn-ea"/>
            </a:endParaRPr>
          </a:p>
        </p:txBody>
      </p:sp>
      <p:sp>
        <p:nvSpPr>
          <p:cNvPr id="1049186"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188"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90"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目的：为决策者提供有关风险的信息，以帮助做出明智的决策</a:t>
            </a:r>
            <a:endParaRPr lang="zh-CN" altLang="en-US" sz="2000" spc="150">
              <a:solidFill>
                <a:schemeClr val="tx1">
                  <a:lumMod val="75000"/>
                  <a:lumOff val="25000"/>
                </a:schemeClr>
              </a:solidFill>
              <a:latin typeface="+mn-ea"/>
              <a:sym typeface="+mn-ea"/>
            </a:endParaRPr>
          </a:p>
        </p:txBody>
      </p:sp>
      <p:sp>
        <p:nvSpPr>
          <p:cNvPr id="1049192"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194"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196"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方法：通过收集数据、分析数据和专家判断来识别风险</a:t>
            </a:r>
            <a:endParaRPr lang="zh-CN" altLang="en-US" sz="2000" spc="150">
              <a:solidFill>
                <a:schemeClr val="tx1">
                  <a:lumMod val="75000"/>
                  <a:lumOff val="25000"/>
                </a:schemeClr>
              </a:solidFill>
              <a:latin typeface="+mn-ea"/>
              <a:sym typeface="+mn-ea"/>
            </a:endParaRPr>
          </a:p>
        </p:txBody>
      </p:sp>
      <p:sp>
        <p:nvSpPr>
          <p:cNvPr id="1049198"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00"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02"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工具和技术：包括风险矩阵、风险指数等</a:t>
            </a:r>
            <a:endParaRPr lang="zh-CN" altLang="en-US" sz="2000" spc="150">
              <a:solidFill>
                <a:schemeClr val="tx1">
                  <a:lumMod val="75000"/>
                  <a:lumOff val="25000"/>
                </a:schemeClr>
              </a:solidFill>
              <a:latin typeface="+mn-ea"/>
              <a:sym typeface="+mn-ea"/>
            </a:endParaRPr>
          </a:p>
        </p:txBody>
      </p:sp>
      <p:sp>
        <p:nvSpPr>
          <p:cNvPr id="1049204"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38" name="标题 2"/>
          <p:cNvSpPr>
            <a:spLocks noGrp="1"/>
          </p:cNvSpPr>
          <p:nvPr>
            <p:ph type="title" idx="2"/>
          </p:nvPr>
        </p:nvSpPr>
        <p:spPr/>
        <p:txBody>
          <a:bodyPr>
            <a:normAutofit fontScale="90000"/>
          </a:bodyPr>
          <a:lstStyle/>
          <a:p>
            <a:r>
              <a:rPr lang="zh-CN" altLang="en-US"/>
              <a:t>风险评估的方法和工具</a:t>
            </a:r>
            <a:endParaRPr lang="zh-CN" altLang="en-US"/>
          </a:p>
        </p:txBody>
      </p:sp>
      <p:sp>
        <p:nvSpPr>
          <p:cNvPr id="1049240"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42"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风险识别：识别潜在的风险因素和影响</a:t>
            </a:r>
            <a:endParaRPr lang="zh-CN" altLang="en-US" sz="2000" spc="150">
              <a:solidFill>
                <a:schemeClr val="tx1">
                  <a:lumMod val="75000"/>
                  <a:lumOff val="25000"/>
                </a:schemeClr>
              </a:solidFill>
              <a:latin typeface="+mn-ea"/>
              <a:sym typeface="+mn-ea"/>
            </a:endParaRPr>
          </a:p>
        </p:txBody>
      </p:sp>
      <p:sp>
        <p:nvSpPr>
          <p:cNvPr id="1049244"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46"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48"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风险评估：对每个风险因素进行量化和定性评估</a:t>
            </a:r>
            <a:endParaRPr lang="zh-CN" altLang="en-US" sz="2000" spc="150">
              <a:solidFill>
                <a:schemeClr val="tx1">
                  <a:lumMod val="75000"/>
                  <a:lumOff val="25000"/>
                </a:schemeClr>
              </a:solidFill>
              <a:latin typeface="+mn-ea"/>
              <a:sym typeface="+mn-ea"/>
            </a:endParaRPr>
          </a:p>
        </p:txBody>
      </p:sp>
      <p:sp>
        <p:nvSpPr>
          <p:cNvPr id="1049250"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52"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54"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风险应对策略：制定相应的应对措施和计划</a:t>
            </a:r>
            <a:endParaRPr lang="zh-CN" altLang="en-US" sz="2000" spc="150">
              <a:solidFill>
                <a:schemeClr val="tx1">
                  <a:lumMod val="75000"/>
                  <a:lumOff val="25000"/>
                </a:schemeClr>
              </a:solidFill>
              <a:latin typeface="+mn-ea"/>
              <a:sym typeface="+mn-ea"/>
            </a:endParaRPr>
          </a:p>
        </p:txBody>
      </p:sp>
      <p:sp>
        <p:nvSpPr>
          <p:cNvPr id="1049256"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258"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260"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风险监控与报告：持续监控风险并定期报告进展情况</a:t>
            </a:r>
            <a:endParaRPr lang="zh-CN" altLang="en-US" sz="2000" spc="150">
              <a:solidFill>
                <a:schemeClr val="tx1">
                  <a:lumMod val="75000"/>
                  <a:lumOff val="25000"/>
                </a:schemeClr>
              </a:solidFill>
              <a:latin typeface="+mn-ea"/>
              <a:sym typeface="+mn-ea"/>
            </a:endParaRPr>
          </a:p>
        </p:txBody>
      </p:sp>
      <p:sp>
        <p:nvSpPr>
          <p:cNvPr id="1049262"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96" name="标题 2"/>
          <p:cNvSpPr>
            <a:spLocks noGrp="1"/>
          </p:cNvSpPr>
          <p:nvPr>
            <p:ph type="title" idx="2"/>
          </p:nvPr>
        </p:nvSpPr>
        <p:spPr/>
        <p:txBody>
          <a:bodyPr>
            <a:normAutofit fontScale="90000"/>
          </a:bodyPr>
          <a:lstStyle/>
          <a:p>
            <a:r>
              <a:rPr lang="zh-CN" altLang="en-US"/>
              <a:t>风险应对策略</a:t>
            </a:r>
            <a:endParaRPr lang="zh-CN" altLang="en-US"/>
          </a:p>
        </p:txBody>
      </p:sp>
      <p:sp>
        <p:nvSpPr>
          <p:cNvPr id="1049298" name="任意多边形 20"/>
          <p:cNvSpPr/>
          <p:nvPr>
            <p:custDataLst>
              <p:tags r:id="rId2"/>
            </p:custDataLst>
          </p:nvPr>
        </p:nvSpPr>
        <p:spPr>
          <a:xfrm rot="2700000">
            <a:off x="1706536"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00" name="文本框 24"/>
          <p:cNvSpPr txBox="1"/>
          <p:nvPr>
            <p:custDataLst>
              <p:tags r:id="rId3"/>
            </p:custDataLst>
          </p:nvPr>
        </p:nvSpPr>
        <p:spPr bwMode="auto">
          <a:xfrm>
            <a:off x="135082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识别风险：对潜在的风险进行识别和分类</a:t>
            </a:r>
            <a:endParaRPr lang="zh-CN" altLang="en-US" sz="2000" spc="150">
              <a:solidFill>
                <a:schemeClr val="tx1">
                  <a:lumMod val="75000"/>
                  <a:lumOff val="25000"/>
                </a:schemeClr>
              </a:solidFill>
              <a:latin typeface="+mn-ea"/>
              <a:sym typeface="+mn-ea"/>
            </a:endParaRPr>
          </a:p>
        </p:txBody>
      </p:sp>
      <p:sp>
        <p:nvSpPr>
          <p:cNvPr id="1049302" name="矩形 42"/>
          <p:cNvSpPr/>
          <p:nvPr>
            <p:custDataLst>
              <p:tags r:id="rId4"/>
            </p:custDataLst>
          </p:nvPr>
        </p:nvSpPr>
        <p:spPr>
          <a:xfrm>
            <a:off x="1482832" y="2811361"/>
            <a:ext cx="1729282" cy="12246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04" name="任意多边形 18"/>
          <p:cNvSpPr/>
          <p:nvPr>
            <p:custDataLst>
              <p:tags r:id="rId5"/>
            </p:custDataLst>
          </p:nvPr>
        </p:nvSpPr>
        <p:spPr>
          <a:xfrm rot="5400000">
            <a:off x="420369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06" name="文本框 27"/>
          <p:cNvSpPr txBox="1"/>
          <p:nvPr>
            <p:custDataLst>
              <p:tags r:id="rId6"/>
            </p:custDataLst>
          </p:nvPr>
        </p:nvSpPr>
        <p:spPr bwMode="auto">
          <a:xfrm>
            <a:off x="3847331"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评估风险：对每个风险进行评估，确定其可能性和影响程度</a:t>
            </a:r>
            <a:endParaRPr lang="zh-CN" altLang="en-US" sz="2000" spc="150">
              <a:solidFill>
                <a:schemeClr val="tx1">
                  <a:lumMod val="75000"/>
                  <a:lumOff val="25000"/>
                </a:schemeClr>
              </a:solidFill>
              <a:latin typeface="+mn-ea"/>
              <a:sym typeface="+mn-ea"/>
            </a:endParaRPr>
          </a:p>
        </p:txBody>
      </p:sp>
      <p:sp>
        <p:nvSpPr>
          <p:cNvPr id="1049308" name="矩形 43"/>
          <p:cNvSpPr/>
          <p:nvPr>
            <p:custDataLst>
              <p:tags r:id="rId7"/>
            </p:custDataLst>
          </p:nvPr>
        </p:nvSpPr>
        <p:spPr>
          <a:xfrm>
            <a:off x="3979993" y="2811361"/>
            <a:ext cx="1729282" cy="12246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10" name="任意多边形 21"/>
          <p:cNvSpPr/>
          <p:nvPr>
            <p:custDataLst>
              <p:tags r:id="rId8"/>
            </p:custDataLst>
          </p:nvPr>
        </p:nvSpPr>
        <p:spPr>
          <a:xfrm rot="18900000" flipH="1">
            <a:off x="6700207"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12" name="文本框 30"/>
          <p:cNvSpPr txBox="1"/>
          <p:nvPr>
            <p:custDataLst>
              <p:tags r:id="rId9"/>
            </p:custDataLst>
          </p:nvPr>
        </p:nvSpPr>
        <p:spPr bwMode="auto">
          <a:xfrm>
            <a:off x="634449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制定策略：根据风险评估结果，制定相应的应对策略</a:t>
            </a:r>
            <a:endParaRPr lang="zh-CN" altLang="en-US" sz="2000" spc="150">
              <a:solidFill>
                <a:schemeClr val="tx1">
                  <a:lumMod val="75000"/>
                  <a:lumOff val="25000"/>
                </a:schemeClr>
              </a:solidFill>
              <a:latin typeface="+mn-ea"/>
              <a:sym typeface="+mn-ea"/>
            </a:endParaRPr>
          </a:p>
        </p:txBody>
      </p:sp>
      <p:sp>
        <p:nvSpPr>
          <p:cNvPr id="1049314" name="矩形 44"/>
          <p:cNvSpPr/>
          <p:nvPr>
            <p:custDataLst>
              <p:tags r:id="rId10"/>
            </p:custDataLst>
          </p:nvPr>
        </p:nvSpPr>
        <p:spPr>
          <a:xfrm>
            <a:off x="6475853" y="2811361"/>
            <a:ext cx="1729282" cy="12246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49316" name="任意多边形 22"/>
          <p:cNvSpPr/>
          <p:nvPr>
            <p:custDataLst>
              <p:tags r:id="rId11"/>
            </p:custDataLst>
          </p:nvPr>
        </p:nvSpPr>
        <p:spPr>
          <a:xfrm rot="2700000" flipH="1" flipV="1">
            <a:off x="9196718" y="1452880"/>
            <a:ext cx="1281747" cy="1283973"/>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49318" name="文本框 33"/>
          <p:cNvSpPr txBox="1"/>
          <p:nvPr>
            <p:custDataLst>
              <p:tags r:id="rId12"/>
            </p:custDataLst>
          </p:nvPr>
        </p:nvSpPr>
        <p:spPr bwMode="auto">
          <a:xfrm>
            <a:off x="8841002" y="3188537"/>
            <a:ext cx="1993646" cy="304071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实施策略：将应对策略付诸实践，降低风险对业务的影响</a:t>
            </a:r>
            <a:endParaRPr lang="zh-CN" altLang="en-US" sz="2000" spc="150">
              <a:solidFill>
                <a:schemeClr val="tx1">
                  <a:lumMod val="75000"/>
                  <a:lumOff val="25000"/>
                </a:schemeClr>
              </a:solidFill>
              <a:latin typeface="+mn-ea"/>
              <a:sym typeface="+mn-ea"/>
            </a:endParaRPr>
          </a:p>
        </p:txBody>
      </p:sp>
      <p:sp>
        <p:nvSpPr>
          <p:cNvPr id="1049320" name="矩形 45"/>
          <p:cNvSpPr/>
          <p:nvPr>
            <p:custDataLst>
              <p:tags r:id="rId13"/>
            </p:custDataLst>
          </p:nvPr>
        </p:nvSpPr>
        <p:spPr>
          <a:xfrm>
            <a:off x="8973014" y="2811361"/>
            <a:ext cx="1729282" cy="12246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54" name="标题 2"/>
          <p:cNvSpPr>
            <a:spLocks noGrp="1"/>
          </p:cNvSpPr>
          <p:nvPr>
            <p:ph type="title" idx="2"/>
          </p:nvPr>
        </p:nvSpPr>
        <p:spPr/>
        <p:txBody>
          <a:bodyPr>
            <a:normAutofit fontScale="90000"/>
          </a:bodyPr>
          <a:lstStyle/>
          <a:p>
            <a:r>
              <a:rPr lang="zh-CN" altLang="en-US"/>
              <a:t>风险监控和报告</a:t>
            </a:r>
            <a:endParaRPr lang="zh-CN" altLang="en-US"/>
          </a:p>
        </p:txBody>
      </p:sp>
      <p:sp>
        <p:nvSpPr>
          <p:cNvPr id="1049356"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358"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0"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风险监控：实时监测商业分析中的潜在风险</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62"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4"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6"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风险报告：定期生成风险报告，为决策者提供参考</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68"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370"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风险评估：对潜在风险进行评估，确定其影响程度和可能性</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72"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4"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6"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8"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风险应对：针对不同风险制定相应的应对措施，降低潜在损失</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12" name="标题 1"/>
          <p:cNvSpPr>
            <a:spLocks noGrp="1"/>
          </p:cNvSpPr>
          <p:nvPr>
            <p:ph type="title" idx="2"/>
            <p:custDataLst>
              <p:tags r:id="rId3"/>
            </p:custDataLst>
          </p:nvPr>
        </p:nvSpPr>
        <p:spPr>
          <a:xfrm>
            <a:off x="1336040" y="1631315"/>
            <a:ext cx="5967095" cy="3479165"/>
          </a:xfrm>
        </p:spPr>
        <p:txBody>
          <a:bodyPr/>
          <a:lstStyle/>
          <a:p>
            <a:r>
              <a:rPr lang="zh-CN" altLang="en-US"/>
              <a:t>商业分析的决策支持</a:t>
            </a:r>
            <a:endParaRPr lang="zh-CN" altLang="en-US"/>
          </a:p>
        </p:txBody>
      </p:sp>
      <p:sp>
        <p:nvSpPr>
          <p:cNvPr id="1049414"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76" name="标题 2"/>
          <p:cNvSpPr>
            <a:spLocks noGrp="1"/>
          </p:cNvSpPr>
          <p:nvPr>
            <p:ph type="title" idx="2"/>
          </p:nvPr>
        </p:nvSpPr>
        <p:spPr/>
        <p:txBody>
          <a:bodyPr>
            <a:normAutofit fontScale="90000"/>
          </a:bodyPr>
          <a:lstStyle/>
          <a:p>
            <a:r>
              <a:rPr lang="zh-CN" altLang="en-US"/>
              <a:t>决策支持的定义和作用</a:t>
            </a:r>
            <a:endParaRPr lang="zh-CN" altLang="en-US"/>
          </a:p>
        </p:txBody>
      </p:sp>
      <p:sp>
        <p:nvSpPr>
          <p:cNvPr id="1049478" name="任意多边形: 形状 16"/>
          <p:cNvSpPr/>
          <p:nvPr>
            <p:custDataLst>
              <p:tags r:id="rId2"/>
            </p:custDataLst>
          </p:nvPr>
        </p:nvSpPr>
        <p:spPr>
          <a:xfrm>
            <a:off x="608330" y="1744454"/>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a:ea typeface="微软雅黑" panose="020b0503020204020204" charset="-122"/>
              <a:cs typeface="+mn-cs"/>
            </a:endParaRPr>
          </a:p>
        </p:txBody>
      </p:sp>
      <p:sp>
        <p:nvSpPr>
          <p:cNvPr id="1049480" name="Freeform 488"/>
          <p:cNvSpPr/>
          <p:nvPr>
            <p:custDataLst>
              <p:tags r:id="rId3"/>
            </p:custDataLst>
          </p:nvPr>
        </p:nvSpPr>
        <p:spPr>
          <a:xfrm rot="5400000">
            <a:off x="5213024" y="1730366"/>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482" name="序号"/>
          <p:cNvSpPr txBox="1"/>
          <p:nvPr>
            <p:custDataLst>
              <p:tags r:id="rId4"/>
            </p:custDataLst>
          </p:nvPr>
        </p:nvSpPr>
        <p:spPr>
          <a:xfrm>
            <a:off x="5339816" y="1960002"/>
            <a:ext cx="572191" cy="525246"/>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rPr>
              <a:t>01</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endParaRPr>
          </a:p>
        </p:txBody>
      </p:sp>
      <p:sp>
        <p:nvSpPr>
          <p:cNvPr id="1049484" name="标题"/>
          <p:cNvSpPr txBox="1"/>
          <p:nvPr>
            <p:custDataLst>
              <p:tags r:id="rId5"/>
            </p:custDataLst>
          </p:nvPr>
        </p:nvSpPr>
        <p:spPr>
          <a:xfrm>
            <a:off x="996457" y="1797989"/>
            <a:ext cx="3743870" cy="39136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决策支持是一种技术，通过提供数据、模型和分析工具来帮助决策者做出更好的决策</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486" name="正文"/>
          <p:cNvSpPr txBox="1"/>
          <p:nvPr>
            <p:custDataLst>
              <p:tags r:id="rId6"/>
            </p:custDataLst>
          </p:nvPr>
        </p:nvSpPr>
        <p:spPr>
          <a:xfrm>
            <a:off x="996457" y="2257261"/>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488" name="任意多边形: 形状 17"/>
          <p:cNvSpPr/>
          <p:nvPr>
            <p:custDataLst>
              <p:tags r:id="rId7"/>
            </p:custDataLst>
          </p:nvPr>
        </p:nvSpPr>
        <p:spPr>
          <a:xfrm flipH="1">
            <a:off x="6032246" y="2291072"/>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a:ea typeface="微软雅黑" panose="020b0503020204020204" charset="-122"/>
              <a:cs typeface="+mn-cs"/>
            </a:endParaRPr>
          </a:p>
        </p:txBody>
      </p:sp>
      <p:sp>
        <p:nvSpPr>
          <p:cNvPr id="1049490" name="Freeform 488"/>
          <p:cNvSpPr/>
          <p:nvPr>
            <p:custDataLst>
              <p:tags r:id="rId8"/>
            </p:custDataLst>
          </p:nvPr>
        </p:nvSpPr>
        <p:spPr>
          <a:xfrm rot="5400000">
            <a:off x="6147064" y="2276984"/>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492" name="序号"/>
          <p:cNvSpPr txBox="1"/>
          <p:nvPr>
            <p:custDataLst>
              <p:tags r:id="rId9"/>
            </p:custDataLst>
          </p:nvPr>
        </p:nvSpPr>
        <p:spPr>
          <a:xfrm>
            <a:off x="6255543" y="2500985"/>
            <a:ext cx="572191" cy="525246"/>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effectLst>
                  <a:outerShdw blurRad="101600" sx="102000" sy="102000" algn="ctr" rotWithShape="0">
                    <a:schemeClr val="accent4">
                      <a:alpha val="48000"/>
                    </a:schemeClr>
                  </a:outerShdw>
                </a:effectLst>
              </a:rPr>
              <a:t>02</a:t>
            </a:r>
            <a:endParaRPr lang="en-US">
              <a:effectLst>
                <a:outerShdw blurRad="101600" sx="102000" sy="102000" algn="ctr" rotWithShape="0">
                  <a:schemeClr val="accent4">
                    <a:alpha val="48000"/>
                  </a:schemeClr>
                </a:outerShdw>
              </a:effectLst>
            </a:endParaRPr>
          </a:p>
        </p:txBody>
      </p:sp>
      <p:sp>
        <p:nvSpPr>
          <p:cNvPr id="1049494" name="任意多边形: 形状 2"/>
          <p:cNvSpPr/>
          <p:nvPr>
            <p:custDataLst>
              <p:tags r:id="rId10"/>
            </p:custDataLst>
          </p:nvPr>
        </p:nvSpPr>
        <p:spPr>
          <a:xfrm>
            <a:off x="608330" y="2837691"/>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solidFill>
                <a:srgbClr val="FFFFFF"/>
              </a:solidFill>
              <a:latin typeface="Arial"/>
              <a:ea typeface="微软雅黑" panose="020b0503020204020204" charset="-122"/>
            </a:endParaRPr>
          </a:p>
        </p:txBody>
      </p:sp>
      <p:sp>
        <p:nvSpPr>
          <p:cNvPr id="1049496" name="Freeform 488"/>
          <p:cNvSpPr/>
          <p:nvPr>
            <p:custDataLst>
              <p:tags r:id="rId11"/>
            </p:custDataLst>
          </p:nvPr>
        </p:nvSpPr>
        <p:spPr>
          <a:xfrm rot="5400000">
            <a:off x="5213024" y="2822898"/>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498" name="序号"/>
          <p:cNvSpPr txBox="1"/>
          <p:nvPr>
            <p:custDataLst>
              <p:tags r:id="rId12"/>
            </p:custDataLst>
          </p:nvPr>
        </p:nvSpPr>
        <p:spPr>
          <a:xfrm>
            <a:off x="5339816" y="3053238"/>
            <a:ext cx="572191" cy="525246"/>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03</a:t>
            </a:r>
            <a:endParaRPr lang="en-US"/>
          </a:p>
        </p:txBody>
      </p:sp>
      <p:sp>
        <p:nvSpPr>
          <p:cNvPr id="1049500" name="任意多边形: 形状 32"/>
          <p:cNvSpPr/>
          <p:nvPr>
            <p:custDataLst>
              <p:tags r:id="rId13"/>
            </p:custDataLst>
          </p:nvPr>
        </p:nvSpPr>
        <p:spPr>
          <a:xfrm flipH="1">
            <a:off x="6032246" y="3380082"/>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solidFill>
                <a:srgbClr val="FFFFFF"/>
              </a:solidFill>
              <a:latin typeface="Arial"/>
              <a:ea typeface="微软雅黑" panose="020b0503020204020204" charset="-122"/>
            </a:endParaRPr>
          </a:p>
        </p:txBody>
      </p:sp>
      <p:sp>
        <p:nvSpPr>
          <p:cNvPr id="1049502" name="Freeform 488"/>
          <p:cNvSpPr/>
          <p:nvPr>
            <p:custDataLst>
              <p:tags r:id="rId14"/>
            </p:custDataLst>
          </p:nvPr>
        </p:nvSpPr>
        <p:spPr>
          <a:xfrm rot="5400000">
            <a:off x="6147064" y="3365290"/>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504" name="序号"/>
          <p:cNvSpPr txBox="1"/>
          <p:nvPr>
            <p:custDataLst>
              <p:tags r:id="rId15"/>
            </p:custDataLst>
          </p:nvPr>
        </p:nvSpPr>
        <p:spPr>
          <a:xfrm>
            <a:off x="6255543" y="3586473"/>
            <a:ext cx="572191" cy="525246"/>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panose="020b0503020204020204" charset="-122"/>
                <a:cs typeface="+mn-cs"/>
              </a:rPr>
              <a:t>04</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panose="020b0503020204020204" charset="-122"/>
              <a:cs typeface="+mn-cs"/>
            </a:endParaRPr>
          </a:p>
        </p:txBody>
      </p:sp>
      <p:sp>
        <p:nvSpPr>
          <p:cNvPr id="1049506" name="任意多边形: 形状 12"/>
          <p:cNvSpPr/>
          <p:nvPr>
            <p:custDataLst>
              <p:tags r:id="rId16"/>
            </p:custDataLst>
          </p:nvPr>
        </p:nvSpPr>
        <p:spPr>
          <a:xfrm>
            <a:off x="608330" y="3930927"/>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solidFill>
                <a:srgbClr val="FFFFFF"/>
              </a:solidFill>
              <a:latin typeface="Arial"/>
              <a:ea typeface="微软雅黑" panose="020b0503020204020204" charset="-122"/>
            </a:endParaRPr>
          </a:p>
        </p:txBody>
      </p:sp>
      <p:sp>
        <p:nvSpPr>
          <p:cNvPr id="1049508" name="Freeform 488"/>
          <p:cNvSpPr/>
          <p:nvPr>
            <p:custDataLst>
              <p:tags r:id="rId17"/>
            </p:custDataLst>
          </p:nvPr>
        </p:nvSpPr>
        <p:spPr>
          <a:xfrm rot="5400000">
            <a:off x="5213024" y="3916134"/>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510" name="序号"/>
          <p:cNvSpPr txBox="1"/>
          <p:nvPr>
            <p:custDataLst>
              <p:tags r:id="rId18"/>
            </p:custDataLst>
          </p:nvPr>
        </p:nvSpPr>
        <p:spPr>
          <a:xfrm>
            <a:off x="5339816" y="4145770"/>
            <a:ext cx="572191" cy="525246"/>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05</a:t>
            </a:r>
            <a:endParaRPr lang="en-US"/>
          </a:p>
        </p:txBody>
      </p:sp>
      <p:sp>
        <p:nvSpPr>
          <p:cNvPr id="1049512" name="任意多边形: 形状 22"/>
          <p:cNvSpPr/>
          <p:nvPr>
            <p:custDataLst>
              <p:tags r:id="rId19"/>
            </p:custDataLst>
          </p:nvPr>
        </p:nvSpPr>
        <p:spPr>
          <a:xfrm flipH="1">
            <a:off x="6032246" y="4468387"/>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solidFill>
                <a:srgbClr val="FFFFFF"/>
              </a:solidFill>
              <a:latin typeface="Arial"/>
              <a:ea typeface="微软雅黑" panose="020b0503020204020204" charset="-122"/>
            </a:endParaRPr>
          </a:p>
        </p:txBody>
      </p:sp>
      <p:sp>
        <p:nvSpPr>
          <p:cNvPr id="1049514" name="Freeform 488"/>
          <p:cNvSpPr/>
          <p:nvPr>
            <p:custDataLst>
              <p:tags r:id="rId20"/>
            </p:custDataLst>
          </p:nvPr>
        </p:nvSpPr>
        <p:spPr>
          <a:xfrm rot="5400000">
            <a:off x="6147064" y="4454299"/>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516" name="序号"/>
          <p:cNvSpPr txBox="1"/>
          <p:nvPr>
            <p:custDataLst>
              <p:tags r:id="rId21"/>
            </p:custDataLst>
          </p:nvPr>
        </p:nvSpPr>
        <p:spPr>
          <a:xfrm>
            <a:off x="6255543" y="4675482"/>
            <a:ext cx="572191" cy="525246"/>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panose="020b0503020204020204" charset="-122"/>
                <a:cs typeface="+mn-cs"/>
              </a:rPr>
              <a:t>06</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panose="020b0503020204020204" charset="-122"/>
              <a:cs typeface="+mn-cs"/>
            </a:endParaRPr>
          </a:p>
        </p:txBody>
      </p:sp>
      <p:sp>
        <p:nvSpPr>
          <p:cNvPr id="1049518" name="任意多边形: 形状 27"/>
          <p:cNvSpPr/>
          <p:nvPr>
            <p:custDataLst>
              <p:tags r:id="rId22"/>
            </p:custDataLst>
          </p:nvPr>
        </p:nvSpPr>
        <p:spPr>
          <a:xfrm>
            <a:off x="608330" y="5023458"/>
            <a:ext cx="5544793" cy="914507"/>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solidFill>
                <a:srgbClr val="FFFFFF"/>
              </a:solidFill>
              <a:latin typeface="Arial"/>
              <a:ea typeface="微软雅黑" panose="020b0503020204020204" charset="-122"/>
            </a:endParaRPr>
          </a:p>
        </p:txBody>
      </p:sp>
      <p:sp>
        <p:nvSpPr>
          <p:cNvPr id="1049520" name="Freeform 488"/>
          <p:cNvSpPr/>
          <p:nvPr>
            <p:custDataLst>
              <p:tags r:id="rId23"/>
            </p:custDataLst>
          </p:nvPr>
        </p:nvSpPr>
        <p:spPr>
          <a:xfrm rot="5400000">
            <a:off x="5213024" y="5009370"/>
            <a:ext cx="826182" cy="943491"/>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panose="020b0503020204020204" charset="-122"/>
              <a:cs typeface="+mn-cs"/>
            </a:endParaRPr>
          </a:p>
        </p:txBody>
      </p:sp>
      <p:sp>
        <p:nvSpPr>
          <p:cNvPr id="1049522" name="序号"/>
          <p:cNvSpPr txBox="1"/>
          <p:nvPr>
            <p:custDataLst>
              <p:tags r:id="rId24"/>
            </p:custDataLst>
          </p:nvPr>
        </p:nvSpPr>
        <p:spPr>
          <a:xfrm>
            <a:off x="5339816" y="5239006"/>
            <a:ext cx="572191" cy="525246"/>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07</a:t>
            </a:r>
            <a:endParaRPr lang="en-US"/>
          </a:p>
        </p:txBody>
      </p:sp>
      <p:sp>
        <p:nvSpPr>
          <p:cNvPr id="1049524" name="标题"/>
          <p:cNvSpPr txBox="1"/>
          <p:nvPr>
            <p:custDataLst>
              <p:tags r:id="rId25"/>
            </p:custDataLst>
          </p:nvPr>
        </p:nvSpPr>
        <p:spPr>
          <a:xfrm>
            <a:off x="7445282" y="2332632"/>
            <a:ext cx="3743870" cy="39136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solidFill>
                  <a:srgbClr val="000000"/>
                </a:solidFill>
                <a:effectLst/>
                <a:uLnTx/>
                <a:uFillTx/>
                <a:latin typeface="+mj-ea"/>
                <a:ea typeface="+mj-ea"/>
                <a:cs typeface="+mn-cs"/>
              </a:rPr>
              <a:t>它是一种系统，可以收集、存储、处理和呈现数据，以支持决策者做出更好的决策</a:t>
            </a:r>
            <a:endParaRPr kumimoji="0" lang="zh-CN" altLang="en-US" sz="1000" b="1" i="0" u="none" strike="noStrike" kern="1200" cap="none" spc="300" normalizeH="0" baseline="0" noProof="0">
              <a:ln>
                <a:noFill/>
              </a:ln>
              <a:solidFill>
                <a:srgbClr val="000000"/>
              </a:solidFill>
              <a:effectLst/>
              <a:uLnTx/>
              <a:uFillTx/>
              <a:latin typeface="+mj-ea"/>
              <a:ea typeface="+mj-ea"/>
              <a:cs typeface="+mn-cs"/>
            </a:endParaRPr>
          </a:p>
        </p:txBody>
      </p:sp>
      <p:sp>
        <p:nvSpPr>
          <p:cNvPr id="1049526" name="正文"/>
          <p:cNvSpPr txBox="1"/>
          <p:nvPr>
            <p:custDataLst>
              <p:tags r:id="rId26"/>
            </p:custDataLst>
          </p:nvPr>
        </p:nvSpPr>
        <p:spPr>
          <a:xfrm>
            <a:off x="7445282" y="2791904"/>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528" name="标题"/>
          <p:cNvSpPr txBox="1"/>
          <p:nvPr>
            <p:custDataLst>
              <p:tags r:id="rId27"/>
            </p:custDataLst>
          </p:nvPr>
        </p:nvSpPr>
        <p:spPr>
          <a:xfrm>
            <a:off x="996457" y="2891930"/>
            <a:ext cx="3743870" cy="39136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它是一种方法，可以提供信息和建议，以帮助决策者做出更好的决策  决策支持的作用</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530" name="正文"/>
          <p:cNvSpPr txBox="1"/>
          <p:nvPr>
            <p:custDataLst>
              <p:tags r:id="rId28"/>
            </p:custDataLst>
          </p:nvPr>
        </p:nvSpPr>
        <p:spPr>
          <a:xfrm>
            <a:off x="996457" y="3351202"/>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决策支持的作用</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532" name="标题"/>
          <p:cNvSpPr txBox="1"/>
          <p:nvPr>
            <p:custDataLst>
              <p:tags r:id="rId29"/>
            </p:custDataLst>
          </p:nvPr>
        </p:nvSpPr>
        <p:spPr>
          <a:xfrm>
            <a:off x="7445282" y="3427277"/>
            <a:ext cx="3743870" cy="391361"/>
          </a:xfrm>
          <a:prstGeom prst="rect">
            <a:avLst/>
          </a:prstGeom>
          <a:noFill/>
        </p:spPr>
        <p:txBody>
          <a:bodyPr wrap="square" lIns="0" tIns="0" rIns="0" bIns="0" rtlCol="0" anchor="b">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solidFill>
                  <a:srgbClr val="000000"/>
                </a:solidFill>
                <a:effectLst/>
                <a:uLnTx/>
                <a:uFillTx/>
                <a:latin typeface="+mj-ea"/>
                <a:ea typeface="+mj-ea"/>
                <a:cs typeface="+mn-cs"/>
              </a:rPr>
              <a:t>提供数据和信息：决策支持系统可以收集、存储和处理大量的数据和信息，以帮助决策者更好地了解情况</a:t>
            </a:r>
            <a:endParaRPr kumimoji="0" lang="zh-CN" altLang="en-US" sz="1000" b="1" i="0" u="none" strike="noStrike" kern="1200" cap="none" spc="300" normalizeH="0" baseline="0" noProof="0">
              <a:ln>
                <a:noFill/>
              </a:ln>
              <a:solidFill>
                <a:srgbClr val="000000"/>
              </a:solidFill>
              <a:effectLst/>
              <a:uLnTx/>
              <a:uFillTx/>
              <a:latin typeface="+mj-ea"/>
              <a:ea typeface="+mj-ea"/>
              <a:cs typeface="+mn-cs"/>
            </a:endParaRPr>
          </a:p>
        </p:txBody>
      </p:sp>
      <p:sp>
        <p:nvSpPr>
          <p:cNvPr id="1049534" name="正文"/>
          <p:cNvSpPr txBox="1"/>
          <p:nvPr>
            <p:custDataLst>
              <p:tags r:id="rId30"/>
            </p:custDataLst>
          </p:nvPr>
        </p:nvSpPr>
        <p:spPr>
          <a:xfrm>
            <a:off x="7445282" y="3886549"/>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536" name="标题"/>
          <p:cNvSpPr txBox="1"/>
          <p:nvPr>
            <p:custDataLst>
              <p:tags r:id="rId31"/>
            </p:custDataLst>
          </p:nvPr>
        </p:nvSpPr>
        <p:spPr>
          <a:xfrm>
            <a:off x="996457" y="3979531"/>
            <a:ext cx="3743870" cy="391361"/>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600" b="1" i="0" u="none" strike="noStrike" kern="1200" cap="none" spc="300" normalizeH="0" baseline="0" noProof="0">
                <a:ln>
                  <a:noFill/>
                </a:ln>
                <a:effectLst/>
                <a:uLnTx/>
                <a:uFillTx/>
                <a:latin typeface="+mj-ea"/>
                <a:ea typeface="+mj-ea"/>
                <a:cs typeface="+mn-cs"/>
              </a:rPr>
              <a:t>分析和预测：决策支持系统可以通过分析和预测来帮助决策者更好地了解未来可能发生的情况</a:t>
            </a:r>
            <a:endParaRPr kumimoji="0" lang="zh-CN" altLang="en-US" sz="1600" b="1" i="0" u="none" strike="noStrike" kern="1200" cap="none" spc="300" normalizeH="0" baseline="0" noProof="0">
              <a:ln>
                <a:noFill/>
              </a:ln>
              <a:effectLst/>
              <a:uLnTx/>
              <a:uFillTx/>
              <a:latin typeface="+mj-ea"/>
              <a:ea typeface="+mj-ea"/>
              <a:cs typeface="+mn-cs"/>
            </a:endParaRPr>
          </a:p>
        </p:txBody>
      </p:sp>
      <p:sp>
        <p:nvSpPr>
          <p:cNvPr id="1049538" name="正文"/>
          <p:cNvSpPr txBox="1"/>
          <p:nvPr>
            <p:custDataLst>
              <p:tags r:id="rId32"/>
            </p:custDataLst>
          </p:nvPr>
        </p:nvSpPr>
        <p:spPr>
          <a:xfrm>
            <a:off x="996457" y="4438802"/>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540" name="标题"/>
          <p:cNvSpPr txBox="1"/>
          <p:nvPr>
            <p:custDataLst>
              <p:tags r:id="rId33"/>
            </p:custDataLst>
          </p:nvPr>
        </p:nvSpPr>
        <p:spPr>
          <a:xfrm>
            <a:off x="7445282" y="4524035"/>
            <a:ext cx="3743870" cy="391361"/>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600" b="1" i="0" u="none" strike="noStrike" kern="1200" cap="none" spc="300" normalizeH="0" baseline="0" noProof="0">
                <a:ln>
                  <a:noFill/>
                </a:ln>
                <a:solidFill>
                  <a:srgbClr val="000000"/>
                </a:solidFill>
                <a:effectLst/>
                <a:uLnTx/>
                <a:uFillTx/>
                <a:latin typeface="+mj-ea"/>
                <a:ea typeface="+mj-ea"/>
                <a:cs typeface="+mn-cs"/>
              </a:rPr>
              <a:t>制定计划和策略：决策支持系统可以提供制定计划和策略的建议，以帮助决策者更好地实现目标</a:t>
            </a:r>
            <a:endParaRPr kumimoji="0" lang="zh-CN" altLang="en-US" sz="1600" b="1" i="0" u="none" strike="noStrike" kern="1200" cap="none" spc="300" normalizeH="0" baseline="0" noProof="0">
              <a:ln>
                <a:noFill/>
              </a:ln>
              <a:solidFill>
                <a:srgbClr val="000000"/>
              </a:solidFill>
              <a:effectLst/>
              <a:uLnTx/>
              <a:uFillTx/>
              <a:latin typeface="+mj-ea"/>
              <a:ea typeface="+mj-ea"/>
              <a:cs typeface="+mn-cs"/>
            </a:endParaRPr>
          </a:p>
        </p:txBody>
      </p:sp>
      <p:sp>
        <p:nvSpPr>
          <p:cNvPr id="1049542" name="正文"/>
          <p:cNvSpPr txBox="1"/>
          <p:nvPr>
            <p:custDataLst>
              <p:tags r:id="rId34"/>
            </p:custDataLst>
          </p:nvPr>
        </p:nvSpPr>
        <p:spPr>
          <a:xfrm>
            <a:off x="7445282" y="4983307"/>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544" name="标题"/>
          <p:cNvSpPr txBox="1"/>
          <p:nvPr>
            <p:custDataLst>
              <p:tags r:id="rId35"/>
            </p:custDataLst>
          </p:nvPr>
        </p:nvSpPr>
        <p:spPr>
          <a:xfrm>
            <a:off x="996457" y="5058679"/>
            <a:ext cx="3743870" cy="39136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监控和评估：决策支持系统可以监控和评估决策的效果，以帮助决策者更好地调整决策</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546" name="正文"/>
          <p:cNvSpPr txBox="1"/>
          <p:nvPr>
            <p:custDataLst>
              <p:tags r:id="rId36"/>
            </p:custDataLst>
          </p:nvPr>
        </p:nvSpPr>
        <p:spPr>
          <a:xfrm>
            <a:off x="996457" y="5517950"/>
            <a:ext cx="3743870" cy="3813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https://d.book118.com/258133100107006032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4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95.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6*l_h_i*1_1_3"/>
  <p:tag name="KSO_WM_UNIT_INDEX" val="1_1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1_1"/>
  <p:tag name="KSO_WM_UNIT_INDEX" val="1_1_1"/>
  <p:tag name="KSO_WM_UNIT_LAYERLEVEL" val="1_1_1"/>
  <p:tag name="KSO_WM_UNIT_SUBTYPE" val="d"/>
  <p:tag name="KSO_WM_UNIT_TEXT_FILL_FORE_SCHEMECOLOR_INDEX_BRIGHTNESS" val="0.15"/>
  <p:tag name="KSO_WM_UNIT_TEXT_FILL_TYPE" val="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1_1"/>
  <p:tag name="KSO_WM_UNIT_INDEX" val="1_1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1_1"/>
  <p:tag name="KSO_WM_UNIT_INDEX" val="1_1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6*l_h_i*1_2_3"/>
  <p:tag name="KSO_WM_UNIT_INDEX" val="1_2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2_1"/>
  <p:tag name="KSO_WM_UNIT_INDEX" val="1_2_1"/>
  <p:tag name="KSO_WM_UNIT_LAYERLEVEL" val="1_1_1"/>
  <p:tag name="KSO_WM_UNIT_SUBTYPE" val="d"/>
  <p:tag name="KSO_WM_UNIT_TEXT_FILL_FORE_SCHEMECOLOR_INDEX_BRIGHTNESS" val="0.15"/>
  <p:tag name="KSO_WM_UNIT_TEXT_FILL_TYPE" val="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6*l_h_i*1_3_3"/>
  <p:tag name="KSO_WM_UNIT_INDEX" val="1_3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3_1"/>
  <p:tag name="KSO_WM_UNIT_INDEX" val="1_3_1"/>
  <p:tag name="KSO_WM_UNIT_LAYERLEVEL" val="1_1_1"/>
  <p:tag name="KSO_WM_UNIT_SUBTYPE" val="d"/>
  <p:tag name="KSO_WM_UNIT_TEXT_FILL_FORE_SCHEMECOLOR_INDEX_BRIGHTNESS" val="0.15"/>
  <p:tag name="KSO_WM_UNIT_TEXT_FILL_TYPE" val="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6*l_h_i*1_4_3"/>
  <p:tag name="KSO_WM_UNIT_INDEX" val="1_4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304ffe&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4_1"/>
  <p:tag name="KSO_WM_UNIT_INDEX" val="1_4_1"/>
  <p:tag name="KSO_WM_UNIT_LAYERLEVEL" val="1_1_1"/>
  <p:tag name="KSO_WM_UNIT_SUBTYPE" val="d"/>
  <p:tag name="KSO_WM_UNIT_TEXT_FILL_FORE_SCHEMECOLOR_INDEX_BRIGHTNESS" val="0.15"/>
  <p:tag name="KSO_WM_UNIT_TEXT_FILL_TYPE" val="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5_2"/>
  <p:tag name="KSO_WM_UNIT_INDEX" val="1_5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6*l_h_i*1_5_3"/>
  <p:tag name="KSO_WM_UNIT_INDEX" val="1_5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5_1"/>
  <p:tag name="KSO_WM_UNIT_INDEX" val="1_5_1"/>
  <p:tag name="KSO_WM_UNIT_LAYERLEVEL" val="1_1_1"/>
  <p:tag name="KSO_WM_UNIT_SUBTYPE" val="d"/>
  <p:tag name="KSO_WM_UNIT_TEXT_FILL_FORE_SCHEMECOLOR_INDEX_BRIGHTNESS" val="0.15"/>
  <p:tag name="KSO_WM_UNIT_TEXT_FILL_TYPE" val="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6_2"/>
  <p:tag name="KSO_WM_UNIT_INDEX" val="1_6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6*l_h_i*1_6_3"/>
  <p:tag name="KSO_WM_UNIT_INDEX" val="1_6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304ffe&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6_1"/>
  <p:tag name="KSO_WM_UNIT_INDEX" val="1_6_1"/>
  <p:tag name="KSO_WM_UNIT_LAYERLEVEL" val="1_1_1"/>
  <p:tag name="KSO_WM_UNIT_SUBTYPE" val="d"/>
  <p:tag name="KSO_WM_UNIT_TEXT_FILL_FORE_SCHEMECOLOR_INDEX_BRIGHTNESS" val="0.15"/>
  <p:tag name="KSO_WM_UNIT_TEXT_FILL_TYPE" val="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7_2"/>
  <p:tag name="KSO_WM_UNIT_INDEX" val="1_7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6*l_h_i*1_7_3"/>
  <p:tag name="KSO_WM_UNIT_INDEX" val="1_7_3"/>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i*1_7_1"/>
  <p:tag name="KSO_WM_UNIT_INDEX" val="1_7_1"/>
  <p:tag name="KSO_WM_UNIT_LAYERLEVEL" val="1_1_1"/>
  <p:tag name="KSO_WM_UNIT_SUBTYPE" val="d"/>
  <p:tag name="KSO_WM_UNIT_TEXT_FILL_FORE_SCHEMECOLOR_INDEX_BRIGHTNESS" val="0.15"/>
  <p:tag name="KSO_WM_UNIT_TEXT_FILL_TYPE" val="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2_1"/>
  <p:tag name="KSO_WM_UNIT_INDEX" val="1_2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2_1"/>
  <p:tag name="KSO_WM_UNIT_INDEX" val="1_2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3_1"/>
  <p:tag name="KSO_WM_UNIT_INDEX" val="1_3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3_1"/>
  <p:tag name="KSO_WM_UNIT_INDEX" val="1_3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4_1"/>
  <p:tag name="KSO_WM_UNIT_INDEX" val="1_4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4_1"/>
  <p:tag name="KSO_WM_UNIT_INDEX" val="1_4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5_1"/>
  <p:tag name="KSO_WM_UNIT_INDEX" val="1_5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5_1"/>
  <p:tag name="KSO_WM_UNIT_INDEX" val="1_5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6_1"/>
  <p:tag name="KSO_WM_UNIT_INDEX" val="1_6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6_1"/>
  <p:tag name="KSO_WM_UNIT_INDEX" val="1_6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a*1_7_1"/>
  <p:tag name="KSO_WM_UNIT_INDEX" val="1_7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6*l_h_f*1_7_1"/>
  <p:tag name="KSO_WM_UNIT_INDEX" val="1_7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2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vt:lpstr>
      <vt:lpstr>Wingdings</vt:lpstr>
      <vt:lpstr>微软雅黑</vt:lpstr>
      <vt:lpstr>Calibri Light</vt:lpstr>
      <vt:lpstr>Office Theme</vt:lpstr>
      <vt:lpstr>商业分析的风险评估和决策支持</vt:lpstr>
      <vt:lpstr>目录</vt:lpstr>
      <vt:lpstr>添加章节标题</vt:lpstr>
      <vt:lpstr>商业分析的重要性</vt:lpstr>
      <vt:lpstr>商业分析的定义和作用</vt:lpstr>
      <vt:lpstr>商业分析在决策支持中的作用</vt:lpstr>
      <vt:lpstr>商业分析在风险评估中的作用</vt:lpstr>
      <vt:lpstr>商业分析的风险评估</vt:lpstr>
      <vt:lpstr>风险识别</vt:lpstr>
      <vt:lpstr>风险评估的方法和工具</vt:lpstr>
      <vt:lpstr>风险应对策略</vt:lpstr>
      <vt:lpstr>风险监控和报告</vt:lpstr>
      <vt:lpstr>商业分析的决策支持</vt:lpstr>
      <vt:lpstr>决策支持的定义和作用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2024-09-10T07:15:39.378</cp:lastPrinted>
  <dcterms:created xsi:type="dcterms:W3CDTF">2024-09-09T23:15:39Z</dcterms:created>
  <dcterms:modified xsi:type="dcterms:W3CDTF">2024-09-09T23:15:42Z</dcterms:modified>
</cp:coreProperties>
</file>