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EB2AF-6CC4-4129-8E34-5E9BA5AC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DC727-8251-4370-9477-0A1B247C8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AC0BC-C43A-4334-AF3F-1C5F2AE3A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D4B3A-76BD-4513-AF0F-B76EA6292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1BE57-AE40-4615-973A-47E67DE57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B8E94-EA8F-4A48-8268-A963C5964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B6F8B-597A-47FD-A5E3-B4749567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E45E6-7DDC-4577-85E8-FD3A23960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8833F-81AA-4AAD-B09F-01D8EB0CF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49064-CD0F-4761-8468-21CBF61DE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24945-312F-4928-8B67-3592E4235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2024/2/17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4007501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研究推进项目建设工作方案\n## 1.项目建设背景及意义分析\n### 1.1项目建设市场环境分析\n### 1.2项目建设政策环境分析\n### 1.3项目建设对经济社会发展的意义\n## 2.项目建设目标与任务明确\n### 2.1项目建设总体目标\n### 2.2项目建设具体任务分解\n### 2.3项目建设时间节点与阶段划分\n## 3.项目建设可行性研究\n### 3.1项目建设技术可行性分析\n### 3.2项目建设经济可行性分析\n### 3.3项目建设社会可行性分析\n## 4.项目建设资金筹措与使用计划\n### 4.1项目建设资金需求预测\n### 4.2项目建设资金来源与筹措渠道\n### 4.3项目建设资金使用计划与监控\n## 5.项目建设人力资源配置与管理\n### 5.1项目建设组织架构与人员配置\n### 5.2项目建设人员培训与引进\n### 5.3项目建设人力资源管理策略与制度\n## 6.项目建设风险识别与防范\n### 6.1项目建设风险类型与来源分析\n### 6.2项目建设风险评估与预警机制\n### 6.3项目建设风险应对措施与预案\n## 7.项目建设进度与质量控制\n### 7.1项目建设进度监控与调整策略\n### 7.2项目建设质量控制标准与方法\n### 7.3项目建设质量责任体系与制度\n## 8.项目建设后期评估与总结\n### 8.1项目建设成果与效益评估\n### 8.2项目建设经验教训总结与改进\n### 8.3项目建设持续运营与维护方案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研究推进项目建设工作方案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259273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1" y="6170237"/>
            <a:ext cx="184730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项目建设背景及意义分析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1" name="组合 26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当前市场形势分析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市场需求变化及趋势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行业竞争格局及优势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潜在客户群体及消费特点</a:t>
                </a:r>
                <a:endParaRPr/>
              </a:p>
            </p:txBody>
          </p:sp>
          <p:sp>
            <p:nvSpPr>
              <p:cNvPr id="26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行业发展趋势预测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技术创新及产业升级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行业政策及法规影响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市场增长点及潜力领域</a:t>
                </a:r>
                <a:endParaRPr/>
              </a:p>
            </p:txBody>
          </p:sp>
          <p:sp>
            <p:nvSpPr>
              <p:cNvPr id="26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项目在市场中的竞争优势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产品特点及创新能力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品牌影响力及市场份额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成本优势及盈利能力</a:t>
                </a:r>
                <a:endParaRPr/>
              </a:p>
            </p:txBody>
          </p:sp>
          <p:sp>
            <p:nvSpPr>
              <p:cNvPr id="27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项目建设市场环境分析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产业政策导向及优先领域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财政税收政策及优惠措施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金融政策及融资渠道</a:t>
                </a:r>
                <a:endParaRPr/>
              </a:p>
            </p:txBody>
          </p:sp>
          <p:sp>
            <p:nvSpPr>
              <p:cNvPr id="3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国家产业政策支持</a:t>
                </a:r>
                <a:endParaRPr/>
              </a:p>
            </p:txBody>
          </p:sp>
        </p:grpSp>
        <p:grpSp>
          <p:nvGrpSpPr>
            <p:cNvPr id="3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地方产业发展规划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项目建设土地及资源保障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人才引进及培养政策</a:t>
                </a:r>
                <a:endParaRPr/>
              </a:p>
            </p:txBody>
          </p:sp>
          <p:sp>
            <p:nvSpPr>
              <p:cNvPr id="3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地方政策支持</a:t>
                </a:r>
                <a:endParaRPr/>
              </a:p>
            </p:txBody>
          </p:sp>
        </p:grpSp>
        <p:grpSp>
          <p:nvGrpSpPr>
            <p:cNvPr id="3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政策带来的市场机遇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政策带来的竞争压力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政策变化对项目的影响及应对策略</a:t>
                </a:r>
                <a:endParaRPr/>
              </a:p>
            </p:txBody>
          </p:sp>
          <p:sp>
            <p:nvSpPr>
              <p:cNvPr id="3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政策环境对项目的影响</a:t>
                </a:r>
                <a:endParaRPr/>
              </a:p>
            </p:txBody>
          </p:sp>
        </p:grpSp>
      </p:grpSp>
      <p:pic>
        <p:nvPicPr>
          <p:cNvPr id="3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项目建设政策环境分析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对经济发展的贡献</a:t>
                </a:r>
                <a:endParaRPr/>
              </a:p>
            </p:txBody>
          </p:sp>
          <p:sp>
            <p:nvSpPr>
              <p:cNvPr id="3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增加就业岗位及税收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促进产业结构优化及升级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提高地区经济实力及竞争力</a:t>
                </a:r>
                <a:endParaRPr/>
              </a:p>
            </p:txBody>
          </p:sp>
        </p:grpSp>
        <p:grpSp>
          <p:nvGrpSpPr>
            <p:cNvPr id="3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对社会发展的贡献</a:t>
                </a:r>
                <a:endParaRPr/>
              </a:p>
            </p:txBody>
          </p:sp>
          <p:sp>
            <p:nvSpPr>
              <p:cNvPr id="3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提高人们生活品质及幸福感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促进科技创新及人才培养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提高城市形象及知名度</a:t>
                </a:r>
                <a:endParaRPr/>
              </a:p>
            </p:txBody>
          </p:sp>
        </p:grpSp>
        <p:grpSp>
          <p:nvGrpSpPr>
            <p:cNvPr id="3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对环境保护的贡献</a:t>
                </a:r>
                <a:endParaRPr/>
              </a:p>
            </p:txBody>
          </p:sp>
          <p:sp>
            <p:nvSpPr>
              <p:cNvPr id="3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采用环保技术及设备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降低能源消耗及排放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提高资源利用率及循环利用</a:t>
                </a:r>
                <a:endParaRPr/>
              </a:p>
            </p:txBody>
          </p: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项目建设对经济社会发展的意义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项目建设目标与任务明确</a:t>
            </a:r>
            <a:endParaRPr/>
          </a:p>
        </p:txBody>
      </p:sp>
      <p:sp>
        <p:nvSpPr>
          <p:cNvPr id="36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6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6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6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短期目标</a:t>
                </a:r>
                <a:endParaRPr/>
              </a:p>
            </p:txBody>
          </p:sp>
          <p:sp>
            <p:nvSpPr>
              <p:cNvPr id="36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项目建设周期及阶段性成果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市场占有率及品牌影响力提升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盈利能力及抗风险能力增强</a:t>
                </a:r>
                <a:endParaRPr/>
              </a:p>
            </p:txBody>
          </p:sp>
        </p:grpSp>
        <p:grpSp>
          <p:nvGrpSpPr>
            <p:cNvPr id="36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7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中期目标</a:t>
                </a:r>
                <a:endParaRPr/>
              </a:p>
            </p:txBody>
          </p:sp>
          <p:sp>
            <p:nvSpPr>
              <p:cNvPr id="37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产业链延伸及拓展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技术创新及产业升级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企业规模及市场份额扩大</a:t>
                </a:r>
                <a:endParaRPr/>
              </a:p>
            </p:txBody>
          </p:sp>
        </p:grpSp>
        <p:grpSp>
          <p:nvGrpSpPr>
            <p:cNvPr id="37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长期目标</a:t>
                </a:r>
                <a:endParaRPr/>
              </a:p>
            </p:txBody>
          </p:sp>
          <p:sp>
            <p:nvSpPr>
              <p:cNvPr id="3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成为行业领军企业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打造国际知名品牌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实现可持续发展及全球布局</a:t>
                </a:r>
                <a:endParaRPr/>
              </a:p>
            </p:txBody>
          </p:sp>
        </p:grpSp>
      </p:grpSp>
      <p:pic>
        <p:nvPicPr>
          <p:cNvPr id="37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项目建设总体目标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8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38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38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8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8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项目可行性研究及论证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项目立项及审批手续办理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项目设计及预算编制</a:t>
                </a:r>
                <a:endParaRPr/>
              </a:p>
            </p:txBody>
          </p:sp>
          <p:sp>
            <p:nvSpPr>
              <p:cNvPr id="38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项目前期工作</a:t>
                </a:r>
                <a:endParaRPr/>
              </a:p>
            </p:txBody>
          </p:sp>
        </p:grpSp>
        <p:grpSp>
          <p:nvGrpSpPr>
            <p:cNvPr id="38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9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项目建设阶段</a:t>
                </a:r>
                <a:endParaRPr/>
              </a:p>
            </p:txBody>
          </p:sp>
          <p:sp>
            <p:nvSpPr>
              <p:cNvPr id="39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施工图纸及设备采购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施工及安装过程管理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项目质量及进度监控</a:t>
                </a:r>
                <a:endParaRPr/>
              </a:p>
            </p:txBody>
          </p:sp>
        </p:grpSp>
        <p:grpSp>
          <p:nvGrpSpPr>
            <p:cNvPr id="39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9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项目后期工作</a:t>
                </a:r>
                <a:endParaRPr/>
              </a:p>
            </p:txBody>
          </p:sp>
          <p:sp>
            <p:nvSpPr>
              <p:cNvPr id="39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项目验收及交付使用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项目运营及维护管理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项目效益评估及总结</a:t>
                </a:r>
                <a:endParaRPr/>
              </a:p>
            </p:txBody>
          </p:sp>
        </p:grpSp>
      </p:grpSp>
      <p:sp>
        <p:nvSpPr>
          <p:cNvPr id="3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项目建设具体任务分解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9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9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9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0" name="组合 39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01" name="组合 40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项目启动阶段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项目立项及审批手续办理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项目设计及预算编制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项目招标及合同签订</a:t>
                </a:r>
                <a:endParaRPr/>
              </a:p>
            </p:txBody>
          </p:sp>
          <p:pic>
            <p:nvPicPr>
              <p:cNvPr id="4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6" name="组合 40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项目建设阶段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施工图纸及设备采购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施工及安装过程管理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项目质量及进度监控</a:t>
                </a:r>
                <a:endParaRPr/>
              </a:p>
            </p:txBody>
          </p:sp>
          <p:pic>
            <p:nvPicPr>
              <p:cNvPr id="4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1" name="组合 41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项目收尾阶段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项目验收及交付使用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项目运营及维护管理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项目效益评估及总结</a:t>
                </a:r>
                <a:endParaRPr/>
              </a:p>
            </p:txBody>
          </p:sp>
          <p:pic>
            <p:nvPicPr>
              <p:cNvPr id="4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项目建设时间节点与阶段划分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项目建设可行性研究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组合 1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技术水平及创新能力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项目采用的技术及设备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技术成熟度及可靠性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技术创新及研发投入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技术难度及风险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技术难题及解决方案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技术风险及应对措施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技术引进及合作途径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技术对项目的支持程度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技术优势及竞争力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技术成果转化及应用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技术对项目的贡献及价值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项目建设技术可行性分析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项目建设经济可行性分析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30" name="组合 29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投资估算及收益分析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项目投资成本及收益预测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投资回报率及投资回收期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敏感性分析及风险应对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成本控制及优化策略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成本构成及控制要点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成本降低及效益提升措施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成本监控及预警机制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0" name="组合 39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经济效益及社会效益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项目对经济的贡献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项目对社会的影响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项目对环境的保护</a:t>
                </a:r>
                <a:endParaRPr/>
              </a:p>
            </p:txBody>
          </p:sp>
          <p:pic>
            <p:nvPicPr>
              <p:cNvPr id="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项目对居民生活的影响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项目对城市规划的影响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项目对环境保护的影响</a:t>
                </a:r>
                <a:endParaRPr/>
              </a:p>
            </p:txBody>
          </p:sp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社会环境影响</a:t>
                </a:r>
                <a:endParaRPr/>
              </a:p>
            </p:txBody>
          </p:sp>
        </p:grpSp>
        <p:grpSp>
          <p:nvGrpSpPr>
            <p:cNvPr id="5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项目对就业及税收的贡献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项目对科技创新及人才培养的贡献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项目对地区经济及社会的贡献</a:t>
                </a:r>
                <a:endParaRPr/>
              </a:p>
            </p:txBody>
          </p:sp>
          <p:sp>
            <p:nvSpPr>
              <p:cNvPr id="5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社会经济效益</a:t>
                </a:r>
                <a:endParaRPr/>
              </a:p>
            </p:txBody>
          </p:sp>
          <p:sp>
            <p:nvSpPr>
              <p:cNvPr id="5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社会风险类型及来源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社会风险评估及预警机制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社会风险应对措施及预案</a:t>
                </a:r>
                <a:endParaRPr/>
              </a:p>
            </p:txBody>
          </p:sp>
          <p:sp>
            <p:nvSpPr>
              <p:cNvPr id="5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社会风险及应对措施</a:t>
                </a:r>
                <a:endParaRPr/>
              </a:p>
            </p:txBody>
          </p:sp>
          <p:sp>
            <p:nvSpPr>
              <p:cNvPr id="5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项目建设社会可行性分析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项目建设资金筹措与使用计划</a:t>
            </a:r>
            <a:endParaRPr/>
          </a:p>
        </p:txBody>
      </p:sp>
      <p:sp>
        <p:nvSpPr>
          <p:cNvPr id="6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6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6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6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资金需求构成</a:t>
                </a:r>
                <a:endParaRPr/>
              </a:p>
            </p:txBody>
          </p:sp>
          <p:sp>
            <p:nvSpPr>
              <p:cNvPr id="7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土地及基础设施投资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设备购置及安装投资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工程建设及其他投资</a:t>
                </a:r>
                <a:endParaRPr/>
              </a:p>
            </p:txBody>
          </p:sp>
        </p:grpSp>
        <p:grpSp>
          <p:nvGrpSpPr>
            <p:cNvPr id="7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7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资金需求预测方法</a:t>
                </a:r>
                <a:endParaRPr/>
              </a:p>
            </p:txBody>
          </p:sp>
          <p:sp>
            <p:nvSpPr>
              <p:cNvPr id="7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历史数据及市场趋势分析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同类项目及行业参考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敏感性分析及风险应对</a:t>
                </a:r>
                <a:endParaRPr/>
              </a:p>
            </p:txBody>
          </p:sp>
        </p:grpSp>
        <p:grpSp>
          <p:nvGrpSpPr>
            <p:cNvPr id="7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7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资金需求预测结果</a:t>
                </a:r>
                <a:endParaRPr/>
              </a:p>
            </p:txBody>
          </p:sp>
          <p:sp>
            <p:nvSpPr>
              <p:cNvPr id="7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总投资及分阶段投资需求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资金来源及筹措渠道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资金需求及缺口分析</a:t>
                </a:r>
                <a:endParaRPr/>
              </a:p>
            </p:txBody>
          </p:sp>
        </p:grpSp>
      </p:grp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项目建设资金需求预测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8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8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资金来源</a:t>
                </a:r>
                <a:endParaRPr/>
              </a:p>
            </p:txBody>
          </p:sp>
          <p:sp>
            <p:nvSpPr>
              <p:cNvPr id="8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自有资金及自筹资金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信贷资金及债券发行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股权融资及引入战略投资者</a:t>
                </a:r>
                <a:endParaRPr/>
              </a:p>
            </p:txBody>
          </p:sp>
        </p:grpSp>
        <p:grpSp>
          <p:nvGrpSpPr>
            <p:cNvPr id="8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8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筹措渠道</a:t>
                </a:r>
                <a:endParaRPr/>
              </a:p>
            </p:txBody>
          </p:sp>
          <p:sp>
            <p:nvSpPr>
              <p:cNvPr id="8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银行贷款及融资租赁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资本市场融资及并购重组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政府补贴及专项资金</a:t>
                </a:r>
                <a:endParaRPr/>
              </a:p>
            </p:txBody>
          </p:sp>
        </p:grpSp>
        <p:grpSp>
          <p:nvGrpSpPr>
            <p:cNvPr id="8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9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资金筹措策略及优化</a:t>
                </a:r>
                <a:endParaRPr/>
              </a:p>
            </p:txBody>
          </p:sp>
          <p:sp>
            <p:nvSpPr>
              <p:cNvPr id="9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资金筹措计划及时间安排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资金成本及风险控制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资金来源及筹措渠道选择</a:t>
                </a:r>
                <a:endParaRPr/>
              </a:p>
            </p:txBody>
          </p:sp>
        </p:grpSp>
      </p:grpSp>
      <p:pic>
        <p:nvPicPr>
          <p:cNvPr id="9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项目建设资金来源与筹措渠道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9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9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9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https://d.book118.com/258140075011006040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研究推进项目建设工作方案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2024-09-18T04:19:02.729</cp:lastPrinted>
  <dcterms:created xsi:type="dcterms:W3CDTF">2024-09-17T20:19:02Z</dcterms:created>
  <dcterms:modified xsi:type="dcterms:W3CDTF">2024-09-17T20:19:04Z</dcterms:modified>
</cp:coreProperties>
</file>