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56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D0D76-AD1A-4B74-8582-45ECAF4AF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EEC6A-81C1-4C31-A2D4-148958A28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123E4-3B1C-41C3-91C7-FE233571F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132CD-4F72-4D70-8481-D743CD357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ABA030-7212-4C04-A2CA-13DA817C2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C720C8-E14E-4482-8BB2-74014F688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160731-2A20-4D76-B806-EC260BB3A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B72CE-3597-4A7F-94AF-FED736671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4DE13-B57F-47D7-993E-ED7D690DE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7B656-9030-4D61-95F4-B88322540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8892E-932A-49F8-B6F0-DAFC536D0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defRPr sz="6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3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 eaLnBrk="1" fontAlgn="auto" latinLnBrk="0" hangingPunct="1">
              <a:lnSpc>
                <a:spcPct val="14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  <a:latin typeface="新宋体" panose="02010609030101010101" charset="-122"/>
                <a:ea typeface="新宋体" panose="02010609030101010101" charset="-122"/>
              </a:defRPr>
            </a:lvl1pPr>
            <a:lvl2pPr eaLnBrk="1" fontAlgn="auto" latinLnBrk="0" hangingPunct="1">
              <a:lnSpc>
                <a:spcPct val="14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  <a:latin typeface="新宋体" panose="02010609030101010101" charset="-122"/>
                <a:ea typeface="新宋体" panose="02010609030101010101" charset="-122"/>
              </a:defRPr>
            </a:lvl2pPr>
            <a:lvl3pPr eaLnBrk="1" fontAlgn="auto" latinLnBrk="0" hangingPunct="1">
              <a:lnSpc>
                <a:spcPct val="14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  <a:latin typeface="新宋体" panose="02010609030101010101" charset="-122"/>
                <a:ea typeface="新宋体" panose="02010609030101010101" charset="-122"/>
              </a:defRPr>
            </a:lvl3pPr>
            <a:lvl4pPr eaLnBrk="1" fontAlgn="auto" latinLnBrk="0" hangingPunct="1">
              <a:lnSpc>
                <a:spcPct val="14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  <a:latin typeface="新宋体" panose="02010609030101010101" charset="-122"/>
                <a:ea typeface="新宋体" panose="02010609030101010101" charset="-122"/>
              </a:defRPr>
            </a:lvl4pPr>
            <a:lvl5pPr eaLnBrk="1" fontAlgn="auto" latinLnBrk="0" hangingPunct="1">
              <a:lnSpc>
                <a:spcPct val="14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  <a:latin typeface="新宋体" panose="02010609030101010101" charset="-122"/>
                <a:ea typeface="新宋体" panose="0201060903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6" descr="图片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118110" y="5406390"/>
            <a:ext cx="979805" cy="1386205"/>
          </a:xfrm>
          <a:prstGeom prst="rect">
            <a:avLst/>
          </a:prstGeom>
        </p:spPr>
      </p:pic>
      <p:pic>
        <p:nvPicPr>
          <p:cNvPr id="8" name="图片 7" descr="图片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068050" y="5406390"/>
            <a:ext cx="1107440" cy="131508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3751117"/>
            <a:ext cx="7321550" cy="811357"/>
          </a:xfrm>
        </p:spPr>
        <p:txBody>
          <a:bodyPr anchor="b">
            <a:normAutofit/>
          </a:bodyPr>
          <a:lstStyle>
            <a:lvl1pPr>
              <a:defRPr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7321550" cy="647555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2400" b="1" i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800" b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6" name="图片 5" descr="图片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118110" y="5406390"/>
            <a:ext cx="979805" cy="1386205"/>
          </a:xfrm>
          <a:prstGeom prst="rect">
            <a:avLst/>
          </a:prstGeom>
        </p:spPr>
      </p:pic>
      <p:pic>
        <p:nvPicPr>
          <p:cNvPr id="7" name="图片 6" descr="图片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068050" y="5406390"/>
            <a:ext cx="1107440" cy="131508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46747" y="127000"/>
            <a:ext cx="4165200" cy="1600200"/>
          </a:xfrm>
        </p:spPr>
        <p:txBody>
          <a:bodyPr anchor="ctr" anchorCtr="0">
            <a:normAutofit/>
          </a:bodyPr>
          <a:lstStyle>
            <a:lvl1pPr>
              <a:defRPr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8" name="直接连接符 7" hidden="1"/>
          <p:cNvCxnSpPr/>
          <p:nvPr userDrawn="1"/>
        </p:nvCxnSpPr>
        <p:spPr>
          <a:xfrm flipH="1">
            <a:off x="742950" y="434340"/>
            <a:ext cx="0" cy="13912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ags" Target="../tags/tag1.xml" /><Relationship Id="rId12" Type="http://schemas.openxmlformats.org/officeDocument/2006/relationships/tags" Target="../tags/tag2.xml" /><Relationship Id="rId13" Type="http://schemas.openxmlformats.org/officeDocument/2006/relationships/tags" Target="../tags/tag3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tx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1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5.xml" /><Relationship Id="rId4" Type="http://schemas.openxmlformats.org/officeDocument/2006/relationships/tags" Target="../tags/tag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2.xml" /><Relationship Id="rId4" Type="http://schemas.openxmlformats.org/officeDocument/2006/relationships/tags" Target="../tags/tag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4.xml" /><Relationship Id="rId4" Type="http://schemas.openxmlformats.org/officeDocument/2006/relationships/tags" Target="../tags/tag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4304504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6043295"/>
          </a:xfrm>
        </p:spPr>
        <p:txBody>
          <a:bodyPr>
            <a:noAutofit/>
          </a:bodyPr>
          <a:lstStyle/>
          <a:p>
            <a:pPr algn="ctr"/>
            <a:r>
              <a:rPr lang="en-US" altLang="zh-CN" sz="60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zh-CN" altLang="en-US" sz="60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篮球技巧经典游戏</a:t>
            </a:r>
            <a:br>
              <a:rPr lang="zh-CN" altLang="en-US" sz="60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</a:br>
            <a:endParaRPr lang="zh-CN" altLang="en-US" sz="60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>
              <a:sym typeface="+mn-ea"/>
            </a:endParaRPr>
          </a:p>
          <a:p>
            <a:endParaRPr lang="en-US" altLang="zh-CN">
              <a:sym typeface="+mn-ea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43180" y="12700"/>
          <a:ext cx="12153265" cy="68249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1445"/>
                <a:gridCol w="3465830"/>
                <a:gridCol w="7285990"/>
              </a:tblGrid>
              <a:tr h="6191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动作技能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技能名称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游戏</a:t>
                      </a:r>
                      <a:endParaRPr lang="zh-CN" altLang="en-US"/>
                    </a:p>
                  </a:txBody>
                  <a:tcPr/>
                </a:tc>
              </a:tr>
              <a:tr h="619125"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球性练习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滚球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猫抓老鼠、篮球圆滚滚、滚球过山洞</a:t>
                      </a:r>
                      <a:endParaRPr lang="en-US" altLang="zh-CN"/>
                    </a:p>
                  </a:txBody>
                  <a:tcPr/>
                </a:tc>
              </a:tr>
              <a:tr h="63373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抛（接）球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球儿飞飞、篮球保卫战、我比篮球动作快</a:t>
                      </a:r>
                      <a:endParaRPr lang="zh-CN" altLang="en-US"/>
                    </a:p>
                  </a:txBody>
                  <a:tcPr/>
                </a:tc>
              </a:tr>
              <a:tr h="61912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环绕身体交接球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淘气的球宝宝、篮球和我做朋友</a:t>
                      </a:r>
                      <a:endParaRPr lang="zh-CN" altLang="en-US"/>
                    </a:p>
                  </a:txBody>
                  <a:tcPr/>
                </a:tc>
              </a:tr>
              <a:tr h="619125">
                <a:tc rowSpan="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运球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原地高运球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我来运球我来说、小篮球闯关</a:t>
                      </a:r>
                      <a:endParaRPr lang="zh-CN" altLang="en-US"/>
                    </a:p>
                  </a:txBody>
                  <a:tcPr/>
                </a:tc>
              </a:tr>
              <a:tr h="61912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原地低运球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学小矮人运球、我们一起来比赛</a:t>
                      </a:r>
                      <a:endParaRPr lang="zh-CN" altLang="en-US"/>
                    </a:p>
                  </a:txBody>
                  <a:tcPr/>
                </a:tc>
              </a:tr>
              <a:tr h="61912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原地双手体前交替运球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谁的篮球会转圈、谁的篮球跳的块</a:t>
                      </a:r>
                      <a:endParaRPr lang="zh-CN" altLang="en-US"/>
                    </a:p>
                  </a:txBody>
                  <a:tcPr/>
                </a:tc>
              </a:tr>
              <a:tr h="61912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运球走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我们都是木头人、捡玩具</a:t>
                      </a:r>
                      <a:endParaRPr lang="zh-CN" altLang="en-US"/>
                    </a:p>
                  </a:txBody>
                  <a:tcPr/>
                </a:tc>
              </a:tr>
              <a:tr h="61912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运球跑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老狼老狼几点钟、捡豆豆</a:t>
                      </a:r>
                      <a:endParaRPr lang="zh-CN" altLang="en-US"/>
                    </a:p>
                  </a:txBody>
                  <a:tcPr/>
                </a:tc>
              </a:tr>
              <a:tr h="619125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传球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原地双手体前交替运球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看谁传的准、轰炸</a:t>
                      </a:r>
                      <a:r>
                        <a:rPr lang="en-US" altLang="zh-CN"/>
                        <a:t>“</a:t>
                      </a:r>
                      <a:r>
                        <a:rPr lang="zh-CN" altLang="en-US"/>
                        <a:t>光头强</a:t>
                      </a:r>
                      <a:r>
                        <a:rPr lang="en-US" altLang="zh-CN"/>
                        <a:t>”</a:t>
                      </a:r>
                      <a:endParaRPr lang="en-US" altLang="zh-CN"/>
                    </a:p>
                  </a:txBody>
                  <a:tcPr/>
                </a:tc>
              </a:tr>
              <a:tr h="61912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原地双手腰胸间传反弹球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打地鼠、你传我接</a:t>
                      </a:r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一、球性练习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pPr algn="l"/>
            <a:r>
              <a:rPr lang="en-US" altLang="zh-CN" sz="4000">
                <a:sym typeface="+mn-ea"/>
              </a:rPr>
              <a:t>1</a:t>
            </a:r>
            <a:r>
              <a:rPr lang="zh-CN" altLang="en-US" sz="4000">
                <a:sym typeface="+mn-ea"/>
              </a:rPr>
              <a:t>、滚球</a:t>
            </a:r>
            <a:endParaRPr lang="zh-CN" altLang="en-US" sz="400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pPr algn="l"/>
            <a:endParaRPr lang="zh-CN" altLang="en-US">
              <a:sym typeface="+mn-ea"/>
            </a:endParaRPr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动作要领: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双手五指自然张开,双手大拇指成八字形,用指根以上部位持球,手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空出。双腿自然张开与肩同宽,身体俯下并置球于地上。滚球时,目视滚球方  向,两臂前伸,手腕由下向上拨动,将球滚出。滚球后手心和拇指向下,其余四指向前。  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200">
                <a:sym typeface="+mn-ea"/>
              </a:rPr>
              <a:t>游戏一：猫抓老鼠</a:t>
            </a:r>
            <a:endParaRPr lang="zh-CN" altLang="en-US" sz="320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253490"/>
            <a:ext cx="10515600" cy="4351338"/>
          </a:xfrm>
        </p:spPr>
        <p:txBody>
          <a:bodyPr>
            <a:normAutofit fontScale="90000"/>
          </a:bodyPr>
          <a:lstStyle/>
          <a:p>
            <a:pPr marL="0" indent="0" algn="l">
              <a:buNone/>
            </a:pPr>
            <a:r>
              <a:rPr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活动准备:</a:t>
            </a:r>
            <a:r>
              <a:rPr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篮球人手1个。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>
              <a:buNone/>
            </a:pPr>
            <a:r>
              <a:rPr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玩法(1):</a:t>
            </a:r>
            <a:r>
              <a:rPr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幼儿排成两路纵队,教师站在两路队伍的前端,将最前面两名幼儿的篮球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>
              <a:buNone/>
            </a:pPr>
            <a:r>
              <a:rPr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同时滚出,让幼儿追到球后返回队伍的后面排队。依次进行。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>
              <a:buNone/>
            </a:pPr>
            <a:r>
              <a:rPr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玩法(2):</a:t>
            </a:r>
            <a:r>
              <a:rPr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幼儿排成两路纵队,其中一路幼儿不拿球,教师站在两路队伍的前端,将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>
              <a:buNone/>
            </a:pPr>
            <a:r>
              <a:rPr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幼儿的篮球滚岀,让两路队伍最前面的幼儿追抢篮球,抢完球后返回队伍的后面排队。依次进行。</a:t>
            </a:r>
            <a:endParaRPr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>
              <a:buNone/>
            </a:pPr>
            <a:r>
              <a:rPr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玩法</a:t>
            </a:r>
            <a:r>
              <a:rPr lang="zh-CN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（</a:t>
            </a:r>
            <a:r>
              <a:rPr lang="en-US" altLang="zh-CN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3</a:t>
            </a: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）</a:t>
            </a:r>
            <a:r>
              <a:rPr lang="zh-CN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：</a:t>
            </a:r>
            <a:r>
              <a:rPr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幼儿排成两路纵队,教师站在两路队伍的前端,最前面的两名幼儿听到哨声后将球滚出,再次听到教师哨声后出发去追球,然后返回各自队伍的后面。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>
              <a:buNone/>
            </a:pPr>
            <a:r>
              <a:rPr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规则:</a:t>
            </a:r>
            <a:r>
              <a:rPr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在游戏过程中,幼儿只能追回自己的那个球,追到后在队伍的最后面排队等候。追球的过程中不准推人、拉人和打人。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>
              <a:buNone/>
            </a:pPr>
            <a:endParaRPr>
              <a:sym typeface="+mn-ea"/>
            </a:endParaRPr>
          </a:p>
          <a:p>
            <a:pPr marL="0" indent="0" algn="l">
              <a:buNone/>
            </a:pP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200">
                <a:sym typeface="+mn-ea"/>
              </a:rPr>
              <a:t>游戏二：篮球</a:t>
            </a:r>
            <a:r>
              <a:rPr lang="zh-CN" sz="3200">
                <a:sym typeface="+mn-ea"/>
              </a:rPr>
              <a:t>圆</a:t>
            </a:r>
            <a:r>
              <a:rPr sz="3200">
                <a:sym typeface="+mn-ea"/>
              </a:rPr>
              <a:t>滚滚</a:t>
            </a:r>
            <a:endParaRPr lang="zh-CN" altLang="en-US" sz="320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活动准备: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篮球的数量是幼儿人数的一半。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玩法(1):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幼儿分成两组,两两面对面相隔1.5米坐下。一组幼儿持球,将球推滚给对面的幼儿,两人来回滚接一球,比谁滚得准、接得牢、来回次数多。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玩法(2):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幼儿两两面对面相隔2.5米坐下,一组幼儿持球,将球滚给对面的幼儿,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两人来回滚接一球,比谁滚得准、接得牢、来回次数多。</a:t>
            </a:r>
            <a:endParaRPr lang="zh-CN" altLang="en-US">
              <a:sym typeface="+mn-ea"/>
            </a:endParaRPr>
          </a:p>
          <a:p>
            <a:pPr algn="l"/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buNone/>
            </a:pP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玩法(1):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两名幼儿背对背,张开脚,弯下腰,将球从双脚间滚过去给对面的幼儿。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玩法(2):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幼儿6人一组,一人做山洞（</a:t>
            </a:r>
            <a:r>
              <a:rPr lang="zh-CN" altLang="en-US">
                <a:cs typeface="新宋体" panose="02010609030101010101" charset="-122"/>
                <a:sym typeface="+mn-ea"/>
              </a:rPr>
              <a:t>双脚开立,左手插腰,右手夹球于腰间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）,每个山洞间距40厘米~100厘米。滚球幼儿将球用力从站立者双脚中间滚过,然后再快速从一侧奔跑追球,把球追到后排在最后站立者的后面。第一站立者跑到滚球线,动作同前。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</p:txBody>
      </p:sp>
      <p:sp>
        <p:nvSpPr>
          <p:cNvPr id="4" name="标题 3"/>
          <p:cNvSpPr/>
          <p:nvPr>
            <p:ph type="title"/>
          </p:nvPr>
        </p:nvSpPr>
        <p:spPr/>
        <p:txBody>
          <a:bodyPr/>
          <a:lstStyle/>
          <a:p>
            <a:r>
              <a:rPr lang="en-US" altLang="zh-CN" sz="3200"/>
              <a:t> </a:t>
            </a:r>
            <a:r>
              <a:rPr lang="zh-CN" altLang="en-US" sz="3200">
                <a:sym typeface="+mn-ea"/>
              </a:rPr>
              <a:t>游戏三： 滚球过山洞</a:t>
            </a:r>
            <a:endParaRPr lang="zh-CN" altLang="en-US" sz="3200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 sz="3200">
                <a:sym typeface="+mn-ea"/>
              </a:rPr>
              <a:t>2</a:t>
            </a:r>
            <a:r>
              <a:rPr lang="zh-CN" altLang="en-US" sz="3200">
                <a:sym typeface="+mn-ea"/>
              </a:rPr>
              <a:t>、抛(接)球</a:t>
            </a:r>
            <a:r>
              <a:rPr lang="en-US" altLang="zh-CN" sz="3200"/>
              <a:t> </a:t>
            </a:r>
            <a:endParaRPr lang="en-US" altLang="zh-CN" sz="3200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动作要领: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两手五指自然张开,两手大拇指朝上,用指根以上部位持球,手心空出。两肘自然向下弯曲于体侧,身体成基本姿势站立,脚自然张开。抛球时,眼睛跟随球的方向,两臂一起发力向上抛,手腕由下向上转动,将球向上抛。出球后,手心向上,拇指向左右两边,其余四指向前。接球时以岀球时的手势,跟随球的下落,由上往下将球接住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 sz="3200"/>
              <a:t> </a:t>
            </a:r>
            <a:r>
              <a:rPr lang="zh-CN" altLang="en-US" sz="3200">
                <a:sym typeface="+mn-ea"/>
              </a:rPr>
              <a:t>游戏一：球儿飞飞</a:t>
            </a:r>
            <a:endParaRPr lang="zh-CN" altLang="en-US" sz="320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>
            <a:normAutofit lnSpcReduction="10000"/>
          </a:bodyPr>
          <a:lstStyle/>
          <a:p>
            <a:pPr algn="l"/>
            <a:endParaRPr lang="zh-CN" altLang="en-US"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活动准备: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篮球人手1个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玩法(1):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在空旷的场地内,划定一个区域,让幼儿排队站立,反复进行自抛自接球练习。启蒙阶段只要求抛到头部高度。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玩法(2):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在空旷的场地内,规定出一个区域,让幼儿排队站好,进行自抛自接球练习,比比哪个幼儿抛得高、接得稳。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规则: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在抛接的过程中,避免出现有危险的行为,如砸球、踢球等行为。表扬活动过程能自己抛接或与他人配合抛接成功的幼儿。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 </a:t>
            </a:r>
            <a:r>
              <a:rPr lang="zh-CN" altLang="en-US" sz="3200">
                <a:sym typeface="+mn-ea"/>
              </a:rPr>
              <a:t>游戏二：篮球保卫战</a:t>
            </a:r>
            <a:endParaRPr lang="zh-CN" altLang="en-US" sz="320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活动准备: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>
              <a:buNone/>
            </a:pP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(1)篮球人手1个。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>
              <a:buNone/>
            </a:pP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(2)教师前期渗透小知识:老鹰是在天上飞的,袋鼠是在地上跳的。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玩法(1):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当教师说“袋鼠要来抢走小朋友们的篮球”的时候,幼儿要不停地做自抛自接练习。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玩法(2):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当教师说“老鹰来了”的时候,幼儿要不停地做松手自接练习。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规则: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在抛接的过程中,避免出现有危险的行为,如砸球、踢球等行为。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 sz="3200"/>
              <a:t> </a:t>
            </a:r>
            <a:r>
              <a:rPr lang="zh-CN" altLang="en-US" sz="3200">
                <a:sym typeface="+mn-ea"/>
              </a:rPr>
              <a:t>游戏三：我比篮球动作快</a:t>
            </a:r>
            <a:endParaRPr lang="zh-CN" altLang="en-US" sz="320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pPr algn="l"/>
            <a:endParaRPr lang="zh-CN" altLang="en-US"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活动准备: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篮球人手一个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玩法(1):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在规定的区域内,幼儿排队站好位置,将球向上抛出,当球在空中时，击掌,看谁在接住之前击掌的次数最多。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玩法(2):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幼儿将球用力向上抛,在球向上反弹和下落的过程中,幼儿原地转个圈后接住下落的球。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 fontAlgn="auto">
              <a:lnSpc>
                <a:spcPct val="140000"/>
              </a:lnSpc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规则: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在抛接的过程中,教师要调整好幼儿之间的安全距离。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 </a:t>
            </a:r>
            <a:r>
              <a:rPr lang="zh-CN" altLang="en-US" sz="3200">
                <a:sym typeface="+mn-ea"/>
              </a:rPr>
              <a:t>3.环绕身体交接球</a:t>
            </a:r>
            <a:endParaRPr lang="zh-CN" altLang="en-US" sz="320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pPr algn="l"/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pPr marL="0" indent="0" algn="l">
              <a:buNone/>
            </a:pPr>
            <a:r>
              <a:rPr lang="zh-CN" altLang="en-US" sz="24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动作要领:</a:t>
            </a:r>
            <a:r>
              <a:rPr lang="zh-CN" altLang="en-US" sz="24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幼儿从双手持球开始,过度到单手持球,双手交替,依次从脖子、腰、膝关节处顺时针环绕身体。</a:t>
            </a:r>
            <a:endParaRPr lang="zh-CN" altLang="en-US" sz="2400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 </a:t>
            </a:r>
            <a:r>
              <a:rPr lang="zh-CN" altLang="en-US">
                <a:sym typeface="+mn-ea"/>
              </a:rPr>
              <a:t>游戏一：淘气的球宝宝</a:t>
            </a:r>
            <a:endParaRPr lang="zh-CN" altLang="en-US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zh-CN" altLang="en-US">
                <a:sym typeface="+mn-ea"/>
              </a:rPr>
              <a:t>活动准备:篮球人手1个。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>
                <a:sym typeface="+mn-ea"/>
              </a:rPr>
              <a:t>玩法(1):篮球宝宝很调皮,喜欢在小朋友的身上绕来绕去,请小朋友跟随老师一起和球宝宝玩游戏。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>
                <a:sym typeface="+mn-ea"/>
              </a:rPr>
              <a:t>玩法(2）:教师做什么动作,幼儿就模仿什么动作,如教师蹲下，幼儿也蹲下;教师跳跳,幼儿也跳跳。最后带领幼儿做熟悉球性的绕球练习。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>
                <a:sym typeface="+mn-ea"/>
              </a:rPr>
              <a:t>规则:在游戏过程中,幼儿不能让球接触地面。</a:t>
            </a:r>
            <a:endParaRPr lang="zh-CN" altLang="en-US"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 </a:t>
            </a:r>
            <a:r>
              <a:rPr lang="zh-CN" altLang="en-US">
                <a:sym typeface="+mn-ea"/>
              </a:rPr>
              <a:t>游戏二：篮球和我做朋友</a:t>
            </a:r>
            <a:endParaRPr lang="zh-CN" altLang="en-US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zh-CN" altLang="en-US" b="1">
                <a:sym typeface="+mn-ea"/>
              </a:rPr>
              <a:t>活动准备:</a:t>
            </a:r>
            <a:r>
              <a:rPr lang="zh-CN" altLang="en-US">
                <a:sym typeface="+mn-ea"/>
              </a:rPr>
              <a:t>篮球人手1个。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 b="1">
                <a:sym typeface="+mn-ea"/>
              </a:rPr>
              <a:t>玩法(1):</a:t>
            </a:r>
            <a:r>
              <a:rPr lang="zh-CN" altLang="en-US">
                <a:sym typeface="+mn-ea"/>
              </a:rPr>
              <a:t>篮球非常喜欢小朋友,不愿意离开小朋友的身体,在身上滚来滚去。篮球来到了胸前,来到了肚子上,来到了膝盖上。教师将球绕到哪,幼儿就跟随将球绕到哪。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 b="1">
                <a:sym typeface="+mn-ea"/>
              </a:rPr>
              <a:t>玩法(2):</a:t>
            </a:r>
            <a:r>
              <a:rPr lang="zh-CN" altLang="en-US">
                <a:sym typeface="+mn-ea"/>
              </a:rPr>
              <a:t>胯下绕“8”字,要求绕的过程中球不能落地。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 b="1">
                <a:sym typeface="+mn-ea"/>
              </a:rPr>
              <a:t>规则:</a:t>
            </a:r>
            <a:r>
              <a:rPr lang="zh-CN" altLang="en-US">
                <a:sym typeface="+mn-ea"/>
              </a:rPr>
              <a:t>在游戏过程中,幼儿不能让球接触地面,慢慢提高绕球的速度。</a:t>
            </a:r>
            <a:endParaRPr lang="zh-CN" altLang="en-US"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二、运球</a:t>
            </a:r>
            <a:endParaRPr lang="zh-CN" altLang="en-US">
              <a:sym typeface="+mn-ea"/>
            </a:endParaRPr>
          </a:p>
        </p:txBody>
      </p:sp>
      <p:sp>
        <p:nvSpPr>
          <p:cNvPr id="5" name="副标题 4"/>
          <p:cNvSpPr>
            <a:spLocks noGrp="1"/>
          </p:cNvSpPr>
          <p:nvPr>
            <p:ph type="subTitle" idx="4294967295"/>
          </p:nvPr>
        </p:nvSpPr>
        <p:spPr>
          <a:xfrm>
            <a:off x="0" y="3602355"/>
            <a:ext cx="9144000" cy="1655445"/>
          </a:xfrm>
        </p:spPr>
        <p:txBody>
          <a:bodyPr/>
          <a:lstStyle/>
          <a:p>
            <a:endParaRPr lang="zh-CN" altLang="en-US">
              <a:sym typeface="+mn-ea"/>
            </a:endParaRPr>
          </a:p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>
                <a:sym typeface="+mn-ea"/>
              </a:rPr>
              <a:t> 1</a:t>
            </a:r>
            <a:r>
              <a:rPr lang="zh-CN" altLang="en-US">
                <a:sym typeface="+mn-ea"/>
              </a:rPr>
              <a:t>、原地高运球</a:t>
            </a:r>
            <a:endParaRPr lang="zh-CN" altLang="en-US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pPr algn="l"/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 b="1">
                <a:sym typeface="+mn-ea"/>
              </a:rPr>
              <a:t>动作要领:</a:t>
            </a:r>
            <a:r>
              <a:rPr lang="zh-CN" altLang="en-US">
                <a:sym typeface="+mn-ea"/>
              </a:rPr>
              <a:t>膝微屈,上体稍前倾,目视前方,进行运球。球的落地点在人的侧前方(根据速度快慢决定运球距离远近),球的反弹高度在腰胸之间,手脚要协调配合。这种运球身体重心较高,便于观察场上情况。</a:t>
            </a:r>
            <a:endParaRPr lang="zh-CN" altLang="en-US"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 </a:t>
            </a:r>
            <a:r>
              <a:rPr lang="zh-CN" altLang="en-US">
                <a:sym typeface="+mn-ea"/>
              </a:rPr>
              <a:t>游戏一：我来运球我来说</a:t>
            </a:r>
            <a:endParaRPr lang="zh-CN" altLang="en-US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zh-CN" altLang="en-US" b="1">
                <a:sym typeface="+mn-ea"/>
              </a:rPr>
              <a:t>活动准备:</a:t>
            </a:r>
            <a:r>
              <a:rPr lang="zh-CN" altLang="en-US">
                <a:sym typeface="+mn-ea"/>
              </a:rPr>
              <a:t>篮球人手1个,动物卡片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 b="1">
                <a:sym typeface="+mn-ea"/>
              </a:rPr>
              <a:t>玩法(1):</a:t>
            </a:r>
            <a:r>
              <a:rPr lang="zh-CN" altLang="en-US">
                <a:sym typeface="+mn-ea"/>
              </a:rPr>
              <a:t>幼儿原地运球,眼睛看着教师的手,教师用手指表示数字,幼儿说出相应的数字。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 b="1">
                <a:sym typeface="+mn-ea"/>
              </a:rPr>
              <a:t>玩法(2):</a:t>
            </a:r>
            <a:r>
              <a:rPr lang="zh-CN" altLang="en-US">
                <a:sym typeface="+mn-ea"/>
              </a:rPr>
              <a:t>幼儿原地运球,眼睛看着教师出示动物图片,说出动物名称。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 b="1">
                <a:sym typeface="+mn-ea"/>
              </a:rPr>
              <a:t>规则:</a:t>
            </a:r>
            <a:r>
              <a:rPr lang="zh-CN" altLang="en-US">
                <a:sym typeface="+mn-ea"/>
              </a:rPr>
              <a:t>在运球过程中,眼睛要看着教师。</a:t>
            </a:r>
            <a:endParaRPr lang="zh-CN" altLang="en-US"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 </a:t>
            </a:r>
            <a:r>
              <a:rPr lang="zh-CN" altLang="en-US">
                <a:sym typeface="+mn-ea"/>
              </a:rPr>
              <a:t>游戏二：小篮球闯关</a:t>
            </a:r>
            <a:endParaRPr lang="zh-CN" altLang="en-US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zh-CN" altLang="en-US" b="1">
                <a:sym typeface="+mn-ea"/>
              </a:rPr>
              <a:t>活动准备:</a:t>
            </a:r>
            <a:r>
              <a:rPr lang="zh-CN" altLang="en-US">
                <a:sym typeface="+mn-ea"/>
              </a:rPr>
              <a:t>平衡木2条,轮胎8个,其它可以站立的器械,篮球人手1个。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 b="1">
                <a:sym typeface="+mn-ea"/>
              </a:rPr>
              <a:t>玩法(1):</a:t>
            </a:r>
            <a:r>
              <a:rPr lang="zh-CN" altLang="en-US">
                <a:sym typeface="+mn-ea"/>
              </a:rPr>
              <a:t>幼儿跟随教师在一定的区域内高运球走动。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 b="1">
                <a:sym typeface="+mn-ea"/>
              </a:rPr>
              <a:t>玩法(2):</a:t>
            </a:r>
            <a:r>
              <a:rPr lang="zh-CN" altLang="en-US">
                <a:sym typeface="+mn-ea"/>
              </a:rPr>
              <a:t>幼儿听到教师的提示,站到不同的器械(如平衡木)上运球。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 b="1">
                <a:sym typeface="+mn-ea"/>
              </a:rPr>
              <a:t>玩法(3):</a:t>
            </a:r>
            <a:r>
              <a:rPr lang="zh-CN" altLang="en-US">
                <a:sym typeface="+mn-ea"/>
              </a:rPr>
              <a:t>教师将器械分成两组,请幼儿运着球从器械上通过。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 b="1">
                <a:sym typeface="+mn-ea"/>
              </a:rPr>
              <a:t>规则:</a:t>
            </a:r>
            <a:r>
              <a:rPr lang="zh-CN" altLang="en-US">
                <a:sym typeface="+mn-ea"/>
              </a:rPr>
              <a:t>幼儿要运着篮球从器械上通过,球的落点是在地面上的。</a:t>
            </a:r>
            <a:endParaRPr lang="zh-CN" altLang="en-US"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 2</a:t>
            </a:r>
            <a:r>
              <a:rPr lang="zh-CN" altLang="en-US"/>
              <a:t>、</a:t>
            </a:r>
            <a:r>
              <a:rPr lang="zh-CN" altLang="en-US">
                <a:sym typeface="+mn-ea"/>
              </a:rPr>
              <a:t>原地低运球</a:t>
            </a:r>
            <a:endParaRPr lang="en-US" alt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zh-CN" altLang="en-US" b="1">
                <a:sym typeface="+mn-ea"/>
              </a:rPr>
              <a:t>动作要领:</a:t>
            </a:r>
            <a:r>
              <a:rPr lang="zh-CN" altLang="en-US">
                <a:sym typeface="+mn-ea"/>
              </a:rPr>
              <a:t>两脚前后开立,两膝弯曲,上体稍前倾,目视前方,重心落在前脚掌上，手腕放松,手掌与地面平行,五指自然分开。用手指的指根进行运球。手心空出,以肘关为轴,前臂做上下伸压动作,手指、手腕缓冲球向上的反弹力量。一般运球落点应为运球手同侧脚的外侧稍前,运球高度在膝关节左右。为了保护球,运球者应该使球、自己和防守者三者按顺序保持一条线，非运球的手臂要抬起护球</a:t>
            </a:r>
            <a:endParaRPr lang="zh-CN" altLang="en-US"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 </a:t>
            </a:r>
            <a:r>
              <a:rPr lang="zh-CN" altLang="en-US">
                <a:sym typeface="+mn-ea"/>
              </a:rPr>
              <a:t>游戏一：学小矮人运球</a:t>
            </a:r>
            <a:endParaRPr lang="zh-CN" altLang="en-US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zh-CN" altLang="en-US" b="1">
                <a:sym typeface="+mn-ea"/>
              </a:rPr>
              <a:t>活动准备:</a:t>
            </a:r>
            <a:r>
              <a:rPr lang="zh-CN" altLang="en-US">
                <a:sym typeface="+mn-ea"/>
              </a:rPr>
              <a:t>篮球人手1个,拱形门8个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 b="1">
                <a:sym typeface="+mn-ea"/>
              </a:rPr>
              <a:t>玩法(1):</a:t>
            </a:r>
            <a:r>
              <a:rPr lang="zh-CN" altLang="en-US">
                <a:sym typeface="+mn-ea"/>
              </a:rPr>
              <a:t>教师蹲下扮演小矮人运球,幼儿模仿教师运球。幼儿自由创造小矮人运球动作。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 b="1">
                <a:sym typeface="+mn-ea"/>
              </a:rPr>
              <a:t>玩法(2):</a:t>
            </a:r>
            <a:r>
              <a:rPr lang="zh-CN" altLang="en-US">
                <a:sym typeface="+mn-ea"/>
              </a:rPr>
              <a:t>幼儿低运球通过拱形门。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>
                <a:sym typeface="+mn-ea"/>
              </a:rPr>
              <a:t>规则:降低重心模仿小矮人运球。</a:t>
            </a:r>
            <a:endParaRPr lang="zh-CN" altLang="en-US"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 </a:t>
            </a:r>
            <a:r>
              <a:rPr lang="zh-CN" altLang="en-US">
                <a:sym typeface="+mn-ea"/>
              </a:rPr>
              <a:t>游戏二：我们一起来比赛</a:t>
            </a:r>
            <a:endParaRPr lang="zh-CN" altLang="en-US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zh-CN" altLang="en-US" b="1">
                <a:sym typeface="+mn-ea"/>
              </a:rPr>
              <a:t>活动准备:</a:t>
            </a:r>
            <a:r>
              <a:rPr lang="zh-CN" altLang="en-US">
                <a:sym typeface="+mn-ea"/>
              </a:rPr>
              <a:t>篮球人手一个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 b="1">
                <a:sym typeface="+mn-ea"/>
              </a:rPr>
              <a:t>玩法(1):</a:t>
            </a:r>
            <a:r>
              <a:rPr lang="zh-CN" altLang="en-US">
                <a:sym typeface="+mn-ea"/>
              </a:rPr>
              <a:t>幼儿原地运球,眼睛观察教师,并迅速模仿教师的动作,看谁模仿得又快又像。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 b="1">
                <a:sym typeface="+mn-ea"/>
              </a:rPr>
              <a:t>玩法(2):</a:t>
            </a:r>
            <a:r>
              <a:rPr lang="zh-CN" altLang="en-US">
                <a:sym typeface="+mn-ea"/>
              </a:rPr>
              <a:t>幼儿原地运球,眼睛观察教师,当教师做出动作后,幼儿做出相反的动作,看谁做得又快又对。如教师高运球,幼儿进行低运球。</a:t>
            </a:r>
            <a:endParaRPr lang="zh-CN" altLang="en-US">
              <a:sym typeface="+mn-ea"/>
            </a:endParaRPr>
          </a:p>
          <a:p>
            <a:pPr marL="0" indent="0" algn="l">
              <a:buNone/>
            </a:pPr>
            <a:r>
              <a:rPr lang="zh-CN" altLang="en-US">
                <a:sym typeface="+mn-ea"/>
              </a:rPr>
              <a:t>规则:幼儿的眼睛要看着教师,并按照游戏规定运球游戏。</a:t>
            </a:r>
            <a:endParaRPr lang="zh-CN" altLang="en-US"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https://d.book118.com/258143045047006036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7308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7308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TEMPLATE_THUMBS_INDEX" val="1、2、3、6、8、10、11、12、15"/>
</p:tagLst>
</file>

<file path=ppt/tags/tag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6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a*1"/>
  <p:tag name="KSO_WM_UNIT_INDEX" val="1"/>
  <p:tag name="KSO_WM_UNIT_ISCONTENTSTITLE" val="0"/>
  <p:tag name="KSO_WM_UNIT_LAYERLEVEL" val="1"/>
  <p:tag name="KSO_WM_UNIT_NOCLEAR" val="0"/>
  <p:tag name="KSO_WM_UNIT_PRESET_TEXT" val="空白演示"/>
  <p:tag name="KSO_WM_UNIT_TYPE" val="a"/>
  <p:tag name="KSO_WM_UNIT_VALUE" val="13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10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1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13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15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a*1"/>
  <p:tag name="KSO_WM_UNIT_INDEX" val="1"/>
  <p:tag name="KSO_WM_UNIT_ISCONTENTSTITLE" val="0"/>
  <p:tag name="KSO_WM_UNIT_LAYERLEVEL" val="1"/>
  <p:tag name="KSO_WM_UNIT_NOCLEAR" val="0"/>
  <p:tag name="KSO_WM_UNIT_PRESET_TEXT" val="空白演示"/>
  <p:tag name="KSO_WM_UNIT_TYPE" val="a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18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a*1"/>
  <p:tag name="KSO_WM_UNIT_INDEX" val="1"/>
  <p:tag name="KSO_WM_UNIT_ISCONTENTSTITLE" val="0"/>
  <p:tag name="KSO_WM_UNIT_LAYERLEVEL" val="1"/>
  <p:tag name="KSO_WM_UNIT_NOCLEAR" val="0"/>
  <p:tag name="KSO_WM_UNIT_PRESET_TEXT" val="空白演示"/>
  <p:tag name="KSO_WM_UNIT_TYPE" val="a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21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a*1"/>
  <p:tag name="KSO_WM_UNIT_INDEX" val="1"/>
  <p:tag name="KSO_WM_UNIT_ISCONTENTSTITLE" val="0"/>
  <p:tag name="KSO_WM_UNIT_LAYERLEVEL" val="1"/>
  <p:tag name="KSO_WM_UNIT_NOCLEAR" val="0"/>
  <p:tag name="KSO_WM_UNIT_PRESET_TEXT" val="空白演示"/>
  <p:tag name="KSO_WM_UNIT_TYPE" val="a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24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a*1"/>
  <p:tag name="KSO_WM_UNIT_INDEX" val="1"/>
  <p:tag name="KSO_WM_UNIT_ISCONTENTSTITLE" val="0"/>
  <p:tag name="KSO_WM_UNIT_LAYERLEVEL" val="1"/>
  <p:tag name="KSO_WM_UNIT_NOCLEAR" val="0"/>
  <p:tag name="KSO_WM_UNIT_PRESET_TEXT" val="空白演示"/>
  <p:tag name="KSO_WM_UNIT_TYPE" val="a"/>
  <p:tag name="KSO_WM_UNIT_VALUE" val="13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27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a*1"/>
  <p:tag name="KSO_WM_UNIT_INDEX" val="1"/>
  <p:tag name="KSO_WM_UNIT_ISCONTENTSTITLE" val="0"/>
  <p:tag name="KSO_WM_UNIT_LAYERLEVEL" val="1"/>
  <p:tag name="KSO_WM_UNIT_NOCLEAR" val="0"/>
  <p:tag name="KSO_WM_UNIT_PRESET_TEXT" val="空白演示"/>
  <p:tag name="KSO_WM_UNIT_TYPE" val="a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30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a*1"/>
  <p:tag name="KSO_WM_UNIT_INDEX" val="1"/>
  <p:tag name="KSO_WM_UNIT_ISCONTENTSTITLE" val="0"/>
  <p:tag name="KSO_WM_UNIT_LAYERLEVEL" val="1"/>
  <p:tag name="KSO_WM_UNIT_NOCLEAR" val="0"/>
  <p:tag name="KSO_WM_UNIT_PRESET_TEXT" val="空白演示"/>
  <p:tag name="KSO_WM_UNIT_TYPE" val="a"/>
  <p:tag name="KSO_WM_UNIT_VALUE" val="1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33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a*1"/>
  <p:tag name="KSO_WM_UNIT_INDEX" val="1"/>
  <p:tag name="KSO_WM_UNIT_ISCONTENTSTITLE" val="0"/>
  <p:tag name="KSO_WM_UNIT_LAYERLEVEL" val="1"/>
  <p:tag name="KSO_WM_UNIT_NOCLEAR" val="0"/>
  <p:tag name="KSO_WM_UNIT_PRESET_TEXT" val="空白演示"/>
  <p:tag name="KSO_WM_UNIT_TYPE" val="a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36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3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a*1"/>
  <p:tag name="KSO_WM_UNIT_INDEX" val="1"/>
  <p:tag name="KSO_WM_UNIT_ISCONTENTSTITLE" val="0"/>
  <p:tag name="KSO_WM_UNIT_LAYERLEVEL" val="1"/>
  <p:tag name="KSO_WM_UNIT_NOCLEAR" val="0"/>
  <p:tag name="KSO_WM_UNIT_PRESET_TEXT" val="空白演示"/>
  <p:tag name="KSO_WM_UNIT_TYPE" val="a"/>
  <p:tag name="KSO_WM_UNIT_VALUE" val="13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40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a*1"/>
  <p:tag name="KSO_WM_UNIT_INDEX" val="1"/>
  <p:tag name="KSO_WM_UNIT_ISCONTENTSTITLE" val="0"/>
  <p:tag name="KSO_WM_UNIT_LAYERLEVEL" val="1"/>
  <p:tag name="KSO_WM_UNIT_NOCLEAR" val="0"/>
  <p:tag name="KSO_WM_UNIT_PRESET_TEXT" val="空白演示"/>
  <p:tag name="KSO_WM_UNIT_TYPE" val="a"/>
  <p:tag name="KSO_WM_UNIT_VALUE" val="13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43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a*1"/>
  <p:tag name="KSO_WM_UNIT_INDEX" val="1"/>
  <p:tag name="KSO_WM_UNIT_ISCONTENTSTITLE" val="0"/>
  <p:tag name="KSO_WM_UNIT_LAYERLEVEL" val="1"/>
  <p:tag name="KSO_WM_UNIT_NOCLEAR" val="0"/>
  <p:tag name="KSO_WM_UNIT_PRESET_TEXT" val="空白演示"/>
  <p:tag name="KSO_WM_UNIT_TYPE" val="a"/>
  <p:tag name="KSO_WM_UNIT_VALUE" val="1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46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a*1"/>
  <p:tag name="KSO_WM_UNIT_INDEX" val="1"/>
  <p:tag name="KSO_WM_UNIT_ISCONTENTSTITLE" val="0"/>
  <p:tag name="KSO_WM_UNIT_LAYERLEVEL" val="1"/>
  <p:tag name="KSO_WM_UNIT_NOCLEAR" val="0"/>
  <p:tag name="KSO_WM_UNIT_PRESET_TEXT" val="空白演示"/>
  <p:tag name="KSO_WM_UNIT_TYPE" val="a"/>
  <p:tag name="KSO_WM_UNIT_VALUE" val="13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49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a*1"/>
  <p:tag name="KSO_WM_UNIT_INDEX" val="1"/>
  <p:tag name="KSO_WM_UNIT_ISCONTENTSTITLE" val="0"/>
  <p:tag name="KSO_WM_UNIT_LAYERLEVEL" val="1"/>
  <p:tag name="KSO_WM_UNIT_NOCLEAR" val="0"/>
  <p:tag name="KSO_WM_UNIT_PRESET_TEXT" val="空白演示"/>
  <p:tag name="KSO_WM_UNIT_TYPE" val="a"/>
  <p:tag name="KSO_WM_UNIT_VALUE" val="13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52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a*1"/>
  <p:tag name="KSO_WM_UNIT_INDEX" val="1"/>
  <p:tag name="KSO_WM_UNIT_ISCONTENTSTITLE" val="0"/>
  <p:tag name="KSO_WM_UNIT_LAYERLEVEL" val="1"/>
  <p:tag name="KSO_WM_UNIT_NOCLEAR" val="0"/>
  <p:tag name="KSO_WM_UNIT_PRESET_TEXT" val="空白演示"/>
  <p:tag name="KSO_WM_UNIT_TYPE" val="a"/>
  <p:tag name="KSO_WM_UNIT_VALUE" val="13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55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2019空白演示文档">
      <a:dk1>
        <a:srgbClr val="000000"/>
      </a:dk1>
      <a:lt1>
        <a:srgbClr val="FFFFFF"/>
      </a:lt1>
      <a:dk2>
        <a:srgbClr val="E6E4E4"/>
      </a:dk2>
      <a:lt2>
        <a:srgbClr val="FFFFFF"/>
      </a:lt2>
      <a:accent1>
        <a:srgbClr val="477DEA"/>
      </a:accent1>
      <a:accent2>
        <a:srgbClr val="9B9B9B"/>
      </a:accent2>
      <a:accent3>
        <a:srgbClr val="F3B745"/>
      </a:accent3>
      <a:accent4>
        <a:srgbClr val="477EE7"/>
      </a:accent4>
      <a:accent5>
        <a:srgbClr val="4BA151"/>
      </a:accent5>
      <a:accent6>
        <a:srgbClr val="E9403C"/>
      </a:accent6>
      <a:hlink>
        <a:srgbClr val="0563C1"/>
      </a:hlink>
      <a:folHlink>
        <a:srgbClr val="954D72"/>
      </a:folHlink>
    </a:clrScheme>
    <a:fontScheme name="2019空白演示文档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22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新宋体</vt:lpstr>
      <vt:lpstr>宋体</vt:lpstr>
      <vt:lpstr>等线 Light</vt:lpstr>
      <vt:lpstr>等线</vt:lpstr>
      <vt:lpstr>Office Theme</vt:lpstr>
      <vt:lpstr> 篮球技巧经典游戏</vt:lpstr>
      <vt:lpstr>PowerPoint Presentation</vt:lpstr>
      <vt:lpstr>一、球性练习</vt:lpstr>
      <vt:lpstr>1、滚球</vt:lpstr>
      <vt:lpstr>游戏一：猫抓老鼠</vt:lpstr>
      <vt:lpstr>游戏二：篮球圆滚滚</vt:lpstr>
      <vt:lpstr> 游戏三： 滚球过山洞</vt:lpstr>
      <vt:lpstr>2、抛(接)球 </vt:lpstr>
      <vt:lpstr> 游戏一：球儿飞飞</vt:lpstr>
      <vt:lpstr> 游戏二：篮球保卫战</vt:lpstr>
      <vt:lpstr> 游戏三：我比篮球动作快</vt:lpstr>
      <vt:lpstr> 3.环绕身体交接球</vt:lpstr>
      <vt:lpstr> 游戏一：淘气的球宝宝</vt:lpstr>
      <vt:lpstr> 游戏二：篮球和我做朋友</vt:lpstr>
      <vt:lpstr>二、运球</vt:lpstr>
      <vt:lpstr> 1、原地高运球</vt:lpstr>
      <vt:lpstr> 游戏一：我来运球我来说</vt:lpstr>
      <vt:lpstr> 游戏二：小篮球闯关</vt:lpstr>
      <vt:lpstr> 2、原地低运球</vt:lpstr>
      <vt:lpstr> 游戏一：学小矮人运球</vt:lpstr>
      <vt:lpstr> 游戏二：我们一起来比赛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2024-09-15T15:33:49.722</cp:lastPrinted>
  <dcterms:created xsi:type="dcterms:W3CDTF">2024-09-15T07:33:49Z</dcterms:created>
  <dcterms:modified xsi:type="dcterms:W3CDTF">2024-09-15T07:33:52Z</dcterms:modified>
</cp:coreProperties>
</file>