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wmf" ContentType="image/x-wmf"/>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5" r:id="rId2"/>
    <p:sldMasterId id="2147483711" r:id="rId3"/>
    <p:sldMasterId id="2147483723"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2" r:id="rId27"/>
    <p:sldId id="324" r:id="rId28"/>
  </p:sldIdLst>
  <p:sldSz cx="9906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slide" Target="slides/slide23.xml" /><Relationship Id="rId29" Type="http://schemas.openxmlformats.org/officeDocument/2006/relationships/tags" Target="tags/tag66.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tx>
            <c:strRef>
              <c:f>Sheet1!$B$1</c:f>
              <c:strCache>
                <c:ptCount val="1"/>
                <c:pt idx="0">
                  <c:v>Series 1</c:v>
                </c:pt>
              </c:strCache>
            </c:strRef>
          </c:tx>
          <c:invertIfNegative val="0"/>
          <c:dLbls>
            <c:dLblPos val="outEnd"/>
            <c:showLegendKey val="0"/>
            <c:showVal val="1"/>
            <c:showCatName val="0"/>
            <c:showSerName val="0"/>
            <c:showPercent val="0"/>
            <c:showBubbleSize val="0"/>
            <c:showLeaderLines val="0"/>
            <c:extLst/>
          </c:dLbls>
          <c:val>
            <c:numRef>
              <c:f>Sheet1!$B$2:$B$10</c:f>
              <c:numCache>
                <c:formatCode>"$"#,##0.0_%_);\("$"#,##0.0\)_%;"$"#,##0.0_%_);@_%_)</c:formatCode>
                <c:ptCount val="9"/>
                <c:pt idx="0">
                  <c:v>93.8363</c:v>
                </c:pt>
                <c:pt idx="1">
                  <c:v>139.2</c:v>
                </c:pt>
                <c:pt idx="2">
                  <c:v>66.9</c:v>
                </c:pt>
                <c:pt idx="3">
                  <c:v>1.2274</c:v>
                </c:pt>
                <c:pt idx="4">
                  <c:v>20.3076</c:v>
                </c:pt>
                <c:pt idx="5">
                  <c:v>43.5476</c:v>
                </c:pt>
                <c:pt idx="6">
                  <c:v>21.6463</c:v>
                </c:pt>
                <c:pt idx="7">
                  <c:v>16.7</c:v>
                </c:pt>
                <c:pt idx="8">
                  <c:v>28.8822</c:v>
                </c:pt>
              </c:numCache>
            </c:numRef>
          </c:val>
        </c:ser>
        <c:ser>
          <c:idx val="1"/>
          <c:order val="1"/>
          <c:tx>
            <c:strRef>
              <c:f>Sheet1!$C$1</c:f>
              <c:strCache>
                <c:ptCount val="1"/>
                <c:pt idx="0">
                  <c:v>Series 2</c:v>
                </c:pt>
              </c:strCache>
            </c:strRef>
          </c:tx>
          <c:invertIfNegative val="0"/>
          <c:dLbls>
            <c:dLblPos val="outEnd"/>
            <c:showLegendKey val="0"/>
            <c:showVal val="1"/>
            <c:showCatName val="0"/>
            <c:showSerName val="0"/>
            <c:showPercent val="0"/>
            <c:showBubbleSize val="0"/>
            <c:showLeaderLines val="0"/>
            <c:extLst/>
          </c:dLbls>
          <c:val>
            <c:numRef>
              <c:f>Sheet1!$C$2:$C$10</c:f>
              <c:numCache>
                <c:formatCode>"$"#,##0.0_%_);\("$"#,##0.0\)_%;"$"#,##0.0_%_);@_%_)</c:formatCode>
                <c:ptCount val="9"/>
                <c:pt idx="0">
                  <c:v>271.0902</c:v>
                </c:pt>
                <c:pt idx="1">
                  <c:v>239.9555</c:v>
                </c:pt>
                <c:pt idx="2">
                  <c:v>196.4682</c:v>
                </c:pt>
                <c:pt idx="3">
                  <c:v>138.4958</c:v>
                </c:pt>
                <c:pt idx="4">
                  <c:v>108.6027</c:v>
                </c:pt>
                <c:pt idx="5">
                  <c:v>107.5292</c:v>
                </c:pt>
                <c:pt idx="6">
                  <c:v>57.9296</c:v>
                </c:pt>
                <c:pt idx="7">
                  <c:v>56.6998</c:v>
                </c:pt>
                <c:pt idx="8">
                  <c:v>47.807</c:v>
                </c:pt>
              </c:numCache>
            </c:numRef>
          </c:val>
        </c:ser>
        <c:dLbls>
          <c:showLegendKey val="0"/>
          <c:showVal val="0"/>
          <c:showCatName val="0"/>
          <c:showSerName val="0"/>
          <c:showPercent val="0"/>
          <c:showBubbleSize val="0"/>
          <c:showLeaderLines val="0"/>
        </c:dLbls>
        <c:gapWidth val="70"/>
        <c:overlap/>
        <c:axId val="444483840"/>
        <c:axId val="444489728"/>
      </c:barChart>
      <c:catAx>
        <c:axId val="444483840"/>
        <c:scaling>
          <c:orientation/>
        </c:scaling>
        <c:delete val="0"/>
        <c:axPos val="b"/>
        <c:numFmt formatCode="General" sourceLinked="1"/>
        <c:majorTickMark val="none"/>
        <c:minorTickMark val="none"/>
        <c:crossAx val="444489728"/>
        <c:crosses val="autoZero"/>
        <c:auto val="0"/>
        <c:lblAlgn val="ctr"/>
        <c:lblOffset/>
        <c:noMultiLvlLbl val="0"/>
      </c:catAx>
      <c:valAx>
        <c:axId val="444489728"/>
        <c:scaling>
          <c:orientation/>
        </c:scaling>
        <c:delete val="0"/>
        <c:axPos val="l"/>
        <c:numFmt formatCode="&quot;$&quot;#,##0.0_%_);\(&quot;$&quot;#,##0.0\)_%;&quot;$&quot;#,##0.0_%_);@_%_)" sourceLinked="1"/>
        <c:majorTickMark val="none"/>
        <c:minorTickMark val="none"/>
        <c:tickLblPos val="none"/>
        <c:spPr>
          <a:ln>
            <a:noFill/>
          </a:ln>
        </c:spPr>
        <c:crossAx val="444483840"/>
        <c:crosses val="autoZero"/>
        <c:crossBetween val="between"/>
      </c:valAx>
    </c:plotArea>
    <c:plotVisOnly val="1"/>
    <c:dispBlanksAs val="gap"/>
    <c:showDLblsOverMax val="0"/>
  </c:chart>
  <c:txPr>
    <a:bodyPr/>
    <a:p>
      <a:pPr>
        <a:defRPr sz="800" smtId="4294967295"/>
      </a:pPr>
      <a:endParaRPr sz="800" smtId="4294967295"/>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pieChart>
        <c:varyColors val="1"/>
        <c:ser>
          <c:idx val="0"/>
          <c:order val="0"/>
          <c:tx>
            <c:strRef>
              <c:f>Sheet1!$B$1</c:f>
              <c:strCache>
                <c:ptCount val="1"/>
                <c:pt idx="0">
                  <c:v>Column1</c:v>
                </c:pt>
              </c:strCache>
            </c:strRef>
          </c:tx>
          <c:dPt>
            <c:idx val="2"/>
            <c:invertIfNegative val="1"/>
            <c:spPr>
              <a:solidFill>
                <a:srgbClr val="00B0F0"/>
              </a:solidFill>
            </c:spPr>
          </c:dPt>
          <c:dPt>
            <c:idx val="3"/>
            <c:invertIfNegative val="1"/>
            <c:spPr>
              <a:solidFill>
                <a:srgbClr val="CCF2FC"/>
              </a:solidFill>
            </c:spPr>
          </c:dPt>
          <c:dPt>
            <c:idx val="4"/>
            <c:invertIfNegative val="1"/>
            <c:spPr>
              <a:solidFill>
                <a:schemeClr val="accent4"/>
              </a:solidFill>
            </c:spPr>
          </c:dPt>
          <c:dPt>
            <c:idx val="5"/>
            <c:invertIfNegative val="1"/>
            <c:spPr>
              <a:solidFill>
                <a:srgbClr val="97999B"/>
              </a:solidFill>
            </c:spPr>
          </c:dPt>
          <c:dPt>
            <c:idx val="6"/>
            <c:invertIfNegative val="1"/>
            <c:spPr>
              <a:solidFill>
                <a:srgbClr val="00B0B9"/>
              </a:solidFill>
            </c:spPr>
          </c:dPt>
          <c:dLbls>
            <c:dLbl>
              <c:idx val="3"/>
              <c:layout>
                <c:manualLayout>
                  <c:x val="0.025364620611071587"/>
                  <c:y val="-0.018525434657931328"/>
                </c:manualLayout>
              </c:layout>
              <c:numFmt formatCode="" sourceLinked="1"/>
              <c:txPr>
                <a:bodyPr/>
                <a:p>
                  <a:pPr>
                    <a:defRPr sz="700" smtId="4294967295"/>
                  </a:pPr>
                  <a:endParaRPr sz="700" smtId="4294967295"/>
                </a:p>
              </c:txPr>
              <c:dLblPos val="bestFit"/>
              <c:showLegendKey val="0"/>
              <c:showVal val="1"/>
              <c:showCatName val="1"/>
              <c:showSerName val="0"/>
              <c:showPercent val="0"/>
              <c:showBubbleSize val="0"/>
              <c:extLst/>
            </c:dLbl>
            <c:dLbl>
              <c:idx val="4"/>
              <c:layout>
                <c:manualLayout>
                  <c:x val="0.0050729243084788322"/>
                  <c:y val="-0.027788151055574417"/>
                </c:manualLayout>
              </c:layout>
              <c:numFmt formatCode="" sourceLinked="1"/>
              <c:txPr>
                <a:bodyPr/>
                <a:p>
                  <a:pPr>
                    <a:defRPr sz="700" smtId="4294967295"/>
                  </a:pPr>
                  <a:endParaRPr sz="700" smtId="4294967295"/>
                </a:p>
              </c:txPr>
              <c:dLblPos val="bestFit"/>
              <c:showLegendKey val="0"/>
              <c:showVal val="1"/>
              <c:showCatName val="1"/>
              <c:showSerName val="0"/>
              <c:showPercent val="0"/>
              <c:showBubbleSize val="0"/>
              <c:extLst/>
            </c:dLbl>
            <c:dLbl>
              <c:idx val="5"/>
              <c:layout>
                <c:manualLayout>
                  <c:x val="0"/>
                  <c:y val="-0.046313583850860596"/>
                </c:manualLayout>
              </c:layout>
              <c:numFmt formatCode="" sourceLinked="1"/>
              <c:txPr>
                <a:bodyPr/>
                <a:p>
                  <a:pPr>
                    <a:defRPr sz="700" smtId="4294967295"/>
                  </a:pPr>
                  <a:endParaRPr sz="700" smtId="4294967295"/>
                </a:p>
              </c:txPr>
              <c:dLblPos val="bestFit"/>
              <c:showLegendKey val="0"/>
              <c:showVal val="1"/>
              <c:showCatName val="1"/>
              <c:showSerName val="0"/>
              <c:showPercent val="0"/>
              <c:showBubbleSize val="0"/>
              <c:extLst/>
            </c:dLbl>
            <c:txPr>
              <a:bodyPr/>
              <a:p>
                <a:pPr>
                  <a:defRPr sz="700" smtId="4294967295"/>
                </a:pPr>
                <a:endParaRPr sz="700" smtId="4294967295"/>
              </a:p>
            </c:txPr>
            <c:dLblPos val="outEnd"/>
            <c:showLegendKey val="0"/>
            <c:showVal val="1"/>
            <c:showCatName val="1"/>
            <c:showSerName val="0"/>
            <c:showPercent val="0"/>
            <c:showBubbleSize val="0"/>
            <c:showLeaderLines val="0"/>
            <c:extLst/>
          </c:dLbls>
          <c:cat>
            <c:strRef>
              <c:f>Sheet1!$A$2:$A$8</c:f>
              <c:strCache>
                <c:ptCount val="7"/>
                <c:pt idx="0">
                  <c:v>美国</c:v>
                </c:pt>
                <c:pt idx="1">
                  <c:v>日本</c:v>
                </c:pt>
                <c:pt idx="2">
                  <c:v>法国</c:v>
                </c:pt>
                <c:pt idx="3">
                  <c:v>德国</c:v>
                </c:pt>
                <c:pt idx="4">
                  <c:v>英国</c:v>
                </c:pt>
                <c:pt idx="5">
                  <c:v>中国</c:v>
                </c:pt>
                <c:pt idx="6">
                  <c:v>其他</c:v>
                </c:pt>
              </c:strCache>
            </c:strRef>
          </c:cat>
          <c:val>
            <c:numRef>
              <c:f>Sheet1!$B$2:$B$8</c:f>
              <c:numCache>
                <c:formatCode>#,##0\%_);\(#,##0\%\);#,##0\%_);@_%_)</c:formatCode>
                <c:ptCount val="7"/>
                <c:pt idx="0">
                  <c:v>30</c:v>
                </c:pt>
                <c:pt idx="1">
                  <c:v>13</c:v>
                </c:pt>
                <c:pt idx="2">
                  <c:v>8</c:v>
                </c:pt>
                <c:pt idx="3">
                  <c:v>7</c:v>
                </c:pt>
                <c:pt idx="4">
                  <c:v>7</c:v>
                </c:pt>
                <c:pt idx="5">
                  <c:v>6</c:v>
                </c:pt>
                <c:pt idx="6">
                  <c:v>29</c:v>
                </c:pt>
              </c:numCache>
            </c:numRef>
          </c:val>
        </c:ser>
        <c:dLbls>
          <c:showLegendKey val="0"/>
          <c:showVal val="0"/>
          <c:showCatName val="0"/>
          <c:showSerName val="0"/>
          <c:showPercent val="0"/>
          <c:showBubbleSize val="0"/>
          <c:showLeaderLines val="0"/>
        </c:dLbls>
        <c:firstSliceAng/>
      </c:pieChart>
    </c:plotArea>
    <c:plotVisOnly val="1"/>
    <c:dispBlanksAs val="gap"/>
    <c:showDLblsOverMax val="0"/>
  </c:chart>
  <c:spPr>
    <a:noFill/>
    <a:ln>
      <a:noFill/>
    </a:ln>
  </c:spPr>
  <c:txPr>
    <a:bodyPr/>
    <a:p>
      <a:pPr>
        <a:defRPr sz="1800" smtId="4294967295"/>
      </a:pPr>
      <a:endParaRPr sz="1800" smtId="4294967295"/>
    </a:p>
  </c:tx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pieChart>
        <c:varyColors val="1"/>
        <c:ser>
          <c:idx val="0"/>
          <c:order val="0"/>
          <c:tx>
            <c:strRef>
              <c:f>Sheet1!$B$1</c:f>
              <c:strCache>
                <c:ptCount val="1"/>
                <c:pt idx="0">
                  <c:v>Column2</c:v>
                </c:pt>
              </c:strCache>
            </c:strRef>
          </c:tx>
          <c:dPt>
            <c:idx val="2"/>
            <c:invertIfNegative val="1"/>
            <c:spPr>
              <a:solidFill>
                <a:srgbClr val="00B0F0"/>
              </a:solidFill>
            </c:spPr>
          </c:dPt>
          <c:dPt>
            <c:idx val="3"/>
            <c:invertIfNegative val="1"/>
            <c:spPr>
              <a:solidFill>
                <a:srgbClr val="CCF2FC"/>
              </a:solidFill>
            </c:spPr>
          </c:dPt>
          <c:dPt>
            <c:idx val="4"/>
            <c:invertIfNegative val="1"/>
            <c:spPr>
              <a:solidFill>
                <a:schemeClr val="accent4"/>
              </a:solidFill>
            </c:spPr>
          </c:dPt>
          <c:dPt>
            <c:idx val="5"/>
            <c:invertIfNegative val="1"/>
            <c:spPr>
              <a:solidFill>
                <a:srgbClr val="97999B"/>
              </a:solidFill>
            </c:spPr>
          </c:dPt>
          <c:dPt>
            <c:idx val="6"/>
            <c:invertIfNegative val="1"/>
            <c:spPr>
              <a:solidFill>
                <a:srgbClr val="00B0B9"/>
              </a:solidFill>
            </c:spPr>
          </c:dPt>
          <c:dLbls>
            <c:dLbl>
              <c:idx val="3"/>
              <c:layout>
                <c:manualLayout>
                  <c:x val="0.025364620611071587"/>
                  <c:y val="-0.018525434657931328"/>
                </c:manualLayout>
              </c:layout>
              <c:numFmt formatCode="" sourceLinked="1"/>
              <c:txPr>
                <a:bodyPr/>
                <a:p>
                  <a:pPr>
                    <a:defRPr sz="700" smtId="4294967295"/>
                  </a:pPr>
                  <a:endParaRPr sz="700" smtId="4294967295"/>
                </a:p>
              </c:txPr>
              <c:dLblPos val="bestFit"/>
              <c:showLegendKey val="0"/>
              <c:showVal val="1"/>
              <c:showCatName val="1"/>
              <c:showSerName val="0"/>
              <c:showPercent val="0"/>
              <c:showBubbleSize val="0"/>
              <c:extLst/>
            </c:dLbl>
            <c:dLbl>
              <c:idx val="4"/>
              <c:layout>
                <c:manualLayout>
                  <c:x val="0"/>
                  <c:y val="-0.046313583850860596"/>
                </c:manualLayout>
              </c:layout>
              <c:numFmt formatCode="" sourceLinked="1"/>
              <c:txPr>
                <a:bodyPr/>
                <a:p>
                  <a:pPr>
                    <a:defRPr sz="700" smtId="4294967295"/>
                  </a:pPr>
                  <a:endParaRPr sz="700" smtId="4294967295"/>
                </a:p>
              </c:txPr>
              <c:dLblPos val="bestFit"/>
              <c:showLegendKey val="0"/>
              <c:showVal val="1"/>
              <c:showCatName val="1"/>
              <c:showSerName val="0"/>
              <c:showPercent val="0"/>
              <c:showBubbleSize val="0"/>
              <c:extLst/>
            </c:dLbl>
            <c:dLbl>
              <c:idx val="5"/>
              <c:layout>
                <c:manualLayout>
                  <c:x val="-0.010145848616957665"/>
                  <c:y val="-0.046313583850860596"/>
                </c:manualLayout>
              </c:layout>
              <c:numFmt formatCode="" sourceLinked="1"/>
              <c:txPr>
                <a:bodyPr/>
                <a:p>
                  <a:pPr>
                    <a:defRPr sz="700" smtId="4294967295"/>
                  </a:pPr>
                  <a:endParaRPr sz="700" smtId="4294967295"/>
                </a:p>
              </c:txPr>
              <c:dLblPos val="bestFit"/>
              <c:showLegendKey val="0"/>
              <c:showVal val="1"/>
              <c:showCatName val="1"/>
              <c:showSerName val="0"/>
              <c:showPercent val="0"/>
              <c:showBubbleSize val="0"/>
              <c:extLst/>
            </c:dLbl>
            <c:txPr>
              <a:bodyPr/>
              <a:p>
                <a:pPr>
                  <a:defRPr sz="700" smtId="4294967295"/>
                </a:pPr>
                <a:endParaRPr sz="700" smtId="4294967295"/>
              </a:p>
            </c:txPr>
            <c:dLblPos val="outEnd"/>
            <c:showLegendKey val="0"/>
            <c:showVal val="1"/>
            <c:showCatName val="1"/>
            <c:showSerName val="0"/>
            <c:showPercent val="0"/>
            <c:showBubbleSize val="0"/>
            <c:showLeaderLines val="0"/>
            <c:extLst/>
          </c:dLbls>
          <c:cat>
            <c:strRef>
              <c:f>Sheet1!$A$2:$A$8</c:f>
              <c:strCache>
                <c:ptCount val="7"/>
                <c:pt idx="0">
                  <c:v>美国</c:v>
                </c:pt>
                <c:pt idx="1">
                  <c:v>中国</c:v>
                </c:pt>
                <c:pt idx="2">
                  <c:v>日本</c:v>
                </c:pt>
                <c:pt idx="3">
                  <c:v>法国</c:v>
                </c:pt>
                <c:pt idx="4">
                  <c:v>德国</c:v>
                </c:pt>
                <c:pt idx="5">
                  <c:v>英国</c:v>
                </c:pt>
                <c:pt idx="6">
                  <c:v>其他</c:v>
                </c:pt>
              </c:strCache>
            </c:strRef>
          </c:cat>
          <c:val>
            <c:numRef>
              <c:f>Sheet1!$B$2:$B$8</c:f>
              <c:numCache>
                <c:formatCode>#,##0\%_);\(#,##0\%\);#,##0\%_);@_%_)</c:formatCode>
                <c:ptCount val="7"/>
                <c:pt idx="0">
                  <c:v>25.6</c:v>
                </c:pt>
                <c:pt idx="1">
                  <c:v>19</c:v>
                </c:pt>
                <c:pt idx="2">
                  <c:v>11.4</c:v>
                </c:pt>
                <c:pt idx="3">
                  <c:v>6.2</c:v>
                </c:pt>
                <c:pt idx="4">
                  <c:v>5.6</c:v>
                </c:pt>
                <c:pt idx="5">
                  <c:v>5.6</c:v>
                </c:pt>
                <c:pt idx="6">
                  <c:v>26.6</c:v>
                </c:pt>
              </c:numCache>
            </c:numRef>
          </c:val>
        </c:ser>
        <c:dLbls>
          <c:showLegendKey val="0"/>
          <c:showVal val="0"/>
          <c:showCatName val="0"/>
          <c:showSerName val="0"/>
          <c:showPercent val="0"/>
          <c:showBubbleSize val="0"/>
          <c:showLeaderLines val="0"/>
        </c:dLbls>
        <c:firstSliceAng/>
      </c:pieChart>
    </c:plotArea>
    <c:plotVisOnly val="1"/>
    <c:dispBlanksAs val="gap"/>
    <c:showDLblsOverMax val="0"/>
  </c:chart>
  <c:spPr>
    <a:noFill/>
    <a:ln>
      <a:noFill/>
    </a:ln>
  </c:spPr>
  <c:txPr>
    <a:bodyPr/>
    <a:p>
      <a:pPr>
        <a:defRPr sz="1800" smtId="4294967295"/>
      </a:pPr>
      <a:endParaRPr sz="1800" smtId="4294967295"/>
    </a:p>
  </c:txPr>
  <c:externalData r:id="rId1">
    <c:autoUpdate val="0"/>
  </c:externalData>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pieChart>
        <c:varyColors val="1"/>
        <c:ser>
          <c:idx val="0"/>
          <c:order val="0"/>
          <c:tx>
            <c:strRef>
              <c:f>Sheet1!$B$1</c:f>
              <c:strCache>
                <c:ptCount val="1"/>
                <c:pt idx="0">
                  <c:v>Column1</c:v>
                </c:pt>
              </c:strCache>
            </c:strRef>
          </c:tx>
          <c:dPt>
            <c:idx val="2"/>
            <c:invertIfNegative val="1"/>
            <c:spPr>
              <a:solidFill>
                <a:srgbClr val="00B0F0"/>
              </a:solidFill>
            </c:spPr>
          </c:dPt>
          <c:dPt>
            <c:idx val="3"/>
            <c:invertIfNegative val="1"/>
            <c:spPr>
              <a:solidFill>
                <a:srgbClr val="CCF2FC"/>
              </a:solidFill>
            </c:spPr>
          </c:dPt>
          <c:dPt>
            <c:idx val="4"/>
            <c:invertIfNegative val="1"/>
            <c:spPr>
              <a:solidFill>
                <a:schemeClr val="accent4"/>
              </a:solidFill>
            </c:spPr>
          </c:dPt>
          <c:dPt>
            <c:idx val="5"/>
            <c:invertIfNegative val="1"/>
            <c:spPr>
              <a:solidFill>
                <a:srgbClr val="97999B"/>
              </a:solidFill>
            </c:spPr>
          </c:dPt>
          <c:dPt>
            <c:idx val="6"/>
            <c:invertIfNegative val="1"/>
            <c:spPr>
              <a:solidFill>
                <a:srgbClr val="00B0B9"/>
              </a:solidFill>
            </c:spPr>
          </c:dPt>
          <c:dLbls>
            <c:dLbl>
              <c:idx val="3"/>
              <c:layout>
                <c:manualLayout>
                  <c:x val="0.025364620611071587"/>
                  <c:y val="-0.018525434657931328"/>
                </c:manualLayout>
              </c:layout>
              <c:numFmt formatCode="" sourceLinked="1"/>
              <c:txPr>
                <a:bodyPr/>
                <a:p>
                  <a:pPr>
                    <a:defRPr sz="700" smtId="4294967295"/>
                  </a:pPr>
                  <a:endParaRPr sz="700" smtId="4294967295"/>
                </a:p>
              </c:txPr>
              <c:dLblPos val="bestFit"/>
              <c:showLegendKey val="0"/>
              <c:showVal val="1"/>
              <c:showCatName val="1"/>
              <c:showSerName val="0"/>
              <c:showPercent val="0"/>
              <c:showBubbleSize val="0"/>
              <c:extLst/>
            </c:dLbl>
            <c:dLbl>
              <c:idx val="4"/>
              <c:layout>
                <c:manualLayout>
                  <c:x val="0.0050729243084788322"/>
                  <c:y val="-0.027788151055574417"/>
                </c:manualLayout>
              </c:layout>
              <c:numFmt formatCode="" sourceLinked="1"/>
              <c:txPr>
                <a:bodyPr/>
                <a:p>
                  <a:pPr>
                    <a:defRPr sz="700" smtId="4294967295"/>
                  </a:pPr>
                  <a:endParaRPr sz="700" smtId="4294967295"/>
                </a:p>
              </c:txPr>
              <c:dLblPos val="bestFit"/>
              <c:showLegendKey val="0"/>
              <c:showVal val="1"/>
              <c:showCatName val="1"/>
              <c:showSerName val="0"/>
              <c:showPercent val="0"/>
              <c:showBubbleSize val="0"/>
              <c:extLst/>
            </c:dLbl>
            <c:txPr>
              <a:bodyPr/>
              <a:p>
                <a:pPr>
                  <a:defRPr sz="700" smtId="4294967295"/>
                </a:pPr>
                <a:endParaRPr sz="700" smtId="4294967295"/>
              </a:p>
            </c:txPr>
            <c:dLblPos val="outEnd"/>
            <c:showLegendKey val="0"/>
            <c:showVal val="1"/>
            <c:showCatName val="1"/>
            <c:showSerName val="0"/>
            <c:showPercent val="0"/>
            <c:showBubbleSize val="0"/>
            <c:showLeaderLines val="0"/>
            <c:extLst/>
          </c:dLbls>
          <c:cat>
            <c:strRef>
              <c:f>Sheet1!$A$2:$A$8</c:f>
              <c:strCache>
                <c:ptCount val="7"/>
                <c:pt idx="0">
                  <c:v>美国</c:v>
                </c:pt>
                <c:pt idx="1">
                  <c:v>日本</c:v>
                </c:pt>
                <c:pt idx="2">
                  <c:v>中国</c:v>
                </c:pt>
                <c:pt idx="3">
                  <c:v>法国</c:v>
                </c:pt>
                <c:pt idx="4">
                  <c:v>德国</c:v>
                </c:pt>
                <c:pt idx="5">
                  <c:v>英国</c:v>
                </c:pt>
                <c:pt idx="6">
                  <c:v>其他</c:v>
                </c:pt>
              </c:strCache>
            </c:strRef>
          </c:cat>
          <c:val>
            <c:numRef>
              <c:f>Sheet1!$B$2:$B$8</c:f>
              <c:numCache>
                <c:formatCode>#,##0\%_);\(#,##0\%\);#,##0\%_);@_%_)</c:formatCode>
                <c:ptCount val="7"/>
                <c:pt idx="0">
                  <c:v>27.8</c:v>
                </c:pt>
                <c:pt idx="1">
                  <c:v>14.2</c:v>
                </c:pt>
                <c:pt idx="2">
                  <c:v>9.2</c:v>
                </c:pt>
                <c:pt idx="3">
                  <c:v>7.8</c:v>
                </c:pt>
                <c:pt idx="4">
                  <c:v>7.4</c:v>
                </c:pt>
                <c:pt idx="5">
                  <c:v>5.8</c:v>
                </c:pt>
                <c:pt idx="6">
                  <c:v>27.8</c:v>
                </c:pt>
              </c:numCache>
            </c:numRef>
          </c:val>
        </c:ser>
        <c:dLbls>
          <c:showLegendKey val="0"/>
          <c:showVal val="0"/>
          <c:showCatName val="0"/>
          <c:showSerName val="0"/>
          <c:showPercent val="0"/>
          <c:showBubbleSize val="0"/>
          <c:showLeaderLines val="0"/>
        </c:dLbls>
        <c:firstSliceAng/>
      </c:pieChart>
    </c:plotArea>
    <c:plotVisOnly val="1"/>
    <c:dispBlanksAs val="gap"/>
    <c:showDLblsOverMax val="0"/>
  </c:chart>
  <c:spPr>
    <a:noFill/>
    <a:ln>
      <a:noFill/>
    </a:ln>
  </c:spPr>
  <c:txPr>
    <a:bodyPr/>
    <a:p>
      <a:pPr>
        <a:defRPr sz="1800" smtId="4294967295"/>
      </a:pPr>
      <a:endParaRPr sz="1800" smtId="4294967295"/>
    </a:p>
  </c:txPr>
  <c:externalData r:id="rId1">
    <c:autoUpdate val="0"/>
  </c:externalData>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stacked"/>
        <c:varyColors val="0"/>
        <c:ser>
          <c:idx val="0"/>
          <c:order val="0"/>
          <c:tx>
            <c:strRef>
              <c:f>Sheet1!$B$1</c:f>
              <c:strCache>
                <c:ptCount val="1"/>
                <c:pt idx="0">
                  <c:v>国内</c:v>
                </c:pt>
              </c:strCache>
            </c:strRef>
          </c:tx>
          <c:invertIfNegative val="0"/>
          <c:dLbls>
            <c:txPr>
              <a:bodyPr/>
              <a:p>
                <a:pPr>
                  <a:defRPr smtId="4294967295">
                    <a:solidFill>
                      <a:schemeClr val="bg1"/>
                    </a:solidFill>
                  </a:defRPr>
                </a:pPr>
                <a:endParaRPr smtId="4294967295">
                  <a:solidFill>
                    <a:schemeClr val="bg1"/>
                  </a:solidFill>
                </a:endParaRPr>
              </a:p>
            </c:txPr>
            <c:showLegendKey val="0"/>
            <c:showVal val="1"/>
            <c:showCatName val="0"/>
            <c:showSerName val="0"/>
            <c:showPercent val="0"/>
            <c:showBubbleSize val="0"/>
            <c:showLeaderLines val="0"/>
            <c:extLst/>
          </c:dLbls>
          <c:cat>
            <c:strRef>
              <c:f>Sheet1!$A$2:$A$16</c:f>
              <c:strCache>
                <c:ptCount val="15"/>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2013 YTD</c:v>
                </c:pt>
                <c:pt idx="14">
                  <c:v>2014 YTD</c:v>
                </c:pt>
              </c:strCache>
            </c:strRef>
          </c:cat>
          <c:val>
            <c:numRef>
              <c:f>Sheet1!$B$2:$B$16</c:f>
              <c:numCache>
                <c:formatCode>#,##0\%_);\(#,##0\%\);#,##0\%_);@_%_)</c:formatCode>
                <c:ptCount val="15"/>
                <c:pt idx="0">
                  <c:v>48.4369437764717</c:v>
                </c:pt>
                <c:pt idx="1">
                  <c:v>70.8984299532464</c:v>
                </c:pt>
                <c:pt idx="2">
                  <c:v>68.2989194688076</c:v>
                </c:pt>
                <c:pt idx="3">
                  <c:v>50.5656770091076</c:v>
                </c:pt>
                <c:pt idx="4">
                  <c:v>27.9079478265596</c:v>
                </c:pt>
                <c:pt idx="5">
                  <c:v>41.0265612633023</c:v>
                </c:pt>
                <c:pt idx="6">
                  <c:v>47.4519774642017</c:v>
                </c:pt>
                <c:pt idx="7">
                  <c:v>46.4289221988393</c:v>
                </c:pt>
                <c:pt idx="8">
                  <c:v>56.4338819912841</c:v>
                </c:pt>
                <c:pt idx="9">
                  <c:v>60.9942635791336</c:v>
                </c:pt>
                <c:pt idx="10">
                  <c:v>53.7602590673575</c:v>
                </c:pt>
                <c:pt idx="11">
                  <c:v>55.0330678364948</c:v>
                </c:pt>
                <c:pt idx="12">
                  <c:v>62.0476855224885</c:v>
                </c:pt>
                <c:pt idx="13">
                  <c:v>60.6269322313982</c:v>
                </c:pt>
                <c:pt idx="14">
                  <c:v>74.9874895573991</c:v>
                </c:pt>
              </c:numCache>
            </c:numRef>
          </c:val>
        </c:ser>
        <c:ser>
          <c:idx val="1"/>
          <c:order val="1"/>
          <c:tx>
            <c:strRef>
              <c:f>Sheet1!$C$1</c:f>
              <c:strCache>
                <c:ptCount val="1"/>
                <c:pt idx="0">
                  <c:v>入境</c:v>
                </c:pt>
              </c:strCache>
            </c:strRef>
          </c:tx>
          <c:invertIfNegative val="0"/>
          <c:dLbls>
            <c:txPr>
              <a:bodyPr/>
              <a:p>
                <a:pPr>
                  <a:defRPr smtId="4294967295">
                    <a:solidFill>
                      <a:schemeClr val="bg1"/>
                    </a:solidFill>
                  </a:defRPr>
                </a:pPr>
                <a:endParaRPr smtId="4294967295">
                  <a:solidFill>
                    <a:schemeClr val="bg1"/>
                  </a:solidFill>
                </a:endParaRPr>
              </a:p>
            </c:txPr>
            <c:showLegendKey val="0"/>
            <c:showVal val="1"/>
            <c:showCatName val="0"/>
            <c:showSerName val="0"/>
            <c:showPercent val="0"/>
            <c:showBubbleSize val="0"/>
            <c:showLeaderLines val="0"/>
            <c:extLst/>
          </c:dLbls>
          <c:cat>
            <c:strRef>
              <c:f>Sheet1!$A$2:$A$16</c:f>
              <c:strCache>
                <c:ptCount val="15"/>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2013 YTD</c:v>
                </c:pt>
                <c:pt idx="14">
                  <c:v>2014 YTD</c:v>
                </c:pt>
              </c:strCache>
            </c:strRef>
          </c:cat>
          <c:val>
            <c:numRef>
              <c:f>Sheet1!$C$2:$C$16</c:f>
              <c:numCache>
                <c:formatCode>#,##0\%_);\(#,##0\%\);#,##0\%_);@_%_)</c:formatCode>
                <c:ptCount val="15"/>
                <c:pt idx="0">
                  <c:v>32.0115948767499</c:v>
                </c:pt>
                <c:pt idx="1">
                  <c:v>16.4294638142219</c:v>
                </c:pt>
                <c:pt idx="2">
                  <c:v>20.6742856793721</c:v>
                </c:pt>
                <c:pt idx="3">
                  <c:v>35.4599474065696</c:v>
                </c:pt>
                <c:pt idx="4">
                  <c:v>48.8734381447247</c:v>
                </c:pt>
                <c:pt idx="5">
                  <c:v>35.2342896328079</c:v>
                </c:pt>
                <c:pt idx="6">
                  <c:v>24.6198758596053</c:v>
                </c:pt>
                <c:pt idx="7">
                  <c:v>14.7345583439734</c:v>
                </c:pt>
                <c:pt idx="8">
                  <c:v>16.068786102045</c:v>
                </c:pt>
                <c:pt idx="9">
                  <c:v>12.2119261666006</c:v>
                </c:pt>
                <c:pt idx="10">
                  <c:v>18.5272020725389</c:v>
                </c:pt>
                <c:pt idx="11">
                  <c:v>17.872798310685</c:v>
                </c:pt>
                <c:pt idx="12">
                  <c:v>13.9061083519185</c:v>
                </c:pt>
                <c:pt idx="13">
                  <c:v>13.8373886902596</c:v>
                </c:pt>
                <c:pt idx="14">
                  <c:v>11.6436033383237</c:v>
                </c:pt>
              </c:numCache>
            </c:numRef>
          </c:val>
        </c:ser>
        <c:ser>
          <c:idx val="2"/>
          <c:order val="2"/>
          <c:tx>
            <c:strRef>
              <c:f>Sheet1!$D$1</c:f>
              <c:strCache>
                <c:ptCount val="1"/>
                <c:pt idx="0">
                  <c:v>出境</c:v>
                </c:pt>
              </c:strCache>
            </c:strRef>
          </c:tx>
          <c:spPr>
            <a:solidFill>
              <a:schemeClr val="tx2"/>
            </a:solidFill>
          </c:spPr>
          <c:invertIfNegative val="0"/>
          <c:dLbls>
            <c:txPr>
              <a:bodyPr/>
              <a:p>
                <a:pPr>
                  <a:defRPr smtId="4294967295">
                    <a:solidFill>
                      <a:schemeClr val="bg1"/>
                    </a:solidFill>
                  </a:defRPr>
                </a:pPr>
                <a:endParaRPr smtId="4294967295">
                  <a:solidFill>
                    <a:schemeClr val="bg1"/>
                  </a:solidFill>
                </a:endParaRPr>
              </a:p>
            </c:txPr>
            <c:showLegendKey val="0"/>
            <c:showVal val="1"/>
            <c:showCatName val="0"/>
            <c:showSerName val="0"/>
            <c:showPercent val="0"/>
            <c:showBubbleSize val="0"/>
            <c:showLeaderLines val="0"/>
            <c:extLst/>
          </c:dLbls>
          <c:cat>
            <c:strRef>
              <c:f>Sheet1!$A$2:$A$16</c:f>
              <c:strCache>
                <c:ptCount val="15"/>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2013 YTD</c:v>
                </c:pt>
                <c:pt idx="14">
                  <c:v>2014 YTD</c:v>
                </c:pt>
              </c:strCache>
            </c:strRef>
          </c:cat>
          <c:val>
            <c:numRef>
              <c:f>Sheet1!$D$2:$D$16</c:f>
              <c:numCache>
                <c:formatCode>#,##0\%_);\(#,##0\%\);#,##0\%_);@_%_)</c:formatCode>
                <c:ptCount val="15"/>
                <c:pt idx="0">
                  <c:v>19.5514613467784</c:v>
                </c:pt>
                <c:pt idx="1">
                  <c:v>12.6721062325318</c:v>
                </c:pt>
                <c:pt idx="2">
                  <c:v>11.0267948518203</c:v>
                </c:pt>
                <c:pt idx="3">
                  <c:v>13.9743755843228</c:v>
                </c:pt>
                <c:pt idx="4">
                  <c:v>23.2186140287157</c:v>
                </c:pt>
                <c:pt idx="5">
                  <c:v>23.7391491038898</c:v>
                </c:pt>
                <c:pt idx="6">
                  <c:v>27.928146676193</c:v>
                </c:pt>
                <c:pt idx="7">
                  <c:v>38.8365194571873</c:v>
                </c:pt>
                <c:pt idx="8">
                  <c:v>27.4973319066709</c:v>
                </c:pt>
                <c:pt idx="9">
                  <c:v>26.7938102542658</c:v>
                </c:pt>
                <c:pt idx="10">
                  <c:v>27.7125388601036</c:v>
                </c:pt>
                <c:pt idx="11">
                  <c:v>27.0941338528202</c:v>
                </c:pt>
                <c:pt idx="12">
                  <c:v>24.046206125593</c:v>
                </c:pt>
                <c:pt idx="13">
                  <c:v>25.5356790783421</c:v>
                </c:pt>
                <c:pt idx="14">
                  <c:v>13.3689071042771</c:v>
                </c:pt>
              </c:numCache>
            </c:numRef>
          </c:val>
        </c:ser>
        <c:ser>
          <c:idx val="3"/>
          <c:order val="3"/>
          <c:tx>
            <c:strRef>
              <c:f>Sheet1!$E$1</c:f>
              <c:strCache>
                <c:ptCount val="1"/>
                <c:pt idx="0">
                  <c:v>Column1</c:v>
                </c:pt>
              </c:strCache>
            </c:strRef>
          </c:tx>
          <c:invertIfNegative val="0"/>
          <c:dLbls>
            <c:showLegendKey val="0"/>
            <c:showVal val="1"/>
            <c:showCatName val="0"/>
            <c:showSerName val="0"/>
            <c:showPercent val="0"/>
            <c:showBubbleSize val="0"/>
            <c:showLeaderLines val="0"/>
            <c:extLst/>
          </c:dLbls>
          <c:cat>
            <c:strRef>
              <c:f>Sheet1!$A$2:$A$16</c:f>
              <c:strCache>
                <c:ptCount val="15"/>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2013 YTD</c:v>
                </c:pt>
                <c:pt idx="14">
                  <c:v>2014 YTD</c:v>
                </c:pt>
              </c:strCache>
            </c:strRef>
          </c:cat>
          <c:val>
            <c:numRef>
              <c:f>Sheet1!$E$2:$E$16</c:f>
              <c:numCache>
                <c:formatCode>General</c:formatCode>
                <c:ptCount val="0"/>
              </c:numCache>
            </c:numRef>
          </c:val>
        </c:ser>
        <c:dLbls>
          <c:showLegendKey val="0"/>
          <c:showVal val="0"/>
          <c:showCatName val="0"/>
          <c:showSerName val="0"/>
          <c:showPercent val="0"/>
          <c:showBubbleSize val="0"/>
          <c:showLeaderLines val="0"/>
        </c:dLbls>
        <c:gapWidth val="70"/>
        <c:overlap val="100"/>
        <c:axId val="220909568"/>
        <c:axId val="220911104"/>
      </c:barChart>
      <c:catAx>
        <c:axId val="220909568"/>
        <c:scaling>
          <c:orientation/>
        </c:scaling>
        <c:delete val="0"/>
        <c:axPos val="b"/>
        <c:numFmt formatCode="General" sourceLinked="1"/>
        <c:majorTickMark val="none"/>
        <c:minorTickMark val="none"/>
        <c:crossAx val="220911104"/>
        <c:crosses val="autoZero"/>
        <c:auto val="0"/>
        <c:lblAlgn val="ctr"/>
        <c:lblOffset/>
        <c:noMultiLvlLbl val="0"/>
      </c:catAx>
      <c:valAx>
        <c:axId val="220911104"/>
        <c:scaling>
          <c:orientation/>
          <c:max val="100"/>
        </c:scaling>
        <c:delete val="0"/>
        <c:axPos val="l"/>
        <c:numFmt formatCode="#,##0\%_);\(#,##0\%\);#,##0\%_);@_%_)" sourceLinked="1"/>
        <c:majorTickMark val="none"/>
        <c:minorTickMark val="none"/>
        <c:tickLblPos val="none"/>
        <c:spPr>
          <a:ln>
            <a:noFill/>
          </a:ln>
        </c:spPr>
        <c:crossAx val="220909568"/>
        <c:crosses val="autoZero"/>
        <c:crossBetween val="between"/>
      </c:valAx>
    </c:plotArea>
    <c:legend>
      <c:legendPos val="b"/>
      <c:legendEntry>
        <c:idx val="3"/>
        <c:delete val="1"/>
      </c:legendEntry>
      <c:overlay val="0"/>
    </c:legend>
    <c:plotVisOnly val="1"/>
    <c:dispBlanksAs val="gap"/>
    <c:showDLblsOverMax val="0"/>
  </c:chart>
  <c:txPr>
    <a:bodyPr/>
    <a:p>
      <a:pPr>
        <a:defRPr sz="800" smtId="4294967295"/>
      </a:pPr>
      <a:endParaRPr sz="800" smtId="4294967295"/>
    </a:p>
  </c:txPr>
  <c:externalData r:id="rId1">
    <c:autoUpdate val="0"/>
  </c:externalData>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tx>
            <c:strRef>
              <c:f>Sheet1!$B$1</c:f>
              <c:strCache>
                <c:ptCount val="1"/>
                <c:pt idx="0">
                  <c:v>Series 1</c:v>
                </c:pt>
              </c:strCache>
            </c:strRef>
          </c:tx>
          <c:invertIfNegative val="0"/>
          <c:dPt>
            <c:idx val="13"/>
            <c:invertIfNegative val="0"/>
            <c:spPr>
              <a:solidFill>
                <a:srgbClr val="99ABC7"/>
              </a:solidFill>
            </c:spPr>
          </c:dPt>
          <c:dPt>
            <c:idx val="14"/>
            <c:invertIfNegative val="0"/>
            <c:spPr>
              <a:solidFill>
                <a:srgbClr val="99ABC7"/>
              </a:solidFill>
            </c:spPr>
          </c:dPt>
          <c:dPt>
            <c:idx val="15"/>
            <c:invertIfNegative val="0"/>
            <c:spPr>
              <a:solidFill>
                <a:srgbClr val="99ABC7"/>
              </a:solidFill>
            </c:spPr>
          </c:dPt>
          <c:dLbls>
            <c:dLblPos val="outEnd"/>
            <c:showLegendKey val="0"/>
            <c:showVal val="1"/>
            <c:showCatName val="0"/>
            <c:showSerName val="0"/>
            <c:showPercent val="0"/>
            <c:showBubbleSize val="0"/>
            <c:showLeaderLines val="0"/>
            <c:extLst/>
          </c:dLbls>
          <c:cat>
            <c:strRef>
              <c:f>Sheet1!$A$2:$A$16</c:f>
              <c:strCache>
                <c:ptCount val="15"/>
                <c:pt idx="0">
                  <c:v>2001</c:v>
                </c:pt>
                <c:pt idx="1">
                  <c:v>2002</c:v>
                </c:pt>
                <c:pt idx="2">
                  <c:v>2003</c:v>
                </c:pt>
                <c:pt idx="3">
                  <c:v>2004</c:v>
                </c:pt>
                <c:pt idx="4">
                  <c:v>2005</c:v>
                </c:pt>
                <c:pt idx="5">
                  <c:v>2006</c:v>
                </c:pt>
                <c:pt idx="6">
                  <c:v>2007</c:v>
                </c:pt>
                <c:pt idx="7">
                  <c:v>2008</c:v>
                </c:pt>
                <c:pt idx="8">
                  <c:v>2009</c:v>
                </c:pt>
                <c:pt idx="9">
                  <c:v>2010</c:v>
                </c:pt>
                <c:pt idx="10">
                  <c:v>2011</c:v>
                </c:pt>
                <c:pt idx="11">
                  <c:v>2012</c:v>
                </c:pt>
                <c:pt idx="12">
                  <c:v>2013</c:v>
                </c:pt>
                <c:pt idx="13">
                  <c:v>2013 YTD</c:v>
                </c:pt>
                <c:pt idx="14">
                  <c:v>2014 YTD</c:v>
                </c:pt>
              </c:strCache>
            </c:strRef>
          </c:cat>
          <c:val>
            <c:numRef>
              <c:f>Sheet1!$B$2:$B$16</c:f>
              <c:numCache>
                <c:formatCode>"$"#,##0_%_);\("$"#,##0\)_%;"$"#,##0_%_);@_%_)</c:formatCode>
                <c:ptCount val="15"/>
                <c:pt idx="0">
                  <c:v>14.4077</c:v>
                </c:pt>
                <c:pt idx="1">
                  <c:v>31.5162</c:v>
                </c:pt>
                <c:pt idx="2">
                  <c:v>33.7832</c:v>
                </c:pt>
                <c:pt idx="3">
                  <c:v>29.6512</c:v>
                </c:pt>
                <c:pt idx="4">
                  <c:v>45.1624</c:v>
                </c:pt>
                <c:pt idx="5">
                  <c:v>68.2582</c:v>
                </c:pt>
                <c:pt idx="6">
                  <c:v>113.9179</c:v>
                </c:pt>
                <c:pt idx="7">
                  <c:v>187.0614</c:v>
                </c:pt>
                <c:pt idx="8">
                  <c:v>147.7164</c:v>
                </c:pt>
                <c:pt idx="9">
                  <c:v>208.7689</c:v>
                </c:pt>
                <c:pt idx="10">
                  <c:v>196.0424</c:v>
                </c:pt>
                <c:pt idx="11">
                  <c:v>212.0364</c:v>
                </c:pt>
                <c:pt idx="12">
                  <c:v>275.1138</c:v>
                </c:pt>
                <c:pt idx="13">
                  <c:v>250.6258</c:v>
                </c:pt>
                <c:pt idx="14">
                  <c:v>389.5719</c:v>
                </c:pt>
              </c:numCache>
            </c:numRef>
          </c:val>
        </c:ser>
        <c:dLbls>
          <c:showLegendKey val="0"/>
          <c:showVal val="0"/>
          <c:showCatName val="0"/>
          <c:showSerName val="0"/>
          <c:showPercent val="0"/>
          <c:showBubbleSize val="0"/>
          <c:showLeaderLines val="0"/>
        </c:dLbls>
        <c:gapWidth val="70"/>
        <c:overlap/>
        <c:axId val="220831104"/>
        <c:axId val="220836992"/>
      </c:barChart>
      <c:catAx>
        <c:axId val="220831104"/>
        <c:scaling>
          <c:orientation/>
        </c:scaling>
        <c:delete val="0"/>
        <c:axPos val="b"/>
        <c:numFmt formatCode="General" sourceLinked="1"/>
        <c:majorTickMark val="none"/>
        <c:minorTickMark val="none"/>
        <c:crossAx val="220836992"/>
        <c:crosses val="autoZero"/>
        <c:auto val="0"/>
        <c:lblAlgn val="ctr"/>
        <c:lblOffset/>
        <c:noMultiLvlLbl val="0"/>
      </c:catAx>
      <c:valAx>
        <c:axId val="220836992"/>
        <c:scaling>
          <c:orientation/>
          <c:max val="600"/>
        </c:scaling>
        <c:delete val="0"/>
        <c:axPos val="l"/>
        <c:numFmt formatCode="&quot;$&quot;#,##0_%_);\(&quot;$&quot;#,##0\)_%;&quot;$&quot;#,##0_%_);@_%_)" sourceLinked="1"/>
        <c:majorTickMark val="none"/>
        <c:minorTickMark val="none"/>
        <c:tickLblPos val="none"/>
        <c:spPr>
          <a:ln>
            <a:noFill/>
          </a:ln>
        </c:spPr>
        <c:crossAx val="220831104"/>
        <c:crosses val="autoZero"/>
        <c:crossBetween val="between"/>
      </c:valAx>
    </c:plotArea>
    <c:plotVisOnly val="1"/>
    <c:dispBlanksAs val="gap"/>
    <c:showDLblsOverMax val="0"/>
  </c:chart>
  <c:txPr>
    <a:bodyPr/>
    <a:p>
      <a:pPr>
        <a:defRPr sz="800" smtId="4294967295"/>
      </a:pPr>
      <a:endParaRPr sz="800" smtId="4294967295"/>
    </a:p>
  </c:txPr>
  <c:externalData r:id="rId1">
    <c:autoUpdate val="0"/>
  </c:externalData>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9698" name="Rectangle 2"/>
          <p:cNvSpPr>
            <a:spLocks noGrp="1" noChangeArrowheads="1"/>
          </p:cNvSpPr>
          <p:nvPr>
            <p:ph type="hdr" sz="quarter"/>
          </p:nvPr>
        </p:nvSpPr>
        <p:spPr bwMode="auto">
          <a:xfrm>
            <a:off x="0" y="0"/>
            <a:ext cx="2947513" cy="495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9843" tIns="44920" rIns="89843" bIns="44920" numCol="1" anchor="t" anchorCtr="0" compatLnSpc="1">
            <a:prstTxWarp prst="textNoShape">
              <a:avLst/>
            </a:prstTxWarp>
          </a:bodyPr>
          <a:lstStyle>
            <a:lvl1pPr algn="l" defTabSz="898076">
              <a:defRPr sz="1100" smtClean="0"/>
            </a:lvl1pPr>
          </a:lstStyle>
          <a:p>
            <a:pPr>
              <a:defRPr/>
            </a:pPr>
            <a:endParaRPr lang="en-US"/>
          </a:p>
        </p:txBody>
      </p:sp>
      <p:sp>
        <p:nvSpPr>
          <p:cNvPr id="29699" name="Rectangle 3"/>
          <p:cNvSpPr>
            <a:spLocks noGrp="1" noChangeArrowheads="1"/>
          </p:cNvSpPr>
          <p:nvPr>
            <p:ph type="dt" idx="1"/>
          </p:nvPr>
        </p:nvSpPr>
        <p:spPr bwMode="auto">
          <a:xfrm>
            <a:off x="3856515" y="0"/>
            <a:ext cx="2947513" cy="495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9843" tIns="44920" rIns="89843" bIns="44920" numCol="1" anchor="t" anchorCtr="0" compatLnSpc="1">
            <a:prstTxWarp prst="textNoShape">
              <a:avLst/>
            </a:prstTxWarp>
          </a:bodyPr>
          <a:lstStyle>
            <a:lvl1pPr algn="r" defTabSz="898076">
              <a:defRPr sz="1100" smtClean="0"/>
            </a:lvl1pPr>
          </a:lstStyle>
          <a:p>
            <a:pPr>
              <a:defRPr/>
            </a:pPr>
            <a:endParaRPr lang="en-US"/>
          </a:p>
        </p:txBody>
      </p:sp>
      <p:sp>
        <p:nvSpPr>
          <p:cNvPr id="25604" name="Rectangle 4"/>
          <p:cNvSpPr>
            <a:spLocks noGrp="1" noRot="1" noChangeAspect="1" noChangeArrowheads="1" noTextEdit="1"/>
          </p:cNvSpPr>
          <p:nvPr>
            <p:ph type="sldImg" idx="2"/>
          </p:nvPr>
        </p:nvSpPr>
        <p:spPr bwMode="auto">
          <a:xfrm>
            <a:off x="712788" y="747713"/>
            <a:ext cx="5380037" cy="3725862"/>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sp>
      <p:sp>
        <p:nvSpPr>
          <p:cNvPr id="29701" name="Rectangle 5"/>
          <p:cNvSpPr>
            <a:spLocks noGrp="1" noChangeArrowheads="1"/>
          </p:cNvSpPr>
          <p:nvPr>
            <p:ph type="body" sz="quarter" idx="3"/>
          </p:nvPr>
        </p:nvSpPr>
        <p:spPr bwMode="auto">
          <a:xfrm>
            <a:off x="678975" y="4721305"/>
            <a:ext cx="5447663" cy="4470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9843" tIns="44920" rIns="89843" bIns="449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9702" name="Rectangle 6"/>
          <p:cNvSpPr>
            <a:spLocks noGrp="1" noChangeArrowheads="1"/>
          </p:cNvSpPr>
          <p:nvPr>
            <p:ph type="ftr" sz="quarter" idx="4"/>
          </p:nvPr>
        </p:nvSpPr>
        <p:spPr bwMode="auto">
          <a:xfrm>
            <a:off x="0" y="9444196"/>
            <a:ext cx="2947513" cy="493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9843" tIns="44920" rIns="89843" bIns="44920" numCol="1" anchor="b" anchorCtr="0" compatLnSpc="1">
            <a:prstTxWarp prst="textNoShape">
              <a:avLst/>
            </a:prstTxWarp>
          </a:bodyPr>
          <a:lstStyle>
            <a:lvl1pPr algn="l" defTabSz="898076">
              <a:defRPr sz="1100" smtClean="0"/>
            </a:lvl1pPr>
          </a:lstStyle>
          <a:p>
            <a:pPr>
              <a:defRPr/>
            </a:pPr>
            <a:endParaRPr lang="en-US"/>
          </a:p>
        </p:txBody>
      </p:sp>
      <p:sp>
        <p:nvSpPr>
          <p:cNvPr id="29703" name="Rectangle 7"/>
          <p:cNvSpPr>
            <a:spLocks noGrp="1" noChangeArrowheads="1"/>
          </p:cNvSpPr>
          <p:nvPr>
            <p:ph type="sldNum" sz="quarter" idx="5"/>
          </p:nvPr>
        </p:nvSpPr>
        <p:spPr bwMode="auto">
          <a:xfrm>
            <a:off x="3856515" y="9444196"/>
            <a:ext cx="2947513" cy="493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9843" tIns="44920" rIns="89843" bIns="44920" numCol="1" anchor="b" anchorCtr="0" compatLnSpc="1">
            <a:prstTxWarp prst="textNoShape">
              <a:avLst/>
            </a:prstTxWarp>
          </a:bodyPr>
          <a:lstStyle>
            <a:lvl1pPr algn="r" defTabSz="898076">
              <a:defRPr sz="1100" smtClean="0"/>
            </a:lvl1pPr>
          </a:lstStyle>
          <a:p>
            <a:pPr>
              <a:defRPr/>
            </a:pPr>
            <a:fld id="{C0C428FF-E08F-45DE-BAC9-258D4444EC10}" type="slidenum">
              <a:rPr lang="en-US"/>
              <a:pPr>
                <a:defRPr/>
              </a:pPr>
              <a:t>‹#›</a:t>
            </a:fld>
            <a:endParaRPr lang="en-US"/>
          </a:p>
        </p:txBody>
      </p:sp>
    </p:spTree>
    <p:extLst>
      <p:ext uri="{BB962C8B-B14F-4D97-AF65-F5344CB8AC3E}">
        <p14:creationId xmlns:p14="http://schemas.microsoft.com/office/powerpoint/2010/main" val="337644907"/>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ヒラギノ角ゴ Pro W3" pitchFamily="124" charset="-128"/>
        <a:cs typeface="Geneva" pitchFamily="34" charset="0"/>
      </a:defRPr>
    </a:lvl1pPr>
    <a:lvl2pPr marL="457200" algn="l" rtl="0" eaLnBrk="0" fontAlgn="base" hangingPunct="0">
      <a:spcBef>
        <a:spcPct val="30000"/>
      </a:spcBef>
      <a:spcAft>
        <a:spcPct val="0"/>
      </a:spcAft>
      <a:defRPr sz="1200" kern="1200">
        <a:solidFill>
          <a:schemeClr val="tx1"/>
        </a:solidFill>
        <a:latin typeface="Arial" pitchFamily="34" charset="0"/>
        <a:ea typeface="ヒラギノ角ゴ Pro W3" pitchFamily="124" charset="-128"/>
        <a:cs typeface="Geneva" pitchFamily="34" charset="0"/>
      </a:defRPr>
    </a:lvl2pPr>
    <a:lvl3pPr marL="914400" algn="l" rtl="0" eaLnBrk="0" fontAlgn="base" hangingPunct="0">
      <a:spcBef>
        <a:spcPct val="30000"/>
      </a:spcBef>
      <a:spcAft>
        <a:spcPct val="0"/>
      </a:spcAft>
      <a:defRPr sz="1200" kern="1200">
        <a:solidFill>
          <a:schemeClr val="tx1"/>
        </a:solidFill>
        <a:latin typeface="Arial" pitchFamily="34" charset="0"/>
        <a:ea typeface="ヒラギノ角ゴ Pro W3" pitchFamily="124" charset="-128"/>
        <a:cs typeface="Geneva" pitchFamily="34" charset="0"/>
      </a:defRPr>
    </a:lvl3pPr>
    <a:lvl4pPr marL="1371600" algn="l" rtl="0" eaLnBrk="0" fontAlgn="base" hangingPunct="0">
      <a:spcBef>
        <a:spcPct val="30000"/>
      </a:spcBef>
      <a:spcAft>
        <a:spcPct val="0"/>
      </a:spcAft>
      <a:defRPr sz="1200" kern="1200">
        <a:solidFill>
          <a:schemeClr val="tx1"/>
        </a:solidFill>
        <a:latin typeface="Arial" pitchFamily="34" charset="0"/>
        <a:ea typeface="ヒラギノ角ゴ Pro W3" pitchFamily="124" charset="-128"/>
        <a:cs typeface="Geneva" pitchFamily="34" charset="0"/>
      </a:defRPr>
    </a:lvl4pPr>
    <a:lvl5pPr marL="1828800" algn="l" rtl="0" eaLnBrk="0" fontAlgn="base" hangingPunct="0">
      <a:spcBef>
        <a:spcPct val="30000"/>
      </a:spcBef>
      <a:spcAft>
        <a:spcPct val="0"/>
      </a:spcAft>
      <a:defRPr sz="1200" kern="1200">
        <a:solidFill>
          <a:schemeClr val="tx1"/>
        </a:solidFill>
        <a:latin typeface="Arial" pitchFamily="34" charset="0"/>
        <a:ea typeface="ヒラギノ角ゴ Pro W3" pitchFamily="124" charset="-128"/>
        <a:cs typeface="Geneva"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674" name="Rectangle 7"/>
          <p:cNvSpPr txBox="1">
            <a:spLocks noGrp="1" noChangeArrowheads="1"/>
          </p:cNvSpPr>
          <p:nvPr/>
        </p:nvSpPr>
        <p:spPr bwMode="auto">
          <a:xfrm>
            <a:off x="3851275" y="9440863"/>
            <a:ext cx="295275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424" tIns="48211" rIns="96424" bIns="48211" anchor="b"/>
          <a:lstStyle>
            <a:lvl1pPr algn="l" defTabSz="995363" eaLnBrk="0" hangingPunct="0">
              <a:spcBef>
                <a:spcPct val="30000"/>
              </a:spcBef>
              <a:defRPr sz="1200">
                <a:solidFill>
                  <a:schemeClr val="tx1"/>
                </a:solidFill>
                <a:latin typeface="Arial" pitchFamily="34" charset="0"/>
                <a:ea typeface="ヒラギノ角ゴ Pro W3"/>
                <a:cs typeface="Geneva" pitchFamily="34" charset="0"/>
              </a:defRPr>
            </a:lvl1pPr>
            <a:lvl2pPr marL="742950" indent="-285750" algn="l" defTabSz="995363" eaLnBrk="0" hangingPunct="0">
              <a:spcBef>
                <a:spcPct val="30000"/>
              </a:spcBef>
              <a:defRPr sz="1200">
                <a:solidFill>
                  <a:schemeClr val="tx1"/>
                </a:solidFill>
                <a:latin typeface="Arial" pitchFamily="34" charset="0"/>
                <a:ea typeface="ヒラギノ角ゴ Pro W3"/>
                <a:cs typeface="Geneva" pitchFamily="34" charset="0"/>
              </a:defRPr>
            </a:lvl2pPr>
            <a:lvl3pPr marL="1143000" indent="-228600" algn="l" defTabSz="995363" eaLnBrk="0" hangingPunct="0">
              <a:spcBef>
                <a:spcPct val="30000"/>
              </a:spcBef>
              <a:defRPr sz="1200">
                <a:solidFill>
                  <a:schemeClr val="tx1"/>
                </a:solidFill>
                <a:latin typeface="Arial" pitchFamily="34" charset="0"/>
                <a:ea typeface="ヒラギノ角ゴ Pro W3"/>
                <a:cs typeface="Geneva" pitchFamily="34" charset="0"/>
              </a:defRPr>
            </a:lvl3pPr>
            <a:lvl4pPr marL="1600200" indent="-228600" algn="l" defTabSz="995363" eaLnBrk="0" hangingPunct="0">
              <a:spcBef>
                <a:spcPct val="30000"/>
              </a:spcBef>
              <a:defRPr sz="1200">
                <a:solidFill>
                  <a:schemeClr val="tx1"/>
                </a:solidFill>
                <a:latin typeface="Arial" pitchFamily="34" charset="0"/>
                <a:ea typeface="ヒラギノ角ゴ Pro W3"/>
                <a:cs typeface="Geneva" pitchFamily="34" charset="0"/>
              </a:defRPr>
            </a:lvl4pPr>
            <a:lvl5pPr marL="2057400" indent="-228600" algn="l" defTabSz="995363" eaLnBrk="0" hangingPunct="0">
              <a:spcBef>
                <a:spcPct val="30000"/>
              </a:spcBef>
              <a:defRPr sz="1200">
                <a:solidFill>
                  <a:schemeClr val="tx1"/>
                </a:solidFill>
                <a:latin typeface="Arial" pitchFamily="34" charset="0"/>
                <a:ea typeface="ヒラギノ角ゴ Pro W3"/>
                <a:cs typeface="Geneva" pitchFamily="34" charset="0"/>
              </a:defRPr>
            </a:lvl5pPr>
            <a:lvl6pPr marL="2514600" indent="-228600" defTabSz="995363" eaLnBrk="0" fontAlgn="base" hangingPunct="0">
              <a:spcBef>
                <a:spcPct val="30000"/>
              </a:spcBef>
              <a:spcAft>
                <a:spcPct val="0"/>
              </a:spcAft>
              <a:defRPr sz="1200">
                <a:solidFill>
                  <a:schemeClr val="tx1"/>
                </a:solidFill>
                <a:latin typeface="Arial" pitchFamily="34" charset="0"/>
                <a:ea typeface="ヒラギノ角ゴ Pro W3"/>
                <a:cs typeface="Geneva" pitchFamily="34" charset="0"/>
              </a:defRPr>
            </a:lvl6pPr>
            <a:lvl7pPr marL="2971800" indent="-228600" defTabSz="995363" eaLnBrk="0" fontAlgn="base" hangingPunct="0">
              <a:spcBef>
                <a:spcPct val="30000"/>
              </a:spcBef>
              <a:spcAft>
                <a:spcPct val="0"/>
              </a:spcAft>
              <a:defRPr sz="1200">
                <a:solidFill>
                  <a:schemeClr val="tx1"/>
                </a:solidFill>
                <a:latin typeface="Arial" pitchFamily="34" charset="0"/>
                <a:ea typeface="ヒラギノ角ゴ Pro W3"/>
                <a:cs typeface="Geneva" pitchFamily="34" charset="0"/>
              </a:defRPr>
            </a:lvl7pPr>
            <a:lvl8pPr marL="3429000" indent="-228600" defTabSz="995363" eaLnBrk="0" fontAlgn="base" hangingPunct="0">
              <a:spcBef>
                <a:spcPct val="30000"/>
              </a:spcBef>
              <a:spcAft>
                <a:spcPct val="0"/>
              </a:spcAft>
              <a:defRPr sz="1200">
                <a:solidFill>
                  <a:schemeClr val="tx1"/>
                </a:solidFill>
                <a:latin typeface="Arial" pitchFamily="34" charset="0"/>
                <a:ea typeface="ヒラギノ角ゴ Pro W3"/>
                <a:cs typeface="Geneva" pitchFamily="34" charset="0"/>
              </a:defRPr>
            </a:lvl8pPr>
            <a:lvl9pPr marL="3886200" indent="-228600" defTabSz="995363" eaLnBrk="0" fontAlgn="base" hangingPunct="0">
              <a:spcBef>
                <a:spcPct val="30000"/>
              </a:spcBef>
              <a:spcAft>
                <a:spcPct val="0"/>
              </a:spcAft>
              <a:defRPr sz="1200">
                <a:solidFill>
                  <a:schemeClr val="tx1"/>
                </a:solidFill>
                <a:latin typeface="Arial" pitchFamily="34" charset="0"/>
                <a:ea typeface="ヒラギノ角ゴ Pro W3"/>
                <a:cs typeface="Geneva" pitchFamily="34" charset="0"/>
              </a:defRPr>
            </a:lvl9pPr>
          </a:lstStyle>
          <a:p>
            <a:pPr algn="ctr" eaLnBrk="1" hangingPunct="1">
              <a:spcBef>
                <a:spcPct val="0"/>
              </a:spcBef>
            </a:pPr>
            <a:fld id="{9BB8E8E6-E8E9-457F-9B8B-17B1010A3F34}" type="slidenum">
              <a:rPr lang="en-US" altLang="en-US" sz="1400" smtClean="0">
                <a:solidFill>
                  <a:srgbClr val="000000"/>
                </a:solidFill>
                <a:cs typeface="ヒラギノ角ゴ Pro W3"/>
              </a:rPr>
              <a:pPr algn="ctr" eaLnBrk="1" hangingPunct="1">
                <a:spcBef>
                  <a:spcPct val="0"/>
                </a:spcBef>
              </a:pPr>
              <a:t>4</a:t>
            </a:fld>
            <a:endParaRPr lang="en-US" altLang="en-US" sz="1400" smtClean="0">
              <a:solidFill>
                <a:srgbClr val="000000"/>
              </a:solidFill>
              <a:cs typeface="ヒラギノ角ゴ Pro W3"/>
            </a:endParaRPr>
          </a:p>
        </p:txBody>
      </p:sp>
      <p:sp>
        <p:nvSpPr>
          <p:cNvPr id="28675" name="Rectangle 7"/>
          <p:cNvSpPr txBox="1">
            <a:spLocks noGrp="1" noChangeArrowheads="1"/>
          </p:cNvSpPr>
          <p:nvPr/>
        </p:nvSpPr>
        <p:spPr bwMode="auto">
          <a:xfrm>
            <a:off x="3852863" y="9439275"/>
            <a:ext cx="2951162"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65" tIns="46082" rIns="92165" bIns="46082" anchor="b"/>
          <a:lstStyle>
            <a:lvl1pPr algn="l" defTabSz="949325" eaLnBrk="0" hangingPunct="0">
              <a:spcBef>
                <a:spcPct val="30000"/>
              </a:spcBef>
              <a:defRPr sz="1200">
                <a:solidFill>
                  <a:schemeClr val="tx1"/>
                </a:solidFill>
                <a:latin typeface="Arial" pitchFamily="34" charset="0"/>
                <a:ea typeface="ヒラギノ角ゴ Pro W3"/>
                <a:cs typeface="Geneva" pitchFamily="34" charset="0"/>
              </a:defRPr>
            </a:lvl1pPr>
            <a:lvl2pPr marL="742950" indent="-285750" algn="l" defTabSz="949325" eaLnBrk="0" hangingPunct="0">
              <a:spcBef>
                <a:spcPct val="30000"/>
              </a:spcBef>
              <a:defRPr sz="1200">
                <a:solidFill>
                  <a:schemeClr val="tx1"/>
                </a:solidFill>
                <a:latin typeface="Arial" pitchFamily="34" charset="0"/>
                <a:ea typeface="ヒラギノ角ゴ Pro W3"/>
                <a:cs typeface="Geneva" pitchFamily="34" charset="0"/>
              </a:defRPr>
            </a:lvl2pPr>
            <a:lvl3pPr marL="1143000" indent="-228600" algn="l" defTabSz="949325" eaLnBrk="0" hangingPunct="0">
              <a:spcBef>
                <a:spcPct val="30000"/>
              </a:spcBef>
              <a:defRPr sz="1200">
                <a:solidFill>
                  <a:schemeClr val="tx1"/>
                </a:solidFill>
                <a:latin typeface="Arial" pitchFamily="34" charset="0"/>
                <a:ea typeface="ヒラギノ角ゴ Pro W3"/>
                <a:cs typeface="Geneva" pitchFamily="34" charset="0"/>
              </a:defRPr>
            </a:lvl3pPr>
            <a:lvl4pPr marL="1600200" indent="-228600" algn="l" defTabSz="949325" eaLnBrk="0" hangingPunct="0">
              <a:spcBef>
                <a:spcPct val="30000"/>
              </a:spcBef>
              <a:defRPr sz="1200">
                <a:solidFill>
                  <a:schemeClr val="tx1"/>
                </a:solidFill>
                <a:latin typeface="Arial" pitchFamily="34" charset="0"/>
                <a:ea typeface="ヒラギノ角ゴ Pro W3"/>
                <a:cs typeface="Geneva" pitchFamily="34" charset="0"/>
              </a:defRPr>
            </a:lvl4pPr>
            <a:lvl5pPr marL="2057400" indent="-228600" algn="l" defTabSz="949325" eaLnBrk="0" hangingPunct="0">
              <a:spcBef>
                <a:spcPct val="30000"/>
              </a:spcBef>
              <a:defRPr sz="1200">
                <a:solidFill>
                  <a:schemeClr val="tx1"/>
                </a:solidFill>
                <a:latin typeface="Arial" pitchFamily="34" charset="0"/>
                <a:ea typeface="ヒラギノ角ゴ Pro W3"/>
                <a:cs typeface="Geneva" pitchFamily="34" charset="0"/>
              </a:defRPr>
            </a:lvl5pPr>
            <a:lvl6pPr marL="2514600" indent="-228600" defTabSz="949325" eaLnBrk="0" fontAlgn="base" hangingPunct="0">
              <a:spcBef>
                <a:spcPct val="30000"/>
              </a:spcBef>
              <a:spcAft>
                <a:spcPct val="0"/>
              </a:spcAft>
              <a:defRPr sz="1200">
                <a:solidFill>
                  <a:schemeClr val="tx1"/>
                </a:solidFill>
                <a:latin typeface="Arial" pitchFamily="34" charset="0"/>
                <a:ea typeface="ヒラギノ角ゴ Pro W3"/>
                <a:cs typeface="Geneva" pitchFamily="34" charset="0"/>
              </a:defRPr>
            </a:lvl6pPr>
            <a:lvl7pPr marL="2971800" indent="-228600" defTabSz="949325" eaLnBrk="0" fontAlgn="base" hangingPunct="0">
              <a:spcBef>
                <a:spcPct val="30000"/>
              </a:spcBef>
              <a:spcAft>
                <a:spcPct val="0"/>
              </a:spcAft>
              <a:defRPr sz="1200">
                <a:solidFill>
                  <a:schemeClr val="tx1"/>
                </a:solidFill>
                <a:latin typeface="Arial" pitchFamily="34" charset="0"/>
                <a:ea typeface="ヒラギノ角ゴ Pro W3"/>
                <a:cs typeface="Geneva" pitchFamily="34" charset="0"/>
              </a:defRPr>
            </a:lvl7pPr>
            <a:lvl8pPr marL="3429000" indent="-228600" defTabSz="949325" eaLnBrk="0" fontAlgn="base" hangingPunct="0">
              <a:spcBef>
                <a:spcPct val="30000"/>
              </a:spcBef>
              <a:spcAft>
                <a:spcPct val="0"/>
              </a:spcAft>
              <a:defRPr sz="1200">
                <a:solidFill>
                  <a:schemeClr val="tx1"/>
                </a:solidFill>
                <a:latin typeface="Arial" pitchFamily="34" charset="0"/>
                <a:ea typeface="ヒラギノ角ゴ Pro W3"/>
                <a:cs typeface="Geneva" pitchFamily="34" charset="0"/>
              </a:defRPr>
            </a:lvl8pPr>
            <a:lvl9pPr marL="3886200" indent="-228600" defTabSz="949325" eaLnBrk="0" fontAlgn="base" hangingPunct="0">
              <a:spcBef>
                <a:spcPct val="30000"/>
              </a:spcBef>
              <a:spcAft>
                <a:spcPct val="0"/>
              </a:spcAft>
              <a:defRPr sz="1200">
                <a:solidFill>
                  <a:schemeClr val="tx1"/>
                </a:solidFill>
                <a:latin typeface="Arial" pitchFamily="34" charset="0"/>
                <a:ea typeface="ヒラギノ角ゴ Pro W3"/>
                <a:cs typeface="Geneva" pitchFamily="34" charset="0"/>
              </a:defRPr>
            </a:lvl9pPr>
          </a:lstStyle>
          <a:p>
            <a:pPr algn="ctr">
              <a:spcBef>
                <a:spcPct val="0"/>
              </a:spcBef>
            </a:pPr>
            <a:fld id="{2D22EFE8-9713-41E4-8FA9-F0BCDC9D5F59}" type="slidenum">
              <a:rPr lang="en-US" altLang="en-US" sz="1400" smtClean="0">
                <a:solidFill>
                  <a:srgbClr val="000000"/>
                </a:solidFill>
                <a:cs typeface="ヒラギノ角ゴ Pro W3"/>
              </a:rPr>
              <a:pPr algn="ctr">
                <a:spcBef>
                  <a:spcPct val="0"/>
                </a:spcBef>
              </a:pPr>
              <a:t>4</a:t>
            </a:fld>
            <a:endParaRPr lang="en-US" altLang="en-US" sz="1400" smtClean="0">
              <a:solidFill>
                <a:srgbClr val="000000"/>
              </a:solidFill>
              <a:cs typeface="ヒラギノ角ゴ Pro W3"/>
            </a:endParaRPr>
          </a:p>
        </p:txBody>
      </p:sp>
      <p:sp>
        <p:nvSpPr>
          <p:cNvPr id="28676" name="Rectangle 2"/>
          <p:cNvSpPr>
            <a:spLocks noGrp="1" noRot="1" noChangeAspect="1" noChangeArrowheads="1" noTextEdit="1"/>
          </p:cNvSpPr>
          <p:nvPr>
            <p:ph type="sldImg"/>
          </p:nvPr>
        </p:nvSpPr>
        <p:spPr>
          <a:xfrm>
            <a:off x="717550" y="749300"/>
            <a:ext cx="5370513" cy="3719513"/>
          </a:xfrm>
        </p:spPr>
      </p:sp>
      <p:sp>
        <p:nvSpPr>
          <p:cNvPr id="28677" name="Rectangle 3"/>
          <p:cNvSpPr>
            <a:spLocks noGrp="1" noChangeArrowheads="1"/>
          </p:cNvSpPr>
          <p:nvPr>
            <p:ph type="body" idx="1"/>
          </p:nvPr>
        </p:nvSpPr>
        <p:spPr>
          <a:xfrm>
            <a:off x="677863" y="4722813"/>
            <a:ext cx="5449887" cy="4467225"/>
          </a:xfrm>
          <a:noFill/>
        </p:spPr>
        <p:txBody>
          <a:bodyPr lIns="92165" tIns="46082" rIns="92165" bIns="46082"/>
          <a:lstStyle/>
          <a:p>
            <a:endParaRPr lang="en-GB" altLang="en-US" smtClean="0">
              <a:ea typeface="ヒラギノ角ゴ Pro W3"/>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98" name="Slide Image Placeholder 1"/>
          <p:cNvSpPr>
            <a:spLocks noGrp="1" noRot="1" noChangeAspect="1" noTextEdit="1"/>
          </p:cNvSpPr>
          <p:nvPr>
            <p:ph type="sldImg"/>
          </p:nvPr>
        </p:nvSpPr>
        <p:spPr>
          <a:xfrm>
            <a:off x="712788" y="746125"/>
            <a:ext cx="5380037" cy="3725863"/>
          </a:xfrm>
        </p:spPr>
      </p:sp>
      <p:sp>
        <p:nvSpPr>
          <p:cNvPr id="29699" name="Notes Placeholder 2"/>
          <p:cNvSpPr>
            <a:spLocks noGrp="1"/>
          </p:cNvSpPr>
          <p:nvPr>
            <p:ph type="body" idx="1"/>
          </p:nvPr>
        </p:nvSpPr>
        <p:spPr>
          <a:noFill/>
        </p:spPr>
        <p:txBody>
          <a:bodyPr/>
          <a:lstStyle/>
          <a:p>
            <a:endParaRPr lang="en-US" altLang="en-US" smtClean="0">
              <a:ea typeface="ヒラギノ角ゴ Pro W3"/>
            </a:endParaRPr>
          </a:p>
        </p:txBody>
      </p:sp>
      <p:sp>
        <p:nvSpPr>
          <p:cNvPr id="29700" name="Slide Number Placeholder 3"/>
          <p:cNvSpPr>
            <a:spLocks noGrp="1"/>
          </p:cNvSpPr>
          <p:nvPr>
            <p:ph type="sldNum" sz="quarter" idx="5"/>
          </p:nvPr>
        </p:nvSpPr>
        <p:spPr>
          <a:noFill/>
        </p:spPr>
        <p:txBody>
          <a:bodyPr/>
          <a:lstStyle>
            <a:lvl1pPr algn="l" defTabSz="890499" eaLnBrk="0" hangingPunct="0">
              <a:spcBef>
                <a:spcPct val="30000"/>
              </a:spcBef>
              <a:defRPr sz="1200">
                <a:solidFill>
                  <a:schemeClr val="tx1"/>
                </a:solidFill>
                <a:latin typeface="Arial" pitchFamily="34" charset="0"/>
                <a:ea typeface="ヒラギノ角ゴ Pro W3"/>
                <a:cs typeface="Geneva" pitchFamily="34" charset="0"/>
              </a:defRPr>
            </a:lvl1pPr>
            <a:lvl2pPr marL="742875" indent="-285721" algn="l" defTabSz="890499" eaLnBrk="0" hangingPunct="0">
              <a:spcBef>
                <a:spcPct val="30000"/>
              </a:spcBef>
              <a:defRPr sz="1200">
                <a:solidFill>
                  <a:schemeClr val="tx1"/>
                </a:solidFill>
                <a:latin typeface="Arial" pitchFamily="34" charset="0"/>
                <a:ea typeface="ヒラギノ角ゴ Pro W3"/>
                <a:cs typeface="Geneva" pitchFamily="34" charset="0"/>
              </a:defRPr>
            </a:lvl2pPr>
            <a:lvl3pPr marL="1142885" indent="-228577" algn="l" defTabSz="890499" eaLnBrk="0" hangingPunct="0">
              <a:spcBef>
                <a:spcPct val="30000"/>
              </a:spcBef>
              <a:defRPr sz="1200">
                <a:solidFill>
                  <a:schemeClr val="tx1"/>
                </a:solidFill>
                <a:latin typeface="Arial" pitchFamily="34" charset="0"/>
                <a:ea typeface="ヒラギノ角ゴ Pro W3"/>
                <a:cs typeface="Geneva" pitchFamily="34" charset="0"/>
              </a:defRPr>
            </a:lvl3pPr>
            <a:lvl4pPr marL="1600040" indent="-228577" algn="l" defTabSz="890499" eaLnBrk="0" hangingPunct="0">
              <a:spcBef>
                <a:spcPct val="30000"/>
              </a:spcBef>
              <a:defRPr sz="1200">
                <a:solidFill>
                  <a:schemeClr val="tx1"/>
                </a:solidFill>
                <a:latin typeface="Arial" pitchFamily="34" charset="0"/>
                <a:ea typeface="ヒラギノ角ゴ Pro W3"/>
                <a:cs typeface="Geneva" pitchFamily="34" charset="0"/>
              </a:defRPr>
            </a:lvl4pPr>
            <a:lvl5pPr marL="2057194" indent="-228577" algn="l" defTabSz="890499" eaLnBrk="0" hangingPunct="0">
              <a:spcBef>
                <a:spcPct val="30000"/>
              </a:spcBef>
              <a:defRPr sz="1200">
                <a:solidFill>
                  <a:schemeClr val="tx1"/>
                </a:solidFill>
                <a:latin typeface="Arial" pitchFamily="34" charset="0"/>
                <a:ea typeface="ヒラギノ角ゴ Pro W3"/>
                <a:cs typeface="Geneva" pitchFamily="34" charset="0"/>
              </a:defRPr>
            </a:lvl5pPr>
            <a:lvl6pPr marL="2514348" indent="-228577" defTabSz="890499" eaLnBrk="0" fontAlgn="base" hangingPunct="0">
              <a:spcBef>
                <a:spcPct val="30000"/>
              </a:spcBef>
              <a:spcAft>
                <a:spcPct val="0"/>
              </a:spcAft>
              <a:defRPr sz="1200">
                <a:solidFill>
                  <a:schemeClr val="tx1"/>
                </a:solidFill>
                <a:latin typeface="Arial" pitchFamily="34" charset="0"/>
                <a:ea typeface="ヒラギノ角ゴ Pro W3"/>
                <a:cs typeface="Geneva" pitchFamily="34" charset="0"/>
              </a:defRPr>
            </a:lvl6pPr>
            <a:lvl7pPr marL="2971503" indent="-228577" defTabSz="890499" eaLnBrk="0" fontAlgn="base" hangingPunct="0">
              <a:spcBef>
                <a:spcPct val="30000"/>
              </a:spcBef>
              <a:spcAft>
                <a:spcPct val="0"/>
              </a:spcAft>
              <a:defRPr sz="1200">
                <a:solidFill>
                  <a:schemeClr val="tx1"/>
                </a:solidFill>
                <a:latin typeface="Arial" pitchFamily="34" charset="0"/>
                <a:ea typeface="ヒラギノ角ゴ Pro W3"/>
                <a:cs typeface="Geneva" pitchFamily="34" charset="0"/>
              </a:defRPr>
            </a:lvl7pPr>
            <a:lvl8pPr marL="3428657" indent="-228577" defTabSz="890499" eaLnBrk="0" fontAlgn="base" hangingPunct="0">
              <a:spcBef>
                <a:spcPct val="30000"/>
              </a:spcBef>
              <a:spcAft>
                <a:spcPct val="0"/>
              </a:spcAft>
              <a:defRPr sz="1200">
                <a:solidFill>
                  <a:schemeClr val="tx1"/>
                </a:solidFill>
                <a:latin typeface="Arial" pitchFamily="34" charset="0"/>
                <a:ea typeface="ヒラギノ角ゴ Pro W3"/>
                <a:cs typeface="Geneva" pitchFamily="34" charset="0"/>
              </a:defRPr>
            </a:lvl8pPr>
            <a:lvl9pPr marL="3885810" indent="-228577" defTabSz="890499" eaLnBrk="0" fontAlgn="base" hangingPunct="0">
              <a:spcBef>
                <a:spcPct val="30000"/>
              </a:spcBef>
              <a:spcAft>
                <a:spcPct val="0"/>
              </a:spcAft>
              <a:defRPr sz="1200">
                <a:solidFill>
                  <a:schemeClr val="tx1"/>
                </a:solidFill>
                <a:latin typeface="Arial" pitchFamily="34" charset="0"/>
                <a:ea typeface="ヒラギノ角ゴ Pro W3"/>
                <a:cs typeface="Geneva" pitchFamily="34" charset="0"/>
              </a:defRPr>
            </a:lvl9pPr>
          </a:lstStyle>
          <a:p>
            <a:pPr algn="r" eaLnBrk="1" hangingPunct="1">
              <a:spcBef>
                <a:spcPct val="0"/>
              </a:spcBef>
            </a:pPr>
            <a:fld id="{7391D72D-F7CB-47DE-B657-B1457F015457}" type="slidenum">
              <a:rPr lang="en-US" altLang="en-US" sz="1100">
                <a:solidFill>
                  <a:srgbClr val="000000"/>
                </a:solidFill>
              </a:rPr>
              <a:pPr algn="r" eaLnBrk="1" hangingPunct="1">
                <a:spcBef>
                  <a:spcPct val="0"/>
                </a:spcBef>
              </a:pPr>
              <a:t>5</a:t>
            </a:fld>
            <a:endParaRPr lang="en-US" altLang="en-US" sz="1100">
              <a:solidFill>
                <a:srgbClr val="000000"/>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562" name="Rectangle 7"/>
          <p:cNvSpPr txBox="1">
            <a:spLocks noGrp="1" noChangeArrowheads="1"/>
          </p:cNvSpPr>
          <p:nvPr/>
        </p:nvSpPr>
        <p:spPr bwMode="auto">
          <a:xfrm>
            <a:off x="3854588" y="9442834"/>
            <a:ext cx="2949505" cy="494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8229" tIns="49114" rIns="98229" bIns="49114" anchor="b"/>
          <a:lstStyle>
            <a:lvl1pPr defTabSz="1017588" eaLnBrk="0" hangingPunct="0">
              <a:defRPr sz="1400">
                <a:solidFill>
                  <a:schemeClr val="tx1"/>
                </a:solidFill>
                <a:latin typeface="Arial" pitchFamily="34" charset="0"/>
                <a:ea typeface="STKaiti" pitchFamily="2" charset="-122"/>
              </a:defRPr>
            </a:lvl1pPr>
            <a:lvl2pPr marL="742950" indent="-285750" defTabSz="1017588" eaLnBrk="0" hangingPunct="0">
              <a:defRPr sz="1400">
                <a:solidFill>
                  <a:schemeClr val="tx1"/>
                </a:solidFill>
                <a:latin typeface="Arial" pitchFamily="34" charset="0"/>
                <a:ea typeface="STKaiti" pitchFamily="2" charset="-122"/>
              </a:defRPr>
            </a:lvl2pPr>
            <a:lvl3pPr marL="1143000" indent="-228600" defTabSz="1017588" eaLnBrk="0" hangingPunct="0">
              <a:defRPr sz="1400">
                <a:solidFill>
                  <a:schemeClr val="tx1"/>
                </a:solidFill>
                <a:latin typeface="Arial" pitchFamily="34" charset="0"/>
                <a:ea typeface="STKaiti" pitchFamily="2" charset="-122"/>
              </a:defRPr>
            </a:lvl3pPr>
            <a:lvl4pPr marL="1600200" indent="-228600" defTabSz="1017588" eaLnBrk="0" hangingPunct="0">
              <a:defRPr sz="1400">
                <a:solidFill>
                  <a:schemeClr val="tx1"/>
                </a:solidFill>
                <a:latin typeface="Arial" pitchFamily="34" charset="0"/>
                <a:ea typeface="STKaiti" pitchFamily="2" charset="-122"/>
              </a:defRPr>
            </a:lvl4pPr>
            <a:lvl5pPr marL="2057400" indent="-228600" defTabSz="1017588" eaLnBrk="0" hangingPunct="0">
              <a:defRPr sz="1400">
                <a:solidFill>
                  <a:schemeClr val="tx1"/>
                </a:solidFill>
                <a:latin typeface="Arial" pitchFamily="34" charset="0"/>
                <a:ea typeface="STKaiti" pitchFamily="2" charset="-122"/>
              </a:defRPr>
            </a:lvl5pPr>
            <a:lvl6pPr marL="2514600" indent="-228600" algn="ctr" defTabSz="1017588" eaLnBrk="0" fontAlgn="base" hangingPunct="0">
              <a:spcBef>
                <a:spcPct val="0"/>
              </a:spcBef>
              <a:spcAft>
                <a:spcPct val="0"/>
              </a:spcAft>
              <a:defRPr sz="1400">
                <a:solidFill>
                  <a:schemeClr val="tx1"/>
                </a:solidFill>
                <a:latin typeface="Arial" pitchFamily="34" charset="0"/>
                <a:ea typeface="STKaiti" pitchFamily="2" charset="-122"/>
              </a:defRPr>
            </a:lvl6pPr>
            <a:lvl7pPr marL="2971800" indent="-228600" algn="ctr" defTabSz="1017588" eaLnBrk="0" fontAlgn="base" hangingPunct="0">
              <a:spcBef>
                <a:spcPct val="0"/>
              </a:spcBef>
              <a:spcAft>
                <a:spcPct val="0"/>
              </a:spcAft>
              <a:defRPr sz="1400">
                <a:solidFill>
                  <a:schemeClr val="tx1"/>
                </a:solidFill>
                <a:latin typeface="Arial" pitchFamily="34" charset="0"/>
                <a:ea typeface="STKaiti" pitchFamily="2" charset="-122"/>
              </a:defRPr>
            </a:lvl7pPr>
            <a:lvl8pPr marL="3429000" indent="-228600" algn="ctr" defTabSz="1017588" eaLnBrk="0" fontAlgn="base" hangingPunct="0">
              <a:spcBef>
                <a:spcPct val="0"/>
              </a:spcBef>
              <a:spcAft>
                <a:spcPct val="0"/>
              </a:spcAft>
              <a:defRPr sz="1400">
                <a:solidFill>
                  <a:schemeClr val="tx1"/>
                </a:solidFill>
                <a:latin typeface="Arial" pitchFamily="34" charset="0"/>
                <a:ea typeface="STKaiti" pitchFamily="2" charset="-122"/>
              </a:defRPr>
            </a:lvl8pPr>
            <a:lvl9pPr marL="3886200" indent="-228600" algn="ctr" defTabSz="1017588" eaLnBrk="0" fontAlgn="base" hangingPunct="0">
              <a:spcBef>
                <a:spcPct val="0"/>
              </a:spcBef>
              <a:spcAft>
                <a:spcPct val="0"/>
              </a:spcAft>
              <a:defRPr sz="1400">
                <a:solidFill>
                  <a:schemeClr val="tx1"/>
                </a:solidFill>
                <a:latin typeface="Arial" pitchFamily="34" charset="0"/>
                <a:ea typeface="STKaiti" pitchFamily="2" charset="-122"/>
              </a:defRPr>
            </a:lvl9pPr>
          </a:lstStyle>
          <a:p>
            <a:pPr algn="r" eaLnBrk="1" hangingPunct="1"/>
            <a:fld id="{A9AC9170-66E2-4D9C-B1FC-6C008E18FA31}" type="slidenum">
              <a:rPr lang="en-US" altLang="zh-CN" sz="1300">
                <a:solidFill>
                  <a:srgbClr val="000000"/>
                </a:solidFill>
              </a:rPr>
              <a:pPr algn="r" eaLnBrk="1" hangingPunct="1"/>
              <a:t>21</a:t>
            </a:fld>
            <a:endParaRPr lang="en-US" altLang="zh-CN" sz="1300">
              <a:solidFill>
                <a:srgbClr val="000000"/>
              </a:solidFill>
            </a:endParaRPr>
          </a:p>
        </p:txBody>
      </p:sp>
      <p:sp>
        <p:nvSpPr>
          <p:cNvPr id="66563" name="Rectangle 2"/>
          <p:cNvSpPr>
            <a:spLocks noGrp="1" noRot="1" noChangeAspect="1" noChangeArrowheads="1" noTextEdit="1"/>
          </p:cNvSpPr>
          <p:nvPr>
            <p:ph type="sldImg"/>
          </p:nvPr>
        </p:nvSpPr>
        <p:spPr>
          <a:xfrm>
            <a:off x="714375" y="746125"/>
            <a:ext cx="5381625" cy="3727450"/>
          </a:xfrm>
        </p:spPr>
      </p:sp>
      <p:sp>
        <p:nvSpPr>
          <p:cNvPr id="66564" name="Rectangle 3"/>
          <p:cNvSpPr>
            <a:spLocks noGrp="1" noChangeArrowheads="1"/>
          </p:cNvSpPr>
          <p:nvPr>
            <p:ph type="body" idx="1"/>
          </p:nvPr>
        </p:nvSpPr>
        <p:spPr>
          <a:xfrm>
            <a:off x="681474" y="4721417"/>
            <a:ext cx="5442665" cy="4471623"/>
          </a:xfrm>
          <a:noFill/>
        </p:spPr>
        <p:txBody>
          <a:bodyPr lIns="98229" tIns="49114" rIns="98229" bIns="49114"/>
          <a:lstStyle/>
          <a:p>
            <a:pPr eaLnBrk="1" hangingPunct="1"/>
            <a:endParaRPr lang="zh-CN" altLang="zh-CN" smtClean="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wmf"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wmf" /><Relationship Id="rId2" Type="http://schemas.openxmlformats.org/officeDocument/2006/relationships/slideMaster" Target="../slideMasters/slideMaster3.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wmf" /><Relationship Id="rId2" Type="http://schemas.openxmlformats.org/officeDocument/2006/relationships/slideMaster" Target="../slideMasters/slideMaster4.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326650-79A1-4BF3-B6BC-C11E2B805B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149E8F-F303-41C7-9F1B-DC2FC9771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C8D4D7-A38B-4CFC-A89B-90D2015326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47D818-B91A-474A-8482-2C25B64F39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7947F3-D1DE-4564-94AB-1DDF72A919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55E763-17DB-49F2-8E9C-81B37F3BF9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A2AACC-3F13-4954-BBA0-BC2744E2C9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838FB8-1187-46BA-BCCD-1B1D80762D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0087A0-729D-4729-9130-802E566D38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BC56AE-02C0-4E3D-BCEA-2C991702C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3186A0-5FB9-4E03-B350-7B13AEAE98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spTree>
      <p:nvGrpSpPr>
        <p:cNvPr id="1" name=""/>
        <p:cNvGrpSpPr/>
        <p:nvPr/>
      </p:nvGrpSpPr>
      <p:grpSpPr>
        <a:xfrm>
          <a:off x="0" y="0"/>
          <a:ext cx="0" cy="0"/>
        </a:xfrm>
      </p:grpSpPr>
      <p:pic>
        <p:nvPicPr>
          <p:cNvPr id="4" name="Picture 19" descr="citi-r_2c-blu_pos_rgb"/>
          <p:cNvPicPr>
            <a:picLocks noChangeAspect="1" noChangeArrowheads="1"/>
          </p:cNvPicPr>
          <p:nvPr/>
        </p:nvPicPr>
        <p:blipFill>
          <a:blip r:embed="rId1">
            <a:extLst>
              <a:ext uri="{28A0092B-C50C-407E-A947-70E740481C1C}">
                <a14:useLocalDpi xmlns:a14="http://schemas.microsoft.com/office/drawing/2010/main" val="0"/>
              </a:ext>
            </a:extLst>
          </a:blip>
          <a:stretch>
            <a:fillRect/>
          </a:stretch>
        </p:blipFill>
        <p:spPr bwMode="auto">
          <a:xfrm>
            <a:off x="9356725" y="6569075"/>
            <a:ext cx="474663" cy="27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0" name="Rectangle 84"/>
          <p:cNvSpPr>
            <a:spLocks noGrp="1" noChangeArrowheads="1"/>
          </p:cNvSpPr>
          <p:nvPr>
            <p:ph type="subTitle" idx="1"/>
          </p:nvPr>
        </p:nvSpPr>
        <p:spPr>
          <a:xfrm>
            <a:off x="152400" y="3429000"/>
            <a:ext cx="9601200" cy="990600"/>
          </a:xfrm>
        </p:spPr>
        <p:txBody>
          <a:bodyPr/>
          <a:lstStyle>
            <a:lvl1pPr marL="0" indent="0">
              <a:buFont typeface="Symbol" pitchFamily="18" charset="2"/>
              <a:buNone/>
              <a:defRPr sz="2000">
                <a:solidFill>
                  <a:schemeClr val="hlink"/>
                </a:solidFill>
              </a:defRPr>
            </a:lvl1pPr>
          </a:lstStyle>
          <a:p>
            <a:pPr lvl="0"/>
            <a:r>
              <a:rPr lang="en-US" noProof="0" smtClean="0"/>
              <a:t>Click to edit Master subtitle style</a:t>
            </a:r>
          </a:p>
        </p:txBody>
      </p:sp>
      <p:sp>
        <p:nvSpPr>
          <p:cNvPr id="37893" name="Rectangle 83"/>
          <p:cNvSpPr>
            <a:spLocks noGrp="1" noChangeArrowheads="1"/>
          </p:cNvSpPr>
          <p:nvPr>
            <p:ph type="ctrTitle"/>
          </p:nvPr>
        </p:nvSpPr>
        <p:spPr>
          <a:xfrm>
            <a:off x="152400" y="2133600"/>
            <a:ext cx="9601200" cy="990600"/>
          </a:xfrm>
          <a:ln w="9525">
            <a:noFill/>
          </a:ln>
          <a:extLst>
            <a:ext uri="{91240B29-F687-4F45-9708-019B960494DF}">
              <a14:hiddenLine xmlns:a14="http://schemas.microsoft.com/office/drawing/2010/main" w="9525">
                <a:solidFill>
                  <a:srgbClr val="000000"/>
                </a:solidFill>
                <a:miter lim="800000"/>
                <a:headEnd/>
                <a:tailEnd/>
              </a14:hiddenLine>
            </a:ext>
          </a:extLst>
        </p:spPr>
        <p:txBody>
          <a:bodyPr anchor="b"/>
          <a:lstStyle>
            <a:lvl1pPr>
              <a:defRPr sz="3200"/>
            </a:lvl1pPr>
          </a:lstStyle>
          <a:p>
            <a:pPr lvl="0"/>
            <a:r>
              <a:rPr lang="en-US" noProof="0" smtClean="0"/>
              <a:t>Click to edit Master title style</a:t>
            </a:r>
          </a:p>
        </p:txBody>
      </p:sp>
    </p:spTree>
    <p:extLst>
      <p:ext uri="{BB962C8B-B14F-4D97-AF65-F5344CB8AC3E}">
        <p14:creationId xmlns:p14="http://schemas.microsoft.com/office/powerpoint/2010/main" val="2319705792"/>
      </p:ext>
    </p:extLst>
  </p:cSld>
  <p:clrMapOvr>
    <a:masterClrMapping/>
  </p:clrMapOvr>
  <p:transition/>
  <p:timing/>
  <p:hf hdr="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a:solidFill>
            <a:schemeClr val="bg1"/>
          </a:solidFill>
        </p:spPr>
        <p:txBody>
          <a:bodyPr/>
          <a:lstStyle/>
          <a:p>
            <a:r>
              <a:rPr lang="en-US" smtClean="0"/>
              <a:t>Click to edit Master title style</a:t>
            </a:r>
            <a:endParaRPr lang="en-US"/>
          </a:p>
        </p:txBody>
      </p:sp>
    </p:spTree>
    <p:extLst>
      <p:ext uri="{BB962C8B-B14F-4D97-AF65-F5344CB8AC3E}">
        <p14:creationId xmlns:p14="http://schemas.microsoft.com/office/powerpoint/2010/main" val="4116109263"/>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52400" y="1295400"/>
            <a:ext cx="4648200" cy="4876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105400" y="1295400"/>
            <a:ext cx="4648200" cy="4876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78163432"/>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362343375"/>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Blank">
    <p:spTree>
      <p:nvGrpSpPr>
        <p:cNvPr id="1" name=""/>
        <p:cNvGrpSpPr/>
        <p:nvPr/>
      </p:nvGrpSpPr>
      <p:grpSpPr>
        <a:xfrm>
          <a:off x="0" y="0"/>
          <a:ext cx="0" cy="0"/>
        </a:xfrm>
      </p:grpSpPr>
    </p:spTree>
    <p:extLst>
      <p:ext uri="{BB962C8B-B14F-4D97-AF65-F5344CB8AC3E}">
        <p14:creationId xmlns:p14="http://schemas.microsoft.com/office/powerpoint/2010/main" val="2051677918"/>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spTree>
      <p:nvGrpSpPr>
        <p:cNvPr id="1" name=""/>
        <p:cNvGrpSpPr/>
        <p:nvPr/>
      </p:nvGrpSpPr>
      <p:grpSpPr>
        <a:xfrm>
          <a:off x="0" y="0"/>
          <a:ext cx="0" cy="0"/>
        </a:xfrm>
      </p:grpSpPr>
      <p:pic>
        <p:nvPicPr>
          <p:cNvPr id="4" name="Picture 19" descr="citi-r_2c-blu_pos_rgb"/>
          <p:cNvPicPr>
            <a:picLocks noChangeAspect="1" noChangeArrowheads="1"/>
          </p:cNvPicPr>
          <p:nvPr/>
        </p:nvPicPr>
        <p:blipFill>
          <a:blip r:embed="rId1"/>
          <a:stretch>
            <a:fillRect/>
          </a:stretch>
        </p:blipFill>
        <p:spPr bwMode="auto">
          <a:xfrm>
            <a:off x="9356725" y="6569075"/>
            <a:ext cx="474663" cy="273050"/>
          </a:xfrm>
          <a:prstGeom prst="rect">
            <a:avLst/>
          </a:prstGeom>
          <a:noFill/>
          <a:ln w="9525">
            <a:noFill/>
            <a:miter lim="800000"/>
          </a:ln>
        </p:spPr>
      </p:pic>
      <p:sp>
        <p:nvSpPr>
          <p:cNvPr id="37890" name="Rectangle 84"/>
          <p:cNvSpPr>
            <a:spLocks noGrp="1" noChangeArrowheads="1"/>
          </p:cNvSpPr>
          <p:nvPr>
            <p:ph type="subTitle" idx="1"/>
          </p:nvPr>
        </p:nvSpPr>
        <p:spPr>
          <a:xfrm>
            <a:off x="152400" y="3429000"/>
            <a:ext cx="9601200" cy="990600"/>
          </a:xfrm>
        </p:spPr>
        <p:txBody>
          <a:bodyPr/>
          <a:lstStyle>
            <a:lvl1pPr marL="0" indent="0">
              <a:buFont typeface="Symbol" pitchFamily="18" charset="2"/>
              <a:buNone/>
              <a:defRPr sz="2000">
                <a:solidFill>
                  <a:schemeClr val="hlink"/>
                </a:solidFill>
              </a:defRPr>
            </a:lvl1pPr>
          </a:lstStyle>
          <a:p>
            <a:pPr lvl="0"/>
            <a:r>
              <a:rPr lang="en-US" noProof="0" smtClean="0"/>
              <a:t>Click to edit Master subtitle style</a:t>
            </a:r>
          </a:p>
        </p:txBody>
      </p:sp>
      <p:sp>
        <p:nvSpPr>
          <p:cNvPr id="37893" name="Rectangle 83"/>
          <p:cNvSpPr>
            <a:spLocks noGrp="1" noChangeArrowheads="1"/>
          </p:cNvSpPr>
          <p:nvPr>
            <p:ph type="ctrTitle"/>
          </p:nvPr>
        </p:nvSpPr>
        <p:spPr>
          <a:xfrm>
            <a:off x="152400" y="2133600"/>
            <a:ext cx="9601200" cy="990600"/>
          </a:xfrm>
          <a:ln w="9525">
            <a:noFill/>
          </a:ln>
          <a:extLst/>
        </p:spPr>
        <p:txBody>
          <a:bodyPr anchor="b"/>
          <a:lstStyle>
            <a:lvl1pPr>
              <a:defRPr sz="3200"/>
            </a:lvl1pPr>
          </a:lstStyle>
          <a:p>
            <a:pPr lvl="0"/>
            <a:r>
              <a:rPr lang="en-US" noProof="0" smtClean="0"/>
              <a:t>Click to edit Master title style</a:t>
            </a:r>
          </a:p>
        </p:txBody>
      </p:sp>
    </p:spTree>
    <p:extLst>
      <p:ext uri="{BB962C8B-B14F-4D97-AF65-F5344CB8AC3E}">
        <p14:creationId xmlns:p14="http://schemas.microsoft.com/office/powerpoint/2010/main" val="1906348434"/>
      </p:ext>
    </p:extLst>
  </p:cSld>
  <p:clrMapOvr>
    <a:masterClrMapping/>
  </p:clrMapOvr>
  <p:transition/>
  <p:timing/>
  <p:hf hdr="0"/>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a:solidFill>
            <a:schemeClr val="bg1"/>
          </a:solidFill>
        </p:spPr>
        <p:txBody>
          <a:bodyPr/>
          <a:lstStyle/>
          <a:p>
            <a:r>
              <a:rPr lang="en-US" smtClean="0"/>
              <a:t>Click to edit Master title style</a:t>
            </a:r>
            <a:endParaRPr lang="en-US"/>
          </a:p>
        </p:txBody>
      </p:sp>
    </p:spTree>
    <p:extLst>
      <p:ext uri="{BB962C8B-B14F-4D97-AF65-F5344CB8AC3E}">
        <p14:creationId xmlns:p14="http://schemas.microsoft.com/office/powerpoint/2010/main" val="2234281603"/>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52400" y="1295400"/>
            <a:ext cx="4648200" cy="4876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105400" y="1295400"/>
            <a:ext cx="4648200" cy="4876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07160777"/>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259583242"/>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Blank">
    <p:spTree>
      <p:nvGrpSpPr>
        <p:cNvPr id="1" name=""/>
        <p:cNvGrpSpPr/>
        <p:nvPr/>
      </p:nvGrpSpPr>
      <p:grpSpPr>
        <a:xfrm>
          <a:off x="0" y="0"/>
          <a:ext cx="0" cy="0"/>
        </a:xfrm>
      </p:grpSpPr>
    </p:spTree>
    <p:extLst>
      <p:ext uri="{BB962C8B-B14F-4D97-AF65-F5344CB8AC3E}">
        <p14:creationId xmlns:p14="http://schemas.microsoft.com/office/powerpoint/2010/main" val="2040603811"/>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spTree>
      <p:nvGrpSpPr>
        <p:cNvPr id="1" name=""/>
        <p:cNvGrpSpPr/>
        <p:nvPr/>
      </p:nvGrpSpPr>
      <p:grpSpPr>
        <a:xfrm>
          <a:off x="0" y="0"/>
          <a:ext cx="0" cy="0"/>
        </a:xfrm>
      </p:grpSpPr>
      <p:pic>
        <p:nvPicPr>
          <p:cNvPr id="4" name="Picture 19" descr="citi-r_2c-blu_pos_rgb"/>
          <p:cNvPicPr>
            <a:picLocks noChangeAspect="1" noChangeArrowheads="1"/>
          </p:cNvPicPr>
          <p:nvPr/>
        </p:nvPicPr>
        <p:blipFill>
          <a:blip r:embed="rId1">
            <a:extLst>
              <a:ext uri="{28A0092B-C50C-407E-A947-70E740481C1C}">
                <a14:useLocalDpi xmlns:a14="http://schemas.microsoft.com/office/drawing/2010/main" val="0"/>
              </a:ext>
            </a:extLst>
          </a:blip>
          <a:stretch>
            <a:fillRect/>
          </a:stretch>
        </p:blipFill>
        <p:spPr bwMode="auto">
          <a:xfrm>
            <a:off x="9356725" y="6569075"/>
            <a:ext cx="474663" cy="27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8" name="Rectangle 84"/>
          <p:cNvSpPr>
            <a:spLocks noGrp="1" noChangeArrowheads="1"/>
          </p:cNvSpPr>
          <p:nvPr>
            <p:ph type="subTitle" idx="1"/>
          </p:nvPr>
        </p:nvSpPr>
        <p:spPr>
          <a:xfrm>
            <a:off x="152400" y="3429000"/>
            <a:ext cx="9601200" cy="990600"/>
          </a:xfrm>
        </p:spPr>
        <p:txBody>
          <a:bodyPr/>
          <a:lstStyle>
            <a:lvl1pPr marL="0" indent="0">
              <a:buFont typeface="Symbol" pitchFamily="18" charset="2"/>
              <a:buNone/>
              <a:defRPr sz="2000">
                <a:solidFill>
                  <a:schemeClr val="hlink"/>
                </a:solidFill>
              </a:defRPr>
            </a:lvl1pPr>
          </a:lstStyle>
          <a:p>
            <a:pPr lvl="0"/>
            <a:r>
              <a:rPr lang="en-US" noProof="0" smtClean="0"/>
              <a:t>Click to edit Master subtitle style</a:t>
            </a:r>
          </a:p>
        </p:txBody>
      </p:sp>
      <p:sp>
        <p:nvSpPr>
          <p:cNvPr id="29699" name="Rectangle 83"/>
          <p:cNvSpPr>
            <a:spLocks noGrp="1" noChangeArrowheads="1"/>
          </p:cNvSpPr>
          <p:nvPr>
            <p:ph type="ctrTitle"/>
          </p:nvPr>
        </p:nvSpPr>
        <p:spPr>
          <a:xfrm>
            <a:off x="152400" y="2133600"/>
            <a:ext cx="9601200" cy="990600"/>
          </a:xfrm>
          <a:ln w="9525">
            <a:noFill/>
          </a:ln>
          <a:extLst>
            <a:ext uri="{91240B29-F687-4F45-9708-019B960494DF}">
              <a14:hiddenLine xmlns:a14="http://schemas.microsoft.com/office/drawing/2010/main" w="9525">
                <a:solidFill>
                  <a:srgbClr val="000000"/>
                </a:solidFill>
                <a:miter lim="800000"/>
                <a:headEnd/>
                <a:tailEnd/>
              </a14:hiddenLine>
            </a:ext>
          </a:extLst>
        </p:spPr>
        <p:txBody>
          <a:bodyPr anchor="b"/>
          <a:lstStyle>
            <a:lvl1pPr>
              <a:defRPr sz="3200"/>
            </a:lvl1pPr>
          </a:lstStyle>
          <a:p>
            <a:pPr lvl="0"/>
            <a:r>
              <a:rPr lang="en-US" noProof="0" smtClean="0"/>
              <a:t>Click to edit Master title style</a:t>
            </a:r>
          </a:p>
        </p:txBody>
      </p:sp>
    </p:spTree>
    <p:extLst>
      <p:ext uri="{BB962C8B-B14F-4D97-AF65-F5344CB8AC3E}">
        <p14:creationId xmlns:p14="http://schemas.microsoft.com/office/powerpoint/2010/main" val="209023377"/>
      </p:ext>
    </p:extLst>
  </p:cSld>
  <p:clrMapOvr>
    <a:masterClrMapping/>
  </p:clrMapOvr>
  <p:transition/>
  <p:timing/>
  <p:hf hdr="0"/>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659799897"/>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82638" y="4406900"/>
            <a:ext cx="8420100" cy="1362075"/>
          </a:xfrm>
        </p:spPr>
        <p:txBody>
          <a:bodyPr/>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82638" y="2906713"/>
            <a:ext cx="84201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1649149806"/>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52400" y="1295400"/>
            <a:ext cx="47244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029200" y="1295400"/>
            <a:ext cx="4724400" cy="4876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328670254"/>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a:xfrm>
            <a:off x="495300" y="274638"/>
            <a:ext cx="89154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95300" y="1535113"/>
            <a:ext cx="437673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95300" y="2174875"/>
            <a:ext cx="437673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5032375" y="1535113"/>
            <a:ext cx="437832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32375" y="2174875"/>
            <a:ext cx="437832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387061041"/>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231511080"/>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extLst>
      <p:ext uri="{BB962C8B-B14F-4D97-AF65-F5344CB8AC3E}">
        <p14:creationId xmlns:p14="http://schemas.microsoft.com/office/powerpoint/2010/main" val="4021985360"/>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95300" y="273050"/>
            <a:ext cx="3259138"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873500" y="273050"/>
            <a:ext cx="5537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95300" y="1435100"/>
            <a:ext cx="3259138"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19224806"/>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941513" y="4800600"/>
            <a:ext cx="59436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941513"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941513"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71694527"/>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180194922"/>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7353300" y="60325"/>
            <a:ext cx="2400300" cy="611187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52400" y="60325"/>
            <a:ext cx="7048500" cy="611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166304136"/>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wmf" /><Relationship Id="rId7"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slideLayout" Target="../slideLayouts/slideLayout18.xml" /><Relationship Id="rId3" Type="http://schemas.openxmlformats.org/officeDocument/2006/relationships/slideLayout" Target="../slideLayouts/slideLayout19.xml" /><Relationship Id="rId4" Type="http://schemas.openxmlformats.org/officeDocument/2006/relationships/slideLayout" Target="../slideLayouts/slideLayout20.xml" /><Relationship Id="rId5" Type="http://schemas.openxmlformats.org/officeDocument/2006/relationships/slideLayout" Target="../slideLayouts/slideLayout21.xml" /><Relationship Id="rId6" Type="http://schemas.openxmlformats.org/officeDocument/2006/relationships/image" Target="../media/image1.wmf" /><Relationship Id="rId7"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22.xml" /><Relationship Id="rId10" Type="http://schemas.openxmlformats.org/officeDocument/2006/relationships/slideLayout" Target="../slideLayouts/slideLayout31.xml" /><Relationship Id="rId11" Type="http://schemas.openxmlformats.org/officeDocument/2006/relationships/slideLayout" Target="../slideLayouts/slideLayout32.xml" /><Relationship Id="rId12" Type="http://schemas.openxmlformats.org/officeDocument/2006/relationships/image" Target="../media/image1.wmf" /><Relationship Id="rId13" Type="http://schemas.openxmlformats.org/officeDocument/2006/relationships/theme" Target="../theme/theme4.xml" /><Relationship Id="rId2" Type="http://schemas.openxmlformats.org/officeDocument/2006/relationships/slideLayout" Target="../slideLayouts/slideLayout23.xml" /><Relationship Id="rId3" Type="http://schemas.openxmlformats.org/officeDocument/2006/relationships/slideLayout" Target="../slideLayouts/slideLayout24.xml" /><Relationship Id="rId4" Type="http://schemas.openxmlformats.org/officeDocument/2006/relationships/slideLayout" Target="../slideLayouts/slideLayout25.xml" /><Relationship Id="rId5" Type="http://schemas.openxmlformats.org/officeDocument/2006/relationships/slideLayout" Target="../slideLayouts/slideLayout26.xml" /><Relationship Id="rId6" Type="http://schemas.openxmlformats.org/officeDocument/2006/relationships/slideLayout" Target="../slideLayouts/slideLayout27.xml" /><Relationship Id="rId7" Type="http://schemas.openxmlformats.org/officeDocument/2006/relationships/slideLayout" Target="../slideLayouts/slideLayout28.xml" /><Relationship Id="rId8" Type="http://schemas.openxmlformats.org/officeDocument/2006/relationships/slideLayout" Target="../slideLayouts/slideLayout29.xml" /><Relationship Id="rId9" Type="http://schemas.openxmlformats.org/officeDocument/2006/relationships/slideLayout" Target="../slideLayouts/slideLayout3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1028" name="Line 14"/>
          <p:cNvSpPr>
            <a:spLocks noChangeShapeType="1"/>
          </p:cNvSpPr>
          <p:nvPr/>
        </p:nvSpPr>
        <p:spPr bwMode="auto">
          <a:xfrm>
            <a:off x="146050" y="457200"/>
            <a:ext cx="9601200" cy="0"/>
          </a:xfrm>
          <a:prstGeom prst="line">
            <a:avLst/>
          </a:prstGeom>
          <a:noFill/>
          <a:ln w="6350">
            <a:solidFill>
              <a:schemeClr val="tx2"/>
            </a:solidFill>
            <a:round/>
          </a:ln>
          <a:extLst>
            <a:ext uri="{909E8E84-426E-40DD-AFC4-6F175D3DCCD1}">
              <a14:hiddenFill xmlns:a14="http://schemas.microsoft.com/office/drawing/2010/main">
                <a:noFill/>
              </a14:hiddenFill>
            </a:ext>
          </a:extLst>
        </p:spPr>
        <p:txBody>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a:p>
        </p:txBody>
      </p:sp>
      <p:sp>
        <p:nvSpPr>
          <p:cNvPr id="1026" name="Rectangle 84"/>
          <p:cNvSpPr>
            <a:spLocks noGrp="1" noChangeArrowheads="1"/>
          </p:cNvSpPr>
          <p:nvPr>
            <p:ph type="body" idx="1"/>
          </p:nvPr>
        </p:nvSpPr>
        <p:spPr bwMode="gray">
          <a:xfrm>
            <a:off x="152400" y="1295400"/>
            <a:ext cx="96012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7" name="Line 11"/>
          <p:cNvSpPr>
            <a:spLocks noChangeShapeType="1"/>
          </p:cNvSpPr>
          <p:nvPr/>
        </p:nvSpPr>
        <p:spPr bwMode="auto">
          <a:xfrm>
            <a:off x="146050" y="6400800"/>
            <a:ext cx="9601200" cy="0"/>
          </a:xfrm>
          <a:prstGeom prst="line">
            <a:avLst/>
          </a:prstGeom>
          <a:noFill/>
          <a:ln w="6350">
            <a:solidFill>
              <a:schemeClr val="tx2"/>
            </a:solidFill>
            <a:round/>
          </a:ln>
          <a:extLst>
            <a:ext uri="{909E8E84-426E-40DD-AFC4-6F175D3DCCD1}">
              <a14:hiddenFill xmlns:a14="http://schemas.microsoft.com/office/drawing/2010/main">
                <a:noFill/>
              </a14:hiddenFill>
            </a:ext>
          </a:extLst>
        </p:spPr>
        <p:txBody>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a:p>
        </p:txBody>
      </p:sp>
      <p:pic>
        <p:nvPicPr>
          <p:cNvPr id="1030" name="Picture 9" descr="citi-r_2c-blu_pos_rgb"/>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356725" y="6569075"/>
            <a:ext cx="474663" cy="27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9" name="Rectangle 83"/>
          <p:cNvSpPr>
            <a:spLocks noGrp="1" noChangeArrowheads="1"/>
          </p:cNvSpPr>
          <p:nvPr>
            <p:ph type="title"/>
          </p:nvPr>
        </p:nvSpPr>
        <p:spPr bwMode="gray">
          <a:xfrm>
            <a:off x="152400" y="60325"/>
            <a:ext cx="9598025" cy="377825"/>
          </a:xfrm>
          <a:prstGeom prst="rect">
            <a:avLst/>
          </a:prstGeom>
          <a:solidFill>
            <a:schemeClr val="bg1"/>
          </a:solidFill>
          <a:ln w="12700">
            <a:solidFill>
              <a:schemeClr val="bg1"/>
            </a:solidFill>
            <a:miter lim="800000"/>
          </a:ln>
        </p:spPr>
        <p:txBody>
          <a:bodyPr vert="horz" wrap="square" lIns="0" tIns="0" rIns="0" bIns="0" numCol="1" anchor="t" anchorCtr="0" compatLnSpc="1">
            <a:prstTxWarp prst="textNoShape">
              <a:avLst/>
            </a:prstTxWarp>
            <a:spAutoFit/>
          </a:bodyPr>
          <a:lstStyle/>
          <a:p>
            <a:pPr lvl="0"/>
            <a:r>
              <a:rPr lang="en-US" smtClean="0"/>
              <a:t>Click to edit Master title style</a:t>
            </a:r>
          </a:p>
        </p:txBody>
      </p:sp>
    </p:spTree>
  </p:cSld>
  <p:clrMap bg1="lt1" tx1="dk1" bg2="lt2" tx2="dk2" accent1="accent1" accent2="accent2" accent3="accent3" accent4="accent4" accent5="accent5" accent6="accent6" hlink="hlink" folHlink="folHlink"/>
  <p:sldLayoutIdLst>
    <p:sldLayoutId id="2147483660" r:id="rId1"/>
    <p:sldLayoutId id="2147483672" r:id="rId2"/>
    <p:sldLayoutId id="2147483673" r:id="rId3"/>
    <p:sldLayoutId id="2147483674" r:id="rId4"/>
    <p:sldLayoutId id="2147483675" r:id="rId5"/>
  </p:sldLayoutIdLst>
  <p:transition/>
  <p:timing/>
  <p:hf hdr="0"/>
  <p:txStyles>
    <p:titleStyle>
      <a:lvl1pPr algn="l" rtl="0" eaLnBrk="0" fontAlgn="base" hangingPunct="0">
        <a:spcBef>
          <a:spcPct val="0"/>
        </a:spcBef>
        <a:spcAft>
          <a:spcPct val="0"/>
        </a:spcAft>
        <a:defRPr sz="2400">
          <a:solidFill>
            <a:schemeClr val="accent1"/>
          </a:solidFill>
          <a:latin typeface="+mj-lt"/>
          <a:ea typeface="+mj-ea"/>
          <a:cs typeface="+mj-cs"/>
        </a:defRPr>
      </a:lvl1pPr>
      <a:lvl2pPr algn="l" rtl="0" eaLnBrk="0" fontAlgn="base" hangingPunct="0">
        <a:spcBef>
          <a:spcPct val="0"/>
        </a:spcBef>
        <a:spcAft>
          <a:spcPct val="0"/>
        </a:spcAft>
        <a:defRPr sz="2400">
          <a:solidFill>
            <a:schemeClr val="accent1"/>
          </a:solidFill>
          <a:latin typeface="Arial" pitchFamily="34" charset="0"/>
          <a:ea typeface="STKaiti" pitchFamily="2" charset="-122"/>
          <a:cs typeface="Geneva" pitchFamily="34" charset="0"/>
        </a:defRPr>
      </a:lvl2pPr>
      <a:lvl3pPr algn="l" rtl="0" eaLnBrk="0" fontAlgn="base" hangingPunct="0">
        <a:spcBef>
          <a:spcPct val="0"/>
        </a:spcBef>
        <a:spcAft>
          <a:spcPct val="0"/>
        </a:spcAft>
        <a:defRPr sz="2400">
          <a:solidFill>
            <a:schemeClr val="accent1"/>
          </a:solidFill>
          <a:latin typeface="Arial" pitchFamily="34" charset="0"/>
          <a:ea typeface="STKaiti" pitchFamily="2" charset="-122"/>
          <a:cs typeface="Geneva" pitchFamily="34" charset="0"/>
        </a:defRPr>
      </a:lvl3pPr>
      <a:lvl4pPr algn="l" rtl="0" eaLnBrk="0" fontAlgn="base" hangingPunct="0">
        <a:spcBef>
          <a:spcPct val="0"/>
        </a:spcBef>
        <a:spcAft>
          <a:spcPct val="0"/>
        </a:spcAft>
        <a:defRPr sz="2400">
          <a:solidFill>
            <a:schemeClr val="accent1"/>
          </a:solidFill>
          <a:latin typeface="Arial" pitchFamily="34" charset="0"/>
          <a:ea typeface="STKaiti" pitchFamily="2" charset="-122"/>
          <a:cs typeface="Geneva" pitchFamily="34" charset="0"/>
        </a:defRPr>
      </a:lvl4pPr>
      <a:lvl5pPr algn="l" rtl="0" eaLnBrk="0" fontAlgn="base" hangingPunct="0">
        <a:spcBef>
          <a:spcPct val="0"/>
        </a:spcBef>
        <a:spcAft>
          <a:spcPct val="0"/>
        </a:spcAft>
        <a:defRPr sz="2400">
          <a:solidFill>
            <a:schemeClr val="accent1"/>
          </a:solidFill>
          <a:latin typeface="Arial" pitchFamily="34" charset="0"/>
          <a:ea typeface="STKaiti" pitchFamily="2" charset="-122"/>
          <a:cs typeface="Geneva" pitchFamily="34" charset="0"/>
        </a:defRPr>
      </a:lvl5pPr>
      <a:lvl6pPr marL="457200" algn="l" rtl="0" eaLnBrk="0" fontAlgn="base" hangingPunct="0">
        <a:spcBef>
          <a:spcPct val="0"/>
        </a:spcBef>
        <a:spcAft>
          <a:spcPct val="0"/>
        </a:spcAft>
        <a:defRPr sz="2400">
          <a:solidFill>
            <a:schemeClr val="accent1"/>
          </a:solidFill>
          <a:latin typeface="Arial" pitchFamily="34" charset="0"/>
          <a:ea typeface="ヒラギノ角ゴ Pro W3" pitchFamily="124" charset="-128"/>
          <a:cs typeface="Geneva" pitchFamily="34" charset="0"/>
        </a:defRPr>
      </a:lvl6pPr>
      <a:lvl7pPr marL="914400" algn="l" rtl="0" eaLnBrk="0" fontAlgn="base" hangingPunct="0">
        <a:spcBef>
          <a:spcPct val="0"/>
        </a:spcBef>
        <a:spcAft>
          <a:spcPct val="0"/>
        </a:spcAft>
        <a:defRPr sz="2400">
          <a:solidFill>
            <a:schemeClr val="accent1"/>
          </a:solidFill>
          <a:latin typeface="Arial" pitchFamily="34" charset="0"/>
          <a:ea typeface="ヒラギノ角ゴ Pro W3" pitchFamily="124" charset="-128"/>
          <a:cs typeface="Geneva" pitchFamily="34" charset="0"/>
        </a:defRPr>
      </a:lvl7pPr>
      <a:lvl8pPr marL="1371600" algn="l" rtl="0" eaLnBrk="0" fontAlgn="base" hangingPunct="0">
        <a:spcBef>
          <a:spcPct val="0"/>
        </a:spcBef>
        <a:spcAft>
          <a:spcPct val="0"/>
        </a:spcAft>
        <a:defRPr sz="2400">
          <a:solidFill>
            <a:schemeClr val="accent1"/>
          </a:solidFill>
          <a:latin typeface="Arial" pitchFamily="34" charset="0"/>
          <a:ea typeface="ヒラギノ角ゴ Pro W3" pitchFamily="124" charset="-128"/>
          <a:cs typeface="Geneva" pitchFamily="34" charset="0"/>
        </a:defRPr>
      </a:lvl8pPr>
      <a:lvl9pPr marL="1828800" algn="l" rtl="0" eaLnBrk="0" fontAlgn="base" hangingPunct="0">
        <a:spcBef>
          <a:spcPct val="0"/>
        </a:spcBef>
        <a:spcAft>
          <a:spcPct val="0"/>
        </a:spcAft>
        <a:defRPr sz="2400">
          <a:solidFill>
            <a:schemeClr val="accent1"/>
          </a:solidFill>
          <a:latin typeface="Arial" pitchFamily="34" charset="0"/>
          <a:ea typeface="ヒラギノ角ゴ Pro W3" pitchFamily="124" charset="-128"/>
          <a:cs typeface="Geneva" pitchFamily="34" charset="0"/>
        </a:defRPr>
      </a:lvl9pPr>
    </p:titleStyle>
    <p:bodyStyle>
      <a:lvl1pPr marL="171450" indent="-171450" algn="l" defTabSz="1838325" rtl="0" eaLnBrk="0" fontAlgn="base" hangingPunct="0">
        <a:spcBef>
          <a:spcPct val="75000"/>
        </a:spcBef>
        <a:spcAft>
          <a:spcPct val="0"/>
        </a:spcAft>
        <a:buClr>
          <a:schemeClr val="tx2"/>
        </a:buClr>
        <a:buFont typeface="Symbol" pitchFamily="18" charset="2"/>
        <a:buChar char="·"/>
        <a:defRPr sz="1400">
          <a:solidFill>
            <a:srgbClr val="53565A"/>
          </a:solidFill>
          <a:latin typeface="+mn-lt"/>
          <a:ea typeface="+mn-ea"/>
          <a:cs typeface="+mn-cs"/>
        </a:defRPr>
      </a:lvl1pPr>
      <a:lvl2pPr marL="344488" indent="-171450" algn="l" defTabSz="1838325" rtl="0" eaLnBrk="0" fontAlgn="base" hangingPunct="0">
        <a:spcBef>
          <a:spcPct val="25000"/>
        </a:spcBef>
        <a:spcAft>
          <a:spcPct val="0"/>
        </a:spcAft>
        <a:buClr>
          <a:schemeClr val="tx2"/>
        </a:buClr>
        <a:buFont typeface="Arial" pitchFamily="34" charset="0"/>
        <a:buChar char="–"/>
        <a:defRPr sz="1400">
          <a:solidFill>
            <a:srgbClr val="53565A"/>
          </a:solidFill>
          <a:latin typeface="+mn-lt"/>
          <a:ea typeface="+mn-ea"/>
          <a:cs typeface="+mn-cs"/>
        </a:defRPr>
      </a:lvl2pPr>
      <a:lvl3pPr marL="517525" indent="-17145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mn-ea"/>
          <a:cs typeface="+mn-cs"/>
        </a:defRPr>
      </a:lvl3pPr>
      <a:lvl4pPr marL="685800" indent="-166688" algn="l" defTabSz="1838325" rtl="0" eaLnBrk="0" fontAlgn="base" hangingPunct="0">
        <a:spcBef>
          <a:spcPct val="25000"/>
        </a:spcBef>
        <a:spcAft>
          <a:spcPct val="0"/>
        </a:spcAft>
        <a:buClr>
          <a:schemeClr val="tx2"/>
        </a:buClr>
        <a:buFont typeface="Arial" pitchFamily="34" charset="0"/>
        <a:buChar char="–"/>
        <a:defRPr sz="1400">
          <a:solidFill>
            <a:srgbClr val="53565A"/>
          </a:solidFill>
          <a:latin typeface="+mn-lt"/>
          <a:ea typeface="+mn-ea"/>
          <a:cs typeface="+mn-cs"/>
        </a:defRPr>
      </a:lvl4pPr>
      <a:lvl5pPr marL="852488" indent="-16510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mn-ea"/>
          <a:cs typeface="+mn-cs"/>
        </a:defRPr>
      </a:lvl5pPr>
      <a:lvl6pPr marL="1309688" indent="-16510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mn-ea"/>
          <a:cs typeface="+mn-cs"/>
        </a:defRPr>
      </a:lvl6pPr>
      <a:lvl7pPr marL="1766888" indent="-16510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mn-ea"/>
          <a:cs typeface="+mn-cs"/>
        </a:defRPr>
      </a:lvl7pPr>
      <a:lvl8pPr marL="2224088" indent="-16510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mn-ea"/>
          <a:cs typeface="+mn-cs"/>
        </a:defRPr>
      </a:lvl8pPr>
      <a:lvl9pPr marL="2681288" indent="-16510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1028" name="Line 14"/>
          <p:cNvSpPr>
            <a:spLocks noChangeShapeType="1"/>
          </p:cNvSpPr>
          <p:nvPr/>
        </p:nvSpPr>
        <p:spPr bwMode="auto">
          <a:xfrm>
            <a:off x="146050" y="457200"/>
            <a:ext cx="9601200" cy="0"/>
          </a:xfrm>
          <a:prstGeom prst="line">
            <a:avLst/>
          </a:prstGeom>
          <a:noFill/>
          <a:ln w="6350">
            <a:solidFill>
              <a:schemeClr val="tx2"/>
            </a:solidFill>
            <a:round/>
          </a:ln>
          <a:extLst/>
        </p:spPr>
        <p:txBody>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defRPr/>
            </a:pPr>
            <a:endParaRPr lang="en-US">
              <a:solidFill>
                <a:srgbClr val="53565A"/>
              </a:solidFill>
            </a:endParaRPr>
          </a:p>
        </p:txBody>
      </p:sp>
      <p:sp>
        <p:nvSpPr>
          <p:cNvPr id="1027" name="Rectangle 84"/>
          <p:cNvSpPr>
            <a:spLocks noGrp="1" noChangeArrowheads="1"/>
          </p:cNvSpPr>
          <p:nvPr>
            <p:ph type="body" idx="1"/>
          </p:nvPr>
        </p:nvSpPr>
        <p:spPr bwMode="gray">
          <a:xfrm>
            <a:off x="152400" y="1295400"/>
            <a:ext cx="9601200" cy="4876800"/>
          </a:xfrm>
          <a:prstGeom prst="rect">
            <a:avLst/>
          </a:prstGeom>
          <a:noFill/>
          <a:ln w="9525">
            <a:noFill/>
            <a:miter lim="800000"/>
          </a:ln>
        </p:spPr>
        <p:txBody>
          <a:bodyPr vert="horz" wrap="square" lIns="0" tIns="0" rIns="0" bIns="0" numCol="1" anchor="t" anchorCtr="0" compatLnSpc="1">
            <a:prstTxWarp prst="textNoShape">
              <a:avLst/>
            </a:prstTxWarp>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p>
        </p:txBody>
      </p:sp>
      <p:sp>
        <p:nvSpPr>
          <p:cNvPr id="2" name="Line 11"/>
          <p:cNvSpPr>
            <a:spLocks noChangeShapeType="1"/>
          </p:cNvSpPr>
          <p:nvPr/>
        </p:nvSpPr>
        <p:spPr bwMode="auto">
          <a:xfrm>
            <a:off x="146050" y="6400800"/>
            <a:ext cx="9601200" cy="0"/>
          </a:xfrm>
          <a:prstGeom prst="line">
            <a:avLst/>
          </a:prstGeom>
          <a:noFill/>
          <a:ln w="6350">
            <a:solidFill>
              <a:schemeClr val="tx2"/>
            </a:solidFill>
            <a:round/>
          </a:ln>
          <a:extLst/>
        </p:spPr>
        <p:txBody>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defRPr/>
            </a:pPr>
            <a:endParaRPr lang="en-US">
              <a:solidFill>
                <a:srgbClr val="53565A"/>
              </a:solidFill>
            </a:endParaRPr>
          </a:p>
        </p:txBody>
      </p:sp>
      <p:pic>
        <p:nvPicPr>
          <p:cNvPr id="1029" name="Picture 9" descr="citi-r_2c-blu_pos_rgb"/>
          <p:cNvPicPr>
            <a:picLocks noChangeAspect="1" noChangeArrowheads="1"/>
          </p:cNvPicPr>
          <p:nvPr/>
        </p:nvPicPr>
        <p:blipFill>
          <a:blip r:embed="rId6"/>
          <a:stretch>
            <a:fillRect/>
          </a:stretch>
        </p:blipFill>
        <p:spPr bwMode="auto">
          <a:xfrm>
            <a:off x="9356725" y="6569075"/>
            <a:ext cx="474663" cy="273050"/>
          </a:xfrm>
          <a:prstGeom prst="rect">
            <a:avLst/>
          </a:prstGeom>
          <a:noFill/>
          <a:ln w="9525">
            <a:noFill/>
            <a:miter lim="800000"/>
          </a:ln>
        </p:spPr>
      </p:pic>
      <p:sp>
        <p:nvSpPr>
          <p:cNvPr id="1030" name="Rectangle 83"/>
          <p:cNvSpPr>
            <a:spLocks noGrp="1" noChangeArrowheads="1"/>
          </p:cNvSpPr>
          <p:nvPr>
            <p:ph type="title"/>
          </p:nvPr>
        </p:nvSpPr>
        <p:spPr bwMode="gray">
          <a:xfrm>
            <a:off x="152400" y="60325"/>
            <a:ext cx="9598025" cy="377825"/>
          </a:xfrm>
          <a:prstGeom prst="rect">
            <a:avLst/>
          </a:prstGeom>
          <a:solidFill>
            <a:schemeClr val="bg1"/>
          </a:solidFill>
          <a:ln w="12700">
            <a:solidFill>
              <a:schemeClr val="bg1"/>
            </a:solidFill>
            <a:miter lim="800000"/>
          </a:ln>
        </p:spPr>
        <p:txBody>
          <a:bodyPr vert="horz" wrap="square" lIns="0" tIns="0" rIns="0" bIns="0" numCol="1" anchor="t" anchorCtr="0" compatLnSpc="1">
            <a:prstTxWarp prst="textNoShape">
              <a:avLst/>
            </a:prstTxWarp>
            <a:spAutoFit/>
          </a:bodyPr>
          <a:lstStyle/>
          <a:p>
            <a:pPr lvl="0"/>
            <a:r>
              <a:rPr lang="en-US" altLang="zh-CN" smtClean="0"/>
              <a:t>Click to edit Master title style</a:t>
            </a:r>
          </a:p>
        </p:txBody>
      </p:sp>
    </p:spTree>
    <p:extLst>
      <p:ext uri="{BB962C8B-B14F-4D97-AF65-F5344CB8AC3E}">
        <p14:creationId xmlns:p14="http://schemas.microsoft.com/office/powerpoint/2010/main" val="1525341579"/>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Lst>
  <p:transition/>
  <p:timing/>
  <p:hf hdr="0"/>
  <p:txStyles>
    <p:titleStyle>
      <a:lvl1pPr algn="l" rtl="0" eaLnBrk="0" fontAlgn="base" hangingPunct="0">
        <a:spcBef>
          <a:spcPct val="0"/>
        </a:spcBef>
        <a:spcAft>
          <a:spcPct val="0"/>
        </a:spcAft>
        <a:defRPr sz="2400">
          <a:solidFill>
            <a:schemeClr val="accent1"/>
          </a:solidFill>
          <a:latin typeface="+mj-lt"/>
          <a:ea typeface="华文楷体" pitchFamily="2" charset="-122"/>
          <a:cs typeface="+mj-cs"/>
        </a:defRPr>
      </a:lvl1pPr>
      <a:lvl2pPr algn="l" rtl="0" eaLnBrk="0" fontAlgn="base" hangingPunct="0">
        <a:spcBef>
          <a:spcPct val="0"/>
        </a:spcBef>
        <a:spcAft>
          <a:spcPct val="0"/>
        </a:spcAft>
        <a:defRPr sz="2400">
          <a:solidFill>
            <a:schemeClr val="accent1"/>
          </a:solidFill>
          <a:latin typeface="Arial" pitchFamily="34" charset="0"/>
          <a:ea typeface="华文楷体" pitchFamily="2" charset="-122"/>
          <a:cs typeface="Geneva" pitchFamily="34" charset="0"/>
        </a:defRPr>
      </a:lvl2pPr>
      <a:lvl3pPr algn="l" rtl="0" eaLnBrk="0" fontAlgn="base" hangingPunct="0">
        <a:spcBef>
          <a:spcPct val="0"/>
        </a:spcBef>
        <a:spcAft>
          <a:spcPct val="0"/>
        </a:spcAft>
        <a:defRPr sz="2400">
          <a:solidFill>
            <a:schemeClr val="accent1"/>
          </a:solidFill>
          <a:latin typeface="Arial" pitchFamily="34" charset="0"/>
          <a:ea typeface="华文楷体" pitchFamily="2" charset="-122"/>
          <a:cs typeface="Geneva" pitchFamily="34" charset="0"/>
        </a:defRPr>
      </a:lvl3pPr>
      <a:lvl4pPr algn="l" rtl="0" eaLnBrk="0" fontAlgn="base" hangingPunct="0">
        <a:spcBef>
          <a:spcPct val="0"/>
        </a:spcBef>
        <a:spcAft>
          <a:spcPct val="0"/>
        </a:spcAft>
        <a:defRPr sz="2400">
          <a:solidFill>
            <a:schemeClr val="accent1"/>
          </a:solidFill>
          <a:latin typeface="Arial" pitchFamily="34" charset="0"/>
          <a:ea typeface="华文楷体" pitchFamily="2" charset="-122"/>
          <a:cs typeface="Geneva" pitchFamily="34" charset="0"/>
        </a:defRPr>
      </a:lvl4pPr>
      <a:lvl5pPr algn="l" rtl="0" eaLnBrk="0" fontAlgn="base" hangingPunct="0">
        <a:spcBef>
          <a:spcPct val="0"/>
        </a:spcBef>
        <a:spcAft>
          <a:spcPct val="0"/>
        </a:spcAft>
        <a:defRPr sz="2400">
          <a:solidFill>
            <a:schemeClr val="accent1"/>
          </a:solidFill>
          <a:latin typeface="Arial" pitchFamily="34" charset="0"/>
          <a:ea typeface="华文楷体" pitchFamily="2" charset="-122"/>
          <a:cs typeface="Geneva" pitchFamily="34" charset="0"/>
        </a:defRPr>
      </a:lvl5pPr>
      <a:lvl6pPr marL="457200" algn="l" rtl="0" eaLnBrk="0" fontAlgn="base" hangingPunct="0">
        <a:spcBef>
          <a:spcPct val="0"/>
        </a:spcBef>
        <a:spcAft>
          <a:spcPct val="0"/>
        </a:spcAft>
        <a:defRPr sz="2400">
          <a:solidFill>
            <a:schemeClr val="accent1"/>
          </a:solidFill>
          <a:latin typeface="Arial" pitchFamily="34" charset="0"/>
          <a:ea typeface="ヒラギノ角ゴ Pro W3" pitchFamily="124" charset="-128"/>
          <a:cs typeface="Geneva" pitchFamily="34" charset="0"/>
        </a:defRPr>
      </a:lvl6pPr>
      <a:lvl7pPr marL="914400" algn="l" rtl="0" eaLnBrk="0" fontAlgn="base" hangingPunct="0">
        <a:spcBef>
          <a:spcPct val="0"/>
        </a:spcBef>
        <a:spcAft>
          <a:spcPct val="0"/>
        </a:spcAft>
        <a:defRPr sz="2400">
          <a:solidFill>
            <a:schemeClr val="accent1"/>
          </a:solidFill>
          <a:latin typeface="Arial" pitchFamily="34" charset="0"/>
          <a:ea typeface="ヒラギノ角ゴ Pro W3" pitchFamily="124" charset="-128"/>
          <a:cs typeface="Geneva" pitchFamily="34" charset="0"/>
        </a:defRPr>
      </a:lvl7pPr>
      <a:lvl8pPr marL="1371600" algn="l" rtl="0" eaLnBrk="0" fontAlgn="base" hangingPunct="0">
        <a:spcBef>
          <a:spcPct val="0"/>
        </a:spcBef>
        <a:spcAft>
          <a:spcPct val="0"/>
        </a:spcAft>
        <a:defRPr sz="2400">
          <a:solidFill>
            <a:schemeClr val="accent1"/>
          </a:solidFill>
          <a:latin typeface="Arial" pitchFamily="34" charset="0"/>
          <a:ea typeface="ヒラギノ角ゴ Pro W3" pitchFamily="124" charset="-128"/>
          <a:cs typeface="Geneva" pitchFamily="34" charset="0"/>
        </a:defRPr>
      </a:lvl8pPr>
      <a:lvl9pPr marL="1828800" algn="l" rtl="0" eaLnBrk="0" fontAlgn="base" hangingPunct="0">
        <a:spcBef>
          <a:spcPct val="0"/>
        </a:spcBef>
        <a:spcAft>
          <a:spcPct val="0"/>
        </a:spcAft>
        <a:defRPr sz="2400">
          <a:solidFill>
            <a:schemeClr val="accent1"/>
          </a:solidFill>
          <a:latin typeface="Arial" pitchFamily="34" charset="0"/>
          <a:ea typeface="ヒラギノ角ゴ Pro W3" pitchFamily="124" charset="-128"/>
          <a:cs typeface="Geneva" pitchFamily="34" charset="0"/>
        </a:defRPr>
      </a:lvl9pPr>
    </p:titleStyle>
    <p:bodyStyle>
      <a:lvl1pPr marL="171450" indent="-171450" algn="l" defTabSz="1838325" rtl="0" eaLnBrk="0" fontAlgn="base" hangingPunct="0">
        <a:spcBef>
          <a:spcPct val="75000"/>
        </a:spcBef>
        <a:spcAft>
          <a:spcPct val="0"/>
        </a:spcAft>
        <a:buClr>
          <a:schemeClr val="tx2"/>
        </a:buClr>
        <a:buFont typeface="Symbol" pitchFamily="18" charset="2"/>
        <a:buChar char="·"/>
        <a:defRPr sz="1400">
          <a:solidFill>
            <a:srgbClr val="53565A"/>
          </a:solidFill>
          <a:latin typeface="+mn-lt"/>
          <a:ea typeface="华文楷体" pitchFamily="2" charset="-122"/>
          <a:cs typeface="+mn-cs"/>
        </a:defRPr>
      </a:lvl1pPr>
      <a:lvl2pPr marL="344488" indent="-171450" algn="l" defTabSz="1838325" rtl="0" eaLnBrk="0" fontAlgn="base" hangingPunct="0">
        <a:spcBef>
          <a:spcPct val="25000"/>
        </a:spcBef>
        <a:spcAft>
          <a:spcPct val="0"/>
        </a:spcAft>
        <a:buClr>
          <a:schemeClr val="tx2"/>
        </a:buClr>
        <a:buFont typeface="Arial"/>
        <a:buChar char="–"/>
        <a:defRPr sz="1400">
          <a:solidFill>
            <a:srgbClr val="53565A"/>
          </a:solidFill>
          <a:latin typeface="+mn-lt"/>
          <a:ea typeface="华文楷体" pitchFamily="2" charset="-122"/>
          <a:cs typeface="+mn-cs"/>
        </a:defRPr>
      </a:lvl2pPr>
      <a:lvl3pPr marL="517525" indent="-17145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华文楷体" pitchFamily="2" charset="-122"/>
          <a:cs typeface="+mn-cs"/>
        </a:defRPr>
      </a:lvl3pPr>
      <a:lvl4pPr marL="685800" indent="-166688" algn="l" defTabSz="1838325" rtl="0" eaLnBrk="0" fontAlgn="base" hangingPunct="0">
        <a:spcBef>
          <a:spcPct val="25000"/>
        </a:spcBef>
        <a:spcAft>
          <a:spcPct val="0"/>
        </a:spcAft>
        <a:buClr>
          <a:schemeClr val="tx2"/>
        </a:buClr>
        <a:buFont typeface="Arial"/>
        <a:buChar char="–"/>
        <a:defRPr sz="1400">
          <a:solidFill>
            <a:srgbClr val="53565A"/>
          </a:solidFill>
          <a:latin typeface="+mn-lt"/>
          <a:ea typeface="华文楷体" pitchFamily="2" charset="-122"/>
          <a:cs typeface="+mn-cs"/>
        </a:defRPr>
      </a:lvl4pPr>
      <a:lvl5pPr marL="852488" indent="-16510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华文楷体" pitchFamily="2" charset="-122"/>
          <a:cs typeface="+mn-cs"/>
        </a:defRPr>
      </a:lvl5pPr>
      <a:lvl6pPr marL="1309688" indent="-16510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mn-ea"/>
          <a:cs typeface="+mn-cs"/>
        </a:defRPr>
      </a:lvl6pPr>
      <a:lvl7pPr marL="1766888" indent="-16510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mn-ea"/>
          <a:cs typeface="+mn-cs"/>
        </a:defRPr>
      </a:lvl7pPr>
      <a:lvl8pPr marL="2224088" indent="-16510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mn-ea"/>
          <a:cs typeface="+mn-cs"/>
        </a:defRPr>
      </a:lvl8pPr>
      <a:lvl9pPr marL="2681288" indent="-16510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1026" name="Rectangle 84"/>
          <p:cNvSpPr>
            <a:spLocks noGrp="1" noChangeArrowheads="1"/>
          </p:cNvSpPr>
          <p:nvPr>
            <p:ph type="body" idx="1"/>
          </p:nvPr>
        </p:nvSpPr>
        <p:spPr bwMode="gray">
          <a:xfrm>
            <a:off x="152400" y="1295400"/>
            <a:ext cx="96012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7" name="Line 3"/>
          <p:cNvSpPr>
            <a:spLocks noChangeShapeType="1"/>
          </p:cNvSpPr>
          <p:nvPr/>
        </p:nvSpPr>
        <p:spPr bwMode="auto">
          <a:xfrm>
            <a:off x="152400" y="6400800"/>
            <a:ext cx="9601200" cy="0"/>
          </a:xfrm>
          <a:prstGeom prst="line">
            <a:avLst/>
          </a:prstGeom>
          <a:noFill/>
          <a:ln w="6350">
            <a:solidFill>
              <a:schemeClr val="tx2"/>
            </a:solidFill>
            <a:round/>
          </a:ln>
          <a:extLst>
            <a:ext uri="{909E8E84-426E-40DD-AFC4-6F175D3DCCD1}">
              <a14:hiddenFill xmlns:a14="http://schemas.microsoft.com/office/drawing/2010/main">
                <a:noFill/>
              </a14:hiddenFill>
            </a:ext>
          </a:extLst>
        </p:spPr>
        <p:txBody>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ea typeface="STKaiti" pitchFamily="2" charset="-122"/>
            </a:endParaRPr>
          </a:p>
        </p:txBody>
      </p:sp>
      <p:sp>
        <p:nvSpPr>
          <p:cNvPr id="1028" name="Line 4"/>
          <p:cNvSpPr>
            <a:spLocks noChangeShapeType="1"/>
          </p:cNvSpPr>
          <p:nvPr/>
        </p:nvSpPr>
        <p:spPr bwMode="auto">
          <a:xfrm>
            <a:off x="152400" y="457200"/>
            <a:ext cx="9601200" cy="0"/>
          </a:xfrm>
          <a:prstGeom prst="line">
            <a:avLst/>
          </a:prstGeom>
          <a:noFill/>
          <a:ln w="6350">
            <a:solidFill>
              <a:schemeClr val="tx2"/>
            </a:solidFill>
            <a:round/>
          </a:ln>
          <a:extLst>
            <a:ext uri="{909E8E84-426E-40DD-AFC4-6F175D3DCCD1}">
              <a14:hiddenFill xmlns:a14="http://schemas.microsoft.com/office/drawing/2010/main">
                <a:noFill/>
              </a14:hiddenFill>
            </a:ext>
          </a:extLst>
        </p:spPr>
        <p:txBody>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ea typeface="STKaiti" pitchFamily="2" charset="-122"/>
            </a:endParaRPr>
          </a:p>
        </p:txBody>
      </p:sp>
      <p:sp>
        <p:nvSpPr>
          <p:cNvPr id="1029" name="Rectangle 83"/>
          <p:cNvSpPr>
            <a:spLocks noGrp="1" noChangeArrowheads="1"/>
          </p:cNvSpPr>
          <p:nvPr>
            <p:ph type="title"/>
          </p:nvPr>
        </p:nvSpPr>
        <p:spPr bwMode="gray">
          <a:xfrm>
            <a:off x="152400" y="60325"/>
            <a:ext cx="9598025" cy="377825"/>
          </a:xfrm>
          <a:prstGeom prst="rect">
            <a:avLst/>
          </a:prstGeom>
          <a:solidFill>
            <a:schemeClr val="bg1"/>
          </a:solidFill>
          <a:ln w="12700">
            <a:solidFill>
              <a:schemeClr val="bg1"/>
            </a:solidFill>
            <a:miter lim="800000"/>
          </a:ln>
        </p:spPr>
        <p:txBody>
          <a:bodyPr vert="horz" wrap="square" lIns="0" tIns="0" rIns="0" bIns="0" numCol="1" anchor="t" anchorCtr="0" compatLnSpc="1">
            <a:prstTxWarp prst="textNoShape">
              <a:avLst/>
            </a:prstTxWarp>
            <a:spAutoFit/>
          </a:bodyPr>
          <a:lstStyle/>
          <a:p>
            <a:pPr lvl="0"/>
            <a:r>
              <a:rPr lang="en-US" smtClean="0"/>
              <a:t>Click to edit Master title style</a:t>
            </a:r>
          </a:p>
        </p:txBody>
      </p:sp>
      <p:pic>
        <p:nvPicPr>
          <p:cNvPr id="1030" name="Picture 6" descr="citi-r_2c-blu_pos_rgb"/>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9356725" y="6569075"/>
            <a:ext cx="474663" cy="27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4072354"/>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ransition/>
  <p:timing/>
  <p:hf hdr="0"/>
  <p:txStyles>
    <p:titleStyle>
      <a:lvl1pPr algn="l" rtl="0" eaLnBrk="0" fontAlgn="base" hangingPunct="0">
        <a:spcBef>
          <a:spcPct val="0"/>
        </a:spcBef>
        <a:spcAft>
          <a:spcPct val="0"/>
        </a:spcAft>
        <a:defRPr sz="2400">
          <a:solidFill>
            <a:schemeClr val="accent1"/>
          </a:solidFill>
          <a:latin typeface="+mj-lt"/>
          <a:ea typeface="+mj-ea"/>
          <a:cs typeface="+mj-cs"/>
        </a:defRPr>
      </a:lvl1pPr>
      <a:lvl2pPr algn="l" rtl="0" eaLnBrk="0" fontAlgn="base" hangingPunct="0">
        <a:spcBef>
          <a:spcPct val="0"/>
        </a:spcBef>
        <a:spcAft>
          <a:spcPct val="0"/>
        </a:spcAft>
        <a:defRPr sz="2400">
          <a:solidFill>
            <a:schemeClr val="accent1"/>
          </a:solidFill>
          <a:latin typeface="Arial" pitchFamily="34" charset="0"/>
          <a:ea typeface="STKaiti" pitchFamily="2" charset="-122"/>
          <a:cs typeface="Arial" pitchFamily="34" charset="0"/>
        </a:defRPr>
      </a:lvl2pPr>
      <a:lvl3pPr algn="l" rtl="0" eaLnBrk="0" fontAlgn="base" hangingPunct="0">
        <a:spcBef>
          <a:spcPct val="0"/>
        </a:spcBef>
        <a:spcAft>
          <a:spcPct val="0"/>
        </a:spcAft>
        <a:defRPr sz="2400">
          <a:solidFill>
            <a:schemeClr val="accent1"/>
          </a:solidFill>
          <a:latin typeface="Arial" pitchFamily="34" charset="0"/>
          <a:ea typeface="STKaiti" pitchFamily="2" charset="-122"/>
          <a:cs typeface="Arial" pitchFamily="34" charset="0"/>
        </a:defRPr>
      </a:lvl3pPr>
      <a:lvl4pPr algn="l" rtl="0" eaLnBrk="0" fontAlgn="base" hangingPunct="0">
        <a:spcBef>
          <a:spcPct val="0"/>
        </a:spcBef>
        <a:spcAft>
          <a:spcPct val="0"/>
        </a:spcAft>
        <a:defRPr sz="2400">
          <a:solidFill>
            <a:schemeClr val="accent1"/>
          </a:solidFill>
          <a:latin typeface="Arial" pitchFamily="34" charset="0"/>
          <a:ea typeface="STKaiti" pitchFamily="2" charset="-122"/>
          <a:cs typeface="Arial" pitchFamily="34" charset="0"/>
        </a:defRPr>
      </a:lvl4pPr>
      <a:lvl5pPr algn="l" rtl="0" eaLnBrk="0" fontAlgn="base" hangingPunct="0">
        <a:spcBef>
          <a:spcPct val="0"/>
        </a:spcBef>
        <a:spcAft>
          <a:spcPct val="0"/>
        </a:spcAft>
        <a:defRPr sz="2400">
          <a:solidFill>
            <a:schemeClr val="accent1"/>
          </a:solidFill>
          <a:latin typeface="Arial" pitchFamily="34" charset="0"/>
          <a:ea typeface="STKaiti" pitchFamily="2" charset="-122"/>
          <a:cs typeface="Arial" pitchFamily="34" charset="0"/>
        </a:defRPr>
      </a:lvl5pPr>
      <a:lvl6pPr marL="457200" algn="l" rtl="0" fontAlgn="base">
        <a:spcBef>
          <a:spcPct val="0"/>
        </a:spcBef>
        <a:spcAft>
          <a:spcPct val="0"/>
        </a:spcAft>
        <a:defRPr sz="2400">
          <a:solidFill>
            <a:schemeClr val="accent1"/>
          </a:solidFill>
          <a:latin typeface="Arial" pitchFamily="34" charset="0"/>
          <a:ea typeface="STKaiti" pitchFamily="2" charset="-122"/>
          <a:cs typeface="Arial" pitchFamily="34" charset="0"/>
        </a:defRPr>
      </a:lvl6pPr>
      <a:lvl7pPr marL="914400" algn="l" rtl="0" fontAlgn="base">
        <a:spcBef>
          <a:spcPct val="0"/>
        </a:spcBef>
        <a:spcAft>
          <a:spcPct val="0"/>
        </a:spcAft>
        <a:defRPr sz="2400">
          <a:solidFill>
            <a:schemeClr val="accent1"/>
          </a:solidFill>
          <a:latin typeface="Arial" pitchFamily="34" charset="0"/>
          <a:ea typeface="STKaiti" pitchFamily="2" charset="-122"/>
          <a:cs typeface="Arial" pitchFamily="34" charset="0"/>
        </a:defRPr>
      </a:lvl7pPr>
      <a:lvl8pPr marL="1371600" algn="l" rtl="0" fontAlgn="base">
        <a:spcBef>
          <a:spcPct val="0"/>
        </a:spcBef>
        <a:spcAft>
          <a:spcPct val="0"/>
        </a:spcAft>
        <a:defRPr sz="2400">
          <a:solidFill>
            <a:schemeClr val="accent1"/>
          </a:solidFill>
          <a:latin typeface="Arial" pitchFamily="34" charset="0"/>
          <a:ea typeface="STKaiti" pitchFamily="2" charset="-122"/>
          <a:cs typeface="Arial" pitchFamily="34" charset="0"/>
        </a:defRPr>
      </a:lvl8pPr>
      <a:lvl9pPr marL="1828800" algn="l" rtl="0" fontAlgn="base">
        <a:spcBef>
          <a:spcPct val="0"/>
        </a:spcBef>
        <a:spcAft>
          <a:spcPct val="0"/>
        </a:spcAft>
        <a:defRPr sz="2400">
          <a:solidFill>
            <a:schemeClr val="accent1"/>
          </a:solidFill>
          <a:latin typeface="Arial" pitchFamily="34" charset="0"/>
          <a:ea typeface="STKaiti" pitchFamily="2" charset="-122"/>
          <a:cs typeface="Arial" pitchFamily="34" charset="0"/>
        </a:defRPr>
      </a:lvl9pPr>
    </p:titleStyle>
    <p:bodyStyle>
      <a:lvl1pPr marL="171450" indent="-171450" algn="l" defTabSz="1838325" rtl="0" eaLnBrk="0" fontAlgn="base" hangingPunct="0">
        <a:spcBef>
          <a:spcPct val="75000"/>
        </a:spcBef>
        <a:spcAft>
          <a:spcPct val="0"/>
        </a:spcAft>
        <a:buClr>
          <a:schemeClr val="tx2"/>
        </a:buClr>
        <a:buFont typeface="Symbol" pitchFamily="18" charset="2"/>
        <a:buChar char="·"/>
        <a:defRPr sz="1400">
          <a:solidFill>
            <a:srgbClr val="53565A"/>
          </a:solidFill>
          <a:latin typeface="+mn-lt"/>
          <a:ea typeface="+mn-ea"/>
          <a:cs typeface="+mn-cs"/>
        </a:defRPr>
      </a:lvl1pPr>
      <a:lvl2pPr marL="344488" indent="-171450" algn="l" defTabSz="1838325" rtl="0" eaLnBrk="0" fontAlgn="base" hangingPunct="0">
        <a:spcBef>
          <a:spcPct val="25000"/>
        </a:spcBef>
        <a:spcAft>
          <a:spcPct val="0"/>
        </a:spcAft>
        <a:buClr>
          <a:schemeClr val="tx2"/>
        </a:buClr>
        <a:buFont typeface="Arial" pitchFamily="34" charset="0"/>
        <a:buChar char="–"/>
        <a:defRPr sz="1400">
          <a:solidFill>
            <a:srgbClr val="53565A"/>
          </a:solidFill>
          <a:latin typeface="+mn-lt"/>
          <a:ea typeface="+mn-ea"/>
          <a:cs typeface="+mn-cs"/>
        </a:defRPr>
      </a:lvl2pPr>
      <a:lvl3pPr marL="517525" indent="-17145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mn-ea"/>
          <a:cs typeface="+mn-cs"/>
        </a:defRPr>
      </a:lvl3pPr>
      <a:lvl4pPr marL="685800" indent="-166688" algn="l" defTabSz="1838325" rtl="0" eaLnBrk="0" fontAlgn="base" hangingPunct="0">
        <a:spcBef>
          <a:spcPct val="25000"/>
        </a:spcBef>
        <a:spcAft>
          <a:spcPct val="0"/>
        </a:spcAft>
        <a:buClr>
          <a:schemeClr val="tx2"/>
        </a:buClr>
        <a:buFont typeface="Arial" pitchFamily="34" charset="0"/>
        <a:buChar char="–"/>
        <a:defRPr sz="1400">
          <a:solidFill>
            <a:srgbClr val="53565A"/>
          </a:solidFill>
          <a:latin typeface="+mn-lt"/>
          <a:ea typeface="+mn-ea"/>
          <a:cs typeface="+mn-cs"/>
        </a:defRPr>
      </a:lvl4pPr>
      <a:lvl5pPr marL="852488" indent="-165100" algn="l" defTabSz="1838325" rtl="0" eaLnBrk="0" fontAlgn="base" hangingPunct="0">
        <a:spcBef>
          <a:spcPct val="25000"/>
        </a:spcBef>
        <a:spcAft>
          <a:spcPct val="0"/>
        </a:spcAft>
        <a:buClr>
          <a:schemeClr val="tx2"/>
        </a:buClr>
        <a:buFont typeface="Symbol" pitchFamily="18" charset="2"/>
        <a:buChar char="·"/>
        <a:defRPr sz="1400">
          <a:solidFill>
            <a:srgbClr val="53565A"/>
          </a:solidFill>
          <a:latin typeface="+mn-lt"/>
          <a:ea typeface="+mn-ea"/>
          <a:cs typeface="+mn-cs"/>
        </a:defRPr>
      </a:lvl5pPr>
      <a:lvl6pPr marL="1309688" indent="-165100" algn="l" defTabSz="1838325" rtl="0" fontAlgn="base">
        <a:spcBef>
          <a:spcPct val="25000"/>
        </a:spcBef>
        <a:spcAft>
          <a:spcPct val="0"/>
        </a:spcAft>
        <a:buClr>
          <a:schemeClr val="tx2"/>
        </a:buClr>
        <a:buFont typeface="Symbol" pitchFamily="18" charset="2"/>
        <a:buChar char="·"/>
        <a:defRPr sz="1400">
          <a:solidFill>
            <a:srgbClr val="53565A"/>
          </a:solidFill>
          <a:latin typeface="+mn-lt"/>
          <a:ea typeface="+mn-ea"/>
          <a:cs typeface="+mn-cs"/>
        </a:defRPr>
      </a:lvl6pPr>
      <a:lvl7pPr marL="1766888" indent="-165100" algn="l" defTabSz="1838325" rtl="0" fontAlgn="base">
        <a:spcBef>
          <a:spcPct val="25000"/>
        </a:spcBef>
        <a:spcAft>
          <a:spcPct val="0"/>
        </a:spcAft>
        <a:buClr>
          <a:schemeClr val="tx2"/>
        </a:buClr>
        <a:buFont typeface="Symbol" pitchFamily="18" charset="2"/>
        <a:buChar char="·"/>
        <a:defRPr sz="1400">
          <a:solidFill>
            <a:srgbClr val="53565A"/>
          </a:solidFill>
          <a:latin typeface="+mn-lt"/>
          <a:ea typeface="+mn-ea"/>
          <a:cs typeface="+mn-cs"/>
        </a:defRPr>
      </a:lvl7pPr>
      <a:lvl8pPr marL="2224088" indent="-165100" algn="l" defTabSz="1838325" rtl="0" fontAlgn="base">
        <a:spcBef>
          <a:spcPct val="25000"/>
        </a:spcBef>
        <a:spcAft>
          <a:spcPct val="0"/>
        </a:spcAft>
        <a:buClr>
          <a:schemeClr val="tx2"/>
        </a:buClr>
        <a:buFont typeface="Symbol" pitchFamily="18" charset="2"/>
        <a:buChar char="·"/>
        <a:defRPr sz="1400">
          <a:solidFill>
            <a:srgbClr val="53565A"/>
          </a:solidFill>
          <a:latin typeface="+mn-lt"/>
          <a:ea typeface="+mn-ea"/>
          <a:cs typeface="+mn-cs"/>
        </a:defRPr>
      </a:lvl8pPr>
      <a:lvl9pPr marL="2681288" indent="-165100" algn="l" defTabSz="1838325" rtl="0" fontAlgn="base">
        <a:spcBef>
          <a:spcPct val="25000"/>
        </a:spcBef>
        <a:spcAft>
          <a:spcPct val="0"/>
        </a:spcAft>
        <a:buClr>
          <a:schemeClr val="tx2"/>
        </a:buClr>
        <a:buFont typeface="Symbol" pitchFamily="18" charset="2"/>
        <a:buChar char="·"/>
        <a:defRPr sz="1400">
          <a:solidFill>
            <a:srgbClr val="53565A"/>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wmf" /><Relationship Id="rId3" Type="http://schemas.openxmlformats.org/officeDocument/2006/relationships/image" Target="../media/image2.jpeg" /><Relationship Id="rId4"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9.png" /><Relationship Id="rId11" Type="http://schemas.openxmlformats.org/officeDocument/2006/relationships/image" Target="../media/image10.wmf" /><Relationship Id="rId12" Type="http://schemas.openxmlformats.org/officeDocument/2006/relationships/image" Target="../media/image11.png" /><Relationship Id="rId13" Type="http://schemas.openxmlformats.org/officeDocument/2006/relationships/image" Target="../media/image12.png" /><Relationship Id="rId14" Type="http://schemas.openxmlformats.org/officeDocument/2006/relationships/image" Target="../media/image13.png" /><Relationship Id="rId15" Type="http://schemas.openxmlformats.org/officeDocument/2006/relationships/tags" Target="../tags/tag6.xml" /><Relationship Id="rId16" Type="http://schemas.openxmlformats.org/officeDocument/2006/relationships/tags" Target="../tags/tag7.xml" /><Relationship Id="rId17" Type="http://schemas.openxmlformats.org/officeDocument/2006/relationships/tags" Target="../tags/tag8.xml" /><Relationship Id="rId2" Type="http://schemas.openxmlformats.org/officeDocument/2006/relationships/notesSlide" Target="../notesSlides/notesSlide1.xml" /><Relationship Id="rId3" Type="http://schemas.openxmlformats.org/officeDocument/2006/relationships/image" Target="../media/image1.wmf"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image" Target="../media/image8.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image" Target="../media/image10.wmf" /><Relationship Id="rId11" Type="http://schemas.openxmlformats.org/officeDocument/2006/relationships/image" Target="../media/image19.emf" /><Relationship Id="rId12" Type="http://schemas.openxmlformats.org/officeDocument/2006/relationships/image" Target="../media/image20.wmf" /><Relationship Id="rId13" Type="http://schemas.openxmlformats.org/officeDocument/2006/relationships/image" Target="../media/image21.emf" /><Relationship Id="rId14" Type="http://schemas.openxmlformats.org/officeDocument/2006/relationships/image" Target="../media/image22.png" /><Relationship Id="rId15" Type="http://schemas.openxmlformats.org/officeDocument/2006/relationships/image" Target="../media/image23.wmf" /><Relationship Id="rId16" Type="http://schemas.openxmlformats.org/officeDocument/2006/relationships/image" Target="../media/image24.wmf" /><Relationship Id="rId17" Type="http://schemas.openxmlformats.org/officeDocument/2006/relationships/image" Target="../media/image25.png" /><Relationship Id="rId18" Type="http://schemas.openxmlformats.org/officeDocument/2006/relationships/image" Target="../media/image26.png" /><Relationship Id="rId19" Type="http://schemas.openxmlformats.org/officeDocument/2006/relationships/image" Target="../media/image27.wmf" /><Relationship Id="rId2" Type="http://schemas.openxmlformats.org/officeDocument/2006/relationships/notesSlide" Target="../notesSlides/notesSlide2.xml" /><Relationship Id="rId20" Type="http://schemas.openxmlformats.org/officeDocument/2006/relationships/image" Target="../media/image28.wmf" /><Relationship Id="rId21" Type="http://schemas.openxmlformats.org/officeDocument/2006/relationships/tags" Target="../tags/tag9.xml" /><Relationship Id="rId22" Type="http://schemas.openxmlformats.org/officeDocument/2006/relationships/image" Target="../media/image29.png" /><Relationship Id="rId23" Type="http://schemas.openxmlformats.org/officeDocument/2006/relationships/image" Target="../media/image30.png" /><Relationship Id="rId24" Type="http://schemas.openxmlformats.org/officeDocument/2006/relationships/image" Target="../media/image31.wmf" /><Relationship Id="rId25" Type="http://schemas.openxmlformats.org/officeDocument/2006/relationships/tags" Target="../tags/tag10.xml" /><Relationship Id="rId26" Type="http://schemas.openxmlformats.org/officeDocument/2006/relationships/tags" Target="../tags/tag11.xml" /><Relationship Id="rId27" Type="http://schemas.openxmlformats.org/officeDocument/2006/relationships/tags" Target="../tags/tag12.xml" /><Relationship Id="rId28" Type="http://schemas.openxmlformats.org/officeDocument/2006/relationships/tags" Target="../tags/tag13.xml" /><Relationship Id="rId3" Type="http://schemas.openxmlformats.org/officeDocument/2006/relationships/image" Target="../media/image14.png" /><Relationship Id="rId4" Type="http://schemas.openxmlformats.org/officeDocument/2006/relationships/image" Target="../media/image1.wmf" /><Relationship Id="rId5" Type="http://schemas.openxmlformats.org/officeDocument/2006/relationships/image" Target="../media/image6.png" /><Relationship Id="rId6" Type="http://schemas.openxmlformats.org/officeDocument/2006/relationships/image" Target="../media/image15.wmf" /><Relationship Id="rId7" Type="http://schemas.openxmlformats.org/officeDocument/2006/relationships/image" Target="../media/image16.wmf" /><Relationship Id="rId8" Type="http://schemas.openxmlformats.org/officeDocument/2006/relationships/image" Target="../media/image17.wmf" /><Relationship Id="rId9" Type="http://schemas.openxmlformats.org/officeDocument/2006/relationships/image" Target="../media/image18.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image" Target="../media/image35.wmf" /><Relationship Id="rId11" Type="http://schemas.openxmlformats.org/officeDocument/2006/relationships/image" Target="../media/image36.png" /><Relationship Id="rId12" Type="http://schemas.openxmlformats.org/officeDocument/2006/relationships/image" Target="../media/image37.png" /><Relationship Id="rId13" Type="http://schemas.openxmlformats.org/officeDocument/2006/relationships/image" Target="../media/image38.png" /><Relationship Id="rId14" Type="http://schemas.openxmlformats.org/officeDocument/2006/relationships/image" Target="../media/image39.png" /><Relationship Id="rId15" Type="http://schemas.openxmlformats.org/officeDocument/2006/relationships/image" Target="../media/image40.png" /><Relationship Id="rId16" Type="http://schemas.openxmlformats.org/officeDocument/2006/relationships/image" Target="../media/image14.png" /><Relationship Id="rId17" Type="http://schemas.openxmlformats.org/officeDocument/2006/relationships/image" Target="../media/image6.png" /><Relationship Id="rId18" Type="http://schemas.openxmlformats.org/officeDocument/2006/relationships/image" Target="../media/image27.wmf" /><Relationship Id="rId19" Type="http://schemas.openxmlformats.org/officeDocument/2006/relationships/image" Target="../media/image28.wmf" /><Relationship Id="rId2" Type="http://schemas.openxmlformats.org/officeDocument/2006/relationships/image" Target="../media/image32.png" /><Relationship Id="rId20" Type="http://schemas.openxmlformats.org/officeDocument/2006/relationships/image" Target="../media/image41.png" /><Relationship Id="rId21" Type="http://schemas.openxmlformats.org/officeDocument/2006/relationships/image" Target="../media/image42.jpeg" /><Relationship Id="rId22" Type="http://schemas.openxmlformats.org/officeDocument/2006/relationships/image" Target="../media/image43.png" /><Relationship Id="rId23" Type="http://schemas.openxmlformats.org/officeDocument/2006/relationships/image" Target="../media/image44.png" /><Relationship Id="rId24" Type="http://schemas.openxmlformats.org/officeDocument/2006/relationships/tags" Target="../tags/tag15.xml" /><Relationship Id="rId25" Type="http://schemas.openxmlformats.org/officeDocument/2006/relationships/tags" Target="../tags/tag16.xml" /><Relationship Id="rId26" Type="http://schemas.openxmlformats.org/officeDocument/2006/relationships/tags" Target="../tags/tag17.xml" /><Relationship Id="rId3" Type="http://schemas.openxmlformats.org/officeDocument/2006/relationships/tags" Target="../tags/tag14.xml" /><Relationship Id="rId4" Type="http://schemas.openxmlformats.org/officeDocument/2006/relationships/image" Target="../media/image17.wmf" /><Relationship Id="rId5" Type="http://schemas.openxmlformats.org/officeDocument/2006/relationships/image" Target="../media/image18.png" /><Relationship Id="rId6" Type="http://schemas.openxmlformats.org/officeDocument/2006/relationships/image" Target="../media/image15.wmf" /><Relationship Id="rId7" Type="http://schemas.openxmlformats.org/officeDocument/2006/relationships/image" Target="../media/image16.wmf" /><Relationship Id="rId8" Type="http://schemas.openxmlformats.org/officeDocument/2006/relationships/image" Target="../media/image33.wmf" /><Relationship Id="rId9" Type="http://schemas.openxmlformats.org/officeDocument/2006/relationships/image" Target="../media/image3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 Id="rId10" Type="http://schemas.openxmlformats.org/officeDocument/2006/relationships/image" Target="../media/image52.emf" /><Relationship Id="rId11" Type="http://schemas.openxmlformats.org/officeDocument/2006/relationships/image" Target="../media/image53.emf" /><Relationship Id="rId12" Type="http://schemas.openxmlformats.org/officeDocument/2006/relationships/chart" Target="../charts/chart1.xml" /><Relationship Id="rId13" Type="http://schemas.openxmlformats.org/officeDocument/2006/relationships/chart" Target="../charts/chart2.xml" /><Relationship Id="rId14" Type="http://schemas.openxmlformats.org/officeDocument/2006/relationships/chart" Target="../charts/chart3.xml" /><Relationship Id="rId15" Type="http://schemas.openxmlformats.org/officeDocument/2006/relationships/chart" Target="../charts/chart4.xml" /><Relationship Id="rId16" Type="http://schemas.openxmlformats.org/officeDocument/2006/relationships/tags" Target="../tags/tag20.xml" /><Relationship Id="rId17" Type="http://schemas.openxmlformats.org/officeDocument/2006/relationships/tags" Target="../tags/tag21.xml" /><Relationship Id="rId18" Type="http://schemas.openxmlformats.org/officeDocument/2006/relationships/tags" Target="../tags/tag22.xml" /><Relationship Id="rId2" Type="http://schemas.openxmlformats.org/officeDocument/2006/relationships/tags" Target="../tags/tag19.xml" /><Relationship Id="rId3" Type="http://schemas.openxmlformats.org/officeDocument/2006/relationships/image" Target="../media/image45.emf" /><Relationship Id="rId4" Type="http://schemas.openxmlformats.org/officeDocument/2006/relationships/image" Target="../media/image46.emf" /><Relationship Id="rId5" Type="http://schemas.openxmlformats.org/officeDocument/2006/relationships/image" Target="../media/image47.emf" /><Relationship Id="rId6" Type="http://schemas.openxmlformats.org/officeDocument/2006/relationships/image" Target="../media/image48.emf" /><Relationship Id="rId7" Type="http://schemas.openxmlformats.org/officeDocument/2006/relationships/image" Target="../media/image49.emf" /><Relationship Id="rId8" Type="http://schemas.openxmlformats.org/officeDocument/2006/relationships/image" Target="../media/image50.emf" /><Relationship Id="rId9" Type="http://schemas.openxmlformats.org/officeDocument/2006/relationships/image" Target="../media/image51.emf"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ags" Target="../tags/tag23.xml" /><Relationship Id="rId3" Type="http://schemas.openxmlformats.org/officeDocument/2006/relationships/chart" Target="../charts/chart5.xml" /><Relationship Id="rId4" Type="http://schemas.openxmlformats.org/officeDocument/2006/relationships/chart" Target="../charts/chart6.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4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3.xml" /><Relationship Id="rId3" Type="http://schemas.openxmlformats.org/officeDocument/2006/relationships/image" Target="../media/image54.wmf" /><Relationship Id="rId4" Type="http://schemas.openxmlformats.org/officeDocument/2006/relationships/tags" Target="../tags/tag59.xml" /><Relationship Id="rId5" Type="http://schemas.openxmlformats.org/officeDocument/2006/relationships/image" Target="../media/image55.emf"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003112123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074" name="Rectangle 12"/>
          <p:cNvSpPr>
            <a:spLocks noGrp="1" noChangeArrowheads="1"/>
          </p:cNvSpPr>
          <p:nvPr>
            <p:ph type="ctrTitle"/>
          </p:nvPr>
        </p:nvSpPr>
        <p:spPr>
          <a:xfrm>
            <a:off x="152400" y="2631758"/>
            <a:ext cx="9601200" cy="492443"/>
          </a:xfrm>
          <a:ln w="12700"/>
        </p:spPr>
        <p:txBody>
          <a:bodyPr/>
          <a:lstStyle/>
          <a:p>
            <a:r>
              <a:rPr lang="zh-CN" altLang="en-US"/>
              <a:t>海外</a:t>
            </a:r>
            <a:r>
              <a:rPr lang="zh-CN" altLang="en-US" smtClean="0"/>
              <a:t>并购</a:t>
            </a:r>
            <a:r>
              <a:rPr lang="zh-CN" altLang="en-US"/>
              <a:t>培</a:t>
            </a:r>
            <a:r>
              <a:rPr lang="zh-CN" altLang="en-US" smtClean="0"/>
              <a:t>训材料</a:t>
            </a:r>
            <a:endParaRPr lang="en-US" smtClean="0"/>
          </a:p>
        </p:txBody>
      </p:sp>
      <p:sp>
        <p:nvSpPr>
          <p:cNvPr id="3076" name="Text Box 7"/>
          <p:cNvSpPr txBox="1">
            <a:spLocks noChangeArrowheads="1"/>
          </p:cNvSpPr>
          <p:nvPr/>
        </p:nvSpPr>
        <p:spPr bwMode="gray">
          <a:xfrm>
            <a:off x="152400" y="6658511"/>
            <a:ext cx="8393113"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defPPr>
              <a:defRPr lang="en-US"/>
            </a:defPPr>
            <a:lvl1pPr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1pPr>
            <a:lvl2pPr marL="742950" indent="-285750"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2pPr>
            <a:lvl3pPr marL="1143000" indent="-228600"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3pPr>
            <a:lvl4pPr marL="1600200" indent="-228600"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4pPr>
            <a:lvl5pPr marL="2057400" indent="-228600"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5pPr>
            <a:lvl6pPr marL="2514600" indent="-228600" algn="ctr" defTabSz="914400" rtl="0" eaLnBrk="0" fontAlgn="base" latinLnBrk="0" hangingPunct="0">
              <a:spcBef>
                <a:spcPct val="0"/>
              </a:spcBef>
              <a:spcAft>
                <a:spcPct val="0"/>
              </a:spcAft>
              <a:defRPr sz="1400" kern="1200">
                <a:solidFill>
                  <a:schemeClr val="tx1"/>
                </a:solidFill>
                <a:latin typeface="Arial" pitchFamily="34" charset="0"/>
                <a:ea typeface="ヒラギノ角ゴ Pro W3" pitchFamily="124" charset="-128"/>
                <a:cs typeface="+mn-cs"/>
              </a:defRPr>
            </a:lvl6pPr>
            <a:lvl7pPr marL="2971800" indent="-228600" algn="ctr" defTabSz="914400" rtl="0" eaLnBrk="0" fontAlgn="base" latinLnBrk="0" hangingPunct="0">
              <a:spcBef>
                <a:spcPct val="0"/>
              </a:spcBef>
              <a:spcAft>
                <a:spcPct val="0"/>
              </a:spcAft>
              <a:defRPr sz="1400" kern="1200">
                <a:solidFill>
                  <a:schemeClr val="tx1"/>
                </a:solidFill>
                <a:latin typeface="Arial" pitchFamily="34" charset="0"/>
                <a:ea typeface="ヒラギノ角ゴ Pro W3" pitchFamily="124" charset="-128"/>
                <a:cs typeface="+mn-cs"/>
              </a:defRPr>
            </a:lvl7pPr>
            <a:lvl8pPr marL="3429000" indent="-228600" algn="ctr" defTabSz="914400" rtl="0" eaLnBrk="0" fontAlgn="base" latinLnBrk="0" hangingPunct="0">
              <a:spcBef>
                <a:spcPct val="0"/>
              </a:spcBef>
              <a:spcAft>
                <a:spcPct val="0"/>
              </a:spcAft>
              <a:defRPr sz="1400" kern="1200">
                <a:solidFill>
                  <a:schemeClr val="tx1"/>
                </a:solidFill>
                <a:latin typeface="Arial" pitchFamily="34" charset="0"/>
                <a:ea typeface="ヒラギノ角ゴ Pro W3" pitchFamily="124" charset="-128"/>
                <a:cs typeface="+mn-cs"/>
              </a:defRPr>
            </a:lvl8pPr>
            <a:lvl9pPr marL="3886200" indent="-228600" algn="ctr" defTabSz="914400" rtl="0" eaLnBrk="0" fontAlgn="base" latinLnBrk="0" hangingPunct="0">
              <a:spcBef>
                <a:spcPct val="0"/>
              </a:spcBef>
              <a:spcAft>
                <a:spcPct val="0"/>
              </a:spcAft>
              <a:defRPr sz="1400" kern="1200">
                <a:solidFill>
                  <a:schemeClr val="tx1"/>
                </a:solidFill>
                <a:latin typeface="Arial" pitchFamily="34" charset="0"/>
                <a:ea typeface="ヒラギノ角ゴ Pro W3" pitchFamily="124" charset="-128"/>
                <a:cs typeface="+mn-cs"/>
              </a:defRPr>
            </a:lvl9pPr>
          </a:lstStyle>
          <a:p>
            <a:pPr algn="l" eaLnBrk="1" hangingPunct="1"/>
            <a:r>
              <a:rPr lang="zh-CN" altLang="en-US" sz="1200" smtClean="0">
                <a:solidFill>
                  <a:schemeClr val="tx2"/>
                </a:solidFill>
                <a:latin typeface="+mj-lt"/>
                <a:ea typeface="+mj-ea"/>
              </a:rPr>
              <a:t>严格保密</a:t>
            </a:r>
            <a:endParaRPr lang="en-US" sz="1200">
              <a:solidFill>
                <a:schemeClr val="tx2"/>
              </a:solidFill>
              <a:latin typeface="+mj-lt"/>
              <a:ea typeface="+mj-ea"/>
            </a:endParaRPr>
          </a:p>
        </p:txBody>
      </p:sp>
      <p:pic>
        <p:nvPicPr>
          <p:cNvPr id="3077" name="Picture 32" descr="citi-r_2c-blu_pos_rgb"/>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gray">
          <a:xfrm>
            <a:off x="9109075" y="6408738"/>
            <a:ext cx="765175"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9" name="Text Box 13"/>
          <p:cNvSpPr txBox="1">
            <a:spLocks noChangeArrowheads="1"/>
          </p:cNvSpPr>
          <p:nvPr/>
        </p:nvSpPr>
        <p:spPr bwMode="gray">
          <a:xfrm>
            <a:off x="152400" y="727075"/>
            <a:ext cx="9572625"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defPPr>
              <a:defRPr lang="en-US"/>
            </a:defPPr>
            <a:lvl1pPr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1pPr>
            <a:lvl2pPr marL="742950" indent="-285750"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2pPr>
            <a:lvl3pPr marL="1143000" indent="-228600"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3pPr>
            <a:lvl4pPr marL="1600200" indent="-228600"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4pPr>
            <a:lvl5pPr marL="2057400" indent="-228600"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5pPr>
            <a:lvl6pPr marL="2514600" indent="-228600" algn="ctr" defTabSz="914400" rtl="0" eaLnBrk="0" fontAlgn="base" latinLnBrk="0" hangingPunct="0">
              <a:spcBef>
                <a:spcPct val="0"/>
              </a:spcBef>
              <a:spcAft>
                <a:spcPct val="0"/>
              </a:spcAft>
              <a:defRPr sz="1400" kern="1200">
                <a:solidFill>
                  <a:schemeClr val="tx1"/>
                </a:solidFill>
                <a:latin typeface="Arial" pitchFamily="34" charset="0"/>
                <a:ea typeface="ヒラギノ角ゴ Pro W3" pitchFamily="124" charset="-128"/>
                <a:cs typeface="+mn-cs"/>
              </a:defRPr>
            </a:lvl6pPr>
            <a:lvl7pPr marL="2971800" indent="-228600" algn="ctr" defTabSz="914400" rtl="0" eaLnBrk="0" fontAlgn="base" latinLnBrk="0" hangingPunct="0">
              <a:spcBef>
                <a:spcPct val="0"/>
              </a:spcBef>
              <a:spcAft>
                <a:spcPct val="0"/>
              </a:spcAft>
              <a:defRPr sz="1400" kern="1200">
                <a:solidFill>
                  <a:schemeClr val="tx1"/>
                </a:solidFill>
                <a:latin typeface="Arial" pitchFamily="34" charset="0"/>
                <a:ea typeface="ヒラギノ角ゴ Pro W3" pitchFamily="124" charset="-128"/>
                <a:cs typeface="+mn-cs"/>
              </a:defRPr>
            </a:lvl7pPr>
            <a:lvl8pPr marL="3429000" indent="-228600" algn="ctr" defTabSz="914400" rtl="0" eaLnBrk="0" fontAlgn="base" latinLnBrk="0" hangingPunct="0">
              <a:spcBef>
                <a:spcPct val="0"/>
              </a:spcBef>
              <a:spcAft>
                <a:spcPct val="0"/>
              </a:spcAft>
              <a:defRPr sz="1400" kern="1200">
                <a:solidFill>
                  <a:schemeClr val="tx1"/>
                </a:solidFill>
                <a:latin typeface="Arial" pitchFamily="34" charset="0"/>
                <a:ea typeface="ヒラギノ角ゴ Pro W3" pitchFamily="124" charset="-128"/>
                <a:cs typeface="+mn-cs"/>
              </a:defRPr>
            </a:lvl8pPr>
            <a:lvl9pPr marL="3886200" indent="-228600" algn="ctr" defTabSz="914400" rtl="0" eaLnBrk="0" fontAlgn="base" latinLnBrk="0" hangingPunct="0">
              <a:spcBef>
                <a:spcPct val="0"/>
              </a:spcBef>
              <a:spcAft>
                <a:spcPct val="0"/>
              </a:spcAft>
              <a:defRPr sz="1400" kern="1200">
                <a:solidFill>
                  <a:schemeClr val="tx1"/>
                </a:solidFill>
                <a:latin typeface="Arial" pitchFamily="34" charset="0"/>
                <a:ea typeface="ヒラギノ角ゴ Pro W3" pitchFamily="124" charset="-128"/>
                <a:cs typeface="+mn-cs"/>
              </a:defRPr>
            </a:lvl9pPr>
          </a:lstStyle>
          <a:p>
            <a:pPr algn="l" eaLnBrk="1" hangingPunct="1"/>
            <a:r>
              <a:rPr lang="en-US" altLang="zh-CN" sz="1200" smtClean="0">
                <a:latin typeface="+mj-lt"/>
                <a:ea typeface="+mj-ea"/>
              </a:rPr>
              <a:t>2015</a:t>
            </a:r>
            <a:r>
              <a:rPr lang="zh-CN" altLang="en-US" sz="1200" smtClean="0">
                <a:latin typeface="+mj-lt"/>
                <a:ea typeface="+mj-ea"/>
              </a:rPr>
              <a:t>年</a:t>
            </a:r>
            <a:r>
              <a:rPr lang="en-US" altLang="zh-CN" sz="1200">
                <a:latin typeface="+mj-lt"/>
                <a:ea typeface="+mj-ea"/>
              </a:rPr>
              <a:t>4</a:t>
            </a:r>
            <a:r>
              <a:rPr lang="zh-CN" altLang="en-US" sz="1200" smtClean="0">
                <a:latin typeface="+mj-lt"/>
                <a:ea typeface="+mj-ea"/>
              </a:rPr>
              <a:t>月</a:t>
            </a:r>
            <a:endParaRPr lang="zh-CN" altLang="en-US" sz="1200">
              <a:latin typeface="+mj-lt"/>
              <a:ea typeface="+mj-ea"/>
            </a:endParaRPr>
          </a:p>
        </p:txBody>
      </p:sp>
      <p:pic>
        <p:nvPicPr>
          <p:cNvPr id="3080" name="Picture 20" descr="Wave_A4_RGB"/>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75" y="166688"/>
            <a:ext cx="991235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1" name="Text Box 14"/>
          <p:cNvSpPr txBox="1">
            <a:spLocks noChangeArrowheads="1"/>
          </p:cNvSpPr>
          <p:nvPr/>
        </p:nvSpPr>
        <p:spPr bwMode="gray">
          <a:xfrm>
            <a:off x="161925" y="230491"/>
            <a:ext cx="9563100" cy="278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defPPr>
              <a:defRPr lang="en-US"/>
            </a:defPPr>
            <a:lvl1pPr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1pPr>
            <a:lvl2pPr marL="742950" indent="-285750"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2pPr>
            <a:lvl3pPr marL="1143000" indent="-228600"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3pPr>
            <a:lvl4pPr marL="1600200" indent="-228600"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4pPr>
            <a:lvl5pPr marL="2057400" indent="-228600" algn="ctr" rtl="0" eaLnBrk="0" fontAlgn="base" hangingPunct="0">
              <a:spcBef>
                <a:spcPct val="0"/>
              </a:spcBef>
              <a:spcAft>
                <a:spcPct val="0"/>
              </a:spcAft>
              <a:defRPr sz="1400" kern="1200">
                <a:solidFill>
                  <a:schemeClr val="tx1"/>
                </a:solidFill>
                <a:latin typeface="Arial" pitchFamily="34" charset="0"/>
                <a:ea typeface="ヒラギノ角ゴ Pro W3" pitchFamily="124" charset="-128"/>
                <a:cs typeface="+mn-cs"/>
              </a:defRPr>
            </a:lvl5pPr>
            <a:lvl6pPr marL="2514600" indent="-228600" algn="ctr" defTabSz="914400" rtl="0" eaLnBrk="0" fontAlgn="base" latinLnBrk="0" hangingPunct="0">
              <a:spcBef>
                <a:spcPct val="0"/>
              </a:spcBef>
              <a:spcAft>
                <a:spcPct val="0"/>
              </a:spcAft>
              <a:defRPr sz="1400" kern="1200">
                <a:solidFill>
                  <a:schemeClr val="tx1"/>
                </a:solidFill>
                <a:latin typeface="Arial" pitchFamily="34" charset="0"/>
                <a:ea typeface="ヒラギノ角ゴ Pro W3" pitchFamily="124" charset="-128"/>
                <a:cs typeface="+mn-cs"/>
              </a:defRPr>
            </a:lvl6pPr>
            <a:lvl7pPr marL="2971800" indent="-228600" algn="ctr" defTabSz="914400" rtl="0" eaLnBrk="0" fontAlgn="base" latinLnBrk="0" hangingPunct="0">
              <a:spcBef>
                <a:spcPct val="0"/>
              </a:spcBef>
              <a:spcAft>
                <a:spcPct val="0"/>
              </a:spcAft>
              <a:defRPr sz="1400" kern="1200">
                <a:solidFill>
                  <a:schemeClr val="tx1"/>
                </a:solidFill>
                <a:latin typeface="Arial" pitchFamily="34" charset="0"/>
                <a:ea typeface="ヒラギノ角ゴ Pro W3" pitchFamily="124" charset="-128"/>
                <a:cs typeface="+mn-cs"/>
              </a:defRPr>
            </a:lvl7pPr>
            <a:lvl8pPr marL="3429000" indent="-228600" algn="ctr" defTabSz="914400" rtl="0" eaLnBrk="0" fontAlgn="base" latinLnBrk="0" hangingPunct="0">
              <a:spcBef>
                <a:spcPct val="0"/>
              </a:spcBef>
              <a:spcAft>
                <a:spcPct val="0"/>
              </a:spcAft>
              <a:defRPr sz="1400" kern="1200">
                <a:solidFill>
                  <a:schemeClr val="tx1"/>
                </a:solidFill>
                <a:latin typeface="Arial" pitchFamily="34" charset="0"/>
                <a:ea typeface="ヒラギノ角ゴ Pro W3" pitchFamily="124" charset="-128"/>
                <a:cs typeface="+mn-cs"/>
              </a:defRPr>
            </a:lvl8pPr>
            <a:lvl9pPr marL="3886200" indent="-228600" algn="ctr" defTabSz="914400" rtl="0" eaLnBrk="0" fontAlgn="base" latinLnBrk="0" hangingPunct="0">
              <a:spcBef>
                <a:spcPct val="0"/>
              </a:spcBef>
              <a:spcAft>
                <a:spcPct val="0"/>
              </a:spcAft>
              <a:defRPr sz="1400" kern="1200">
                <a:solidFill>
                  <a:schemeClr val="tx1"/>
                </a:solidFill>
                <a:latin typeface="Arial" pitchFamily="34" charset="0"/>
                <a:ea typeface="ヒラギノ角ゴ Pro W3" pitchFamily="124" charset="-128"/>
                <a:cs typeface="+mn-cs"/>
              </a:defRPr>
            </a:lvl9pPr>
          </a:lstStyle>
          <a:p>
            <a:pPr algn="l" eaLnBrk="1" hangingPunct="1">
              <a:lnSpc>
                <a:spcPts val="2400"/>
              </a:lnSpc>
            </a:pPr>
            <a:r>
              <a:rPr lang="zh-CN" altLang="en-US">
                <a:solidFill>
                  <a:schemeClr val="bg1"/>
                </a:solidFill>
                <a:latin typeface="+mj-lt"/>
                <a:ea typeface="+mj-ea"/>
              </a:rPr>
              <a:t>花旗环球金融亚洲有限公司</a:t>
            </a: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TOC">
    <p:spTree>
      <p:nvGrpSpPr>
        <p:cNvPr id="1" name=""/>
        <p:cNvGrpSpPr/>
        <p:nvPr/>
      </p:nvGrpSpPr>
      <p:grpSpPr>
        <a:xfrm>
          <a:off x="0" y="0"/>
          <a:ext cx="0" cy="0"/>
        </a:xfrm>
      </p:grpSpPr>
      <p:sp>
        <p:nvSpPr>
          <p:cNvPr id="4098" name="TOCHeader"/>
          <p:cNvSpPr>
            <a:spLocks noGrp="1" noChangeArrowheads="1"/>
          </p:cNvSpPr>
          <p:nvPr>
            <p:ph type="title"/>
            <p:custDataLst>
              <p:tags r:id="rId2"/>
            </p:custDataLst>
          </p:nvPr>
        </p:nvSpPr>
        <p:spPr>
          <a:xfrm>
            <a:off x="155448" y="57142"/>
            <a:ext cx="9258300" cy="369332"/>
          </a:xfrm>
          <a:noFill/>
          <a:extLst>
            <a:ext uri="{909E8E84-426E-40DD-AFC4-6F175D3DCCD1}">
              <a14:hiddenFill xmlns:a14="http://schemas.microsoft.com/office/drawing/2010/main">
                <a:solidFill>
                  <a:schemeClr val="bg1"/>
                </a:solidFill>
              </a14:hiddenFill>
            </a:ext>
          </a:extLst>
        </p:spPr>
        <p:txBody>
          <a:bodyPr anchor="ctr">
            <a:spAutoFit/>
          </a:bodyPr>
          <a:lstStyle/>
          <a:p>
            <a:r>
              <a:rPr lang="zh-CN" altLang="en-US">
                <a:solidFill>
                  <a:srgbClr val="002D72"/>
                </a:solidFill>
                <a:latin typeface="Arial"/>
              </a:rPr>
              <a:t>目录</a:t>
            </a:r>
            <a:endParaRPr lang="en-US" smtClean="0">
              <a:solidFill>
                <a:srgbClr val="002D72"/>
              </a:solidFill>
              <a:latin typeface="Arial"/>
            </a:endParaRPr>
          </a:p>
        </p:txBody>
      </p:sp>
      <p:graphicFrame>
        <p:nvGraphicFramePr>
          <p:cNvPr id="3" name="Table 2"/>
          <p:cNvGraphicFramePr>
            <a:graphicFrameLocks noGrp="1"/>
          </p:cNvGraphicFramePr>
          <p:nvPr>
            <p:custDataLst>
              <p:tags r:id="rId3"/>
            </p:custDataLst>
            <p:extLst>
              <p:ext uri="{D42A27DB-BD31-4B8C-83A1-F6EECF244321}">
                <p14:modId xmlns:p14="http://schemas.microsoft.com/office/powerpoint/2010/main" val="851747782"/>
              </p:ext>
            </p:extLst>
          </p:nvPr>
        </p:nvGraphicFramePr>
        <p:xfrm>
          <a:off x="155448" y="761999"/>
          <a:ext cx="9088120" cy="4419600"/>
        </p:xfrm>
        <a:graphic>
          <a:graphicData uri="http://schemas.openxmlformats.org/drawingml/2006/table">
            <a:tbl>
              <a:tblPr firstRow="1" bandRow="1">
                <a:tableStyleId>{5C22544A-7EE6-4342-B048-85BDC9FD1C3A}</a:tableStyleId>
              </a:tblPr>
              <a:tblGrid>
                <a:gridCol w="465836"/>
                <a:gridCol w="7918704"/>
                <a:gridCol w="703580"/>
              </a:tblGrid>
              <a:tr h="368300">
                <a:tc>
                  <a:txBody>
                    <a:bodyPr vert="horz" wrap="square"/>
                    <a:lstStyle/>
                    <a:p>
                      <a:pPr marL="0" algn="r" defTabSz="914400" rtl="0" eaLnBrk="1" latinLnBrk="0" hangingPunct="1">
                        <a:spcBef>
                          <a:spcPts val="50"/>
                        </a:spcBef>
                        <a:buNone/>
                      </a:pPr>
                      <a:r>
                        <a:rPr lang="en-US" sz="1400" b="0" smtClean="0">
                          <a:solidFill>
                            <a:srgbClr val="00BDF2"/>
                          </a:solidFill>
                          <a:latin typeface="Arial"/>
                        </a:rPr>
                        <a:t>1.</a:t>
                      </a:r>
                      <a:endParaRPr lang="en-US" sz="1400" b="0">
                        <a:solidFill>
                          <a:srgbClr val="00BDF2"/>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alpha val="0"/>
                      </a:schemeClr>
                    </a:solidFill>
                  </a:tcPr>
                </a:tc>
                <a:tc>
                  <a:txBody>
                    <a:bodyPr vert="horz" wrap="square"/>
                    <a:lstStyle/>
                    <a:p>
                      <a:pPr marL="0" algn="l" defTabSz="914400" rtl="0" eaLnBrk="1" latinLnBrk="0" hangingPunct="1">
                        <a:spcBef>
                          <a:spcPts val="50"/>
                        </a:spcBef>
                        <a:buNone/>
                      </a:pPr>
                      <a:r>
                        <a:rPr lang="zh-CN" altLang="en-US" sz="1400" b="0" smtClean="0">
                          <a:solidFill>
                            <a:srgbClr val="53565A"/>
                          </a:solidFill>
                          <a:latin typeface="Arial"/>
                        </a:rPr>
                        <a:t>花旗的并购资历</a:t>
                      </a:r>
                      <a:endParaRPr lang="en-US" sz="1400" b="0">
                        <a:solidFill>
                          <a:srgbClr val="53565A"/>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alpha val="0"/>
                      </a:schemeClr>
                    </a:solidFill>
                  </a:tcPr>
                </a:tc>
                <a:tc>
                  <a:txBody>
                    <a:bodyPr vert="horz" wrap="square"/>
                    <a:lstStyle/>
                    <a:p>
                      <a:pPr marL="0" algn="r" defTabSz="914400" rtl="0" eaLnBrk="1" latinLnBrk="0" hangingPunct="1">
                        <a:spcBef>
                          <a:spcPts val="50"/>
                        </a:spcBef>
                        <a:buNone/>
                      </a:pPr>
                      <a:r>
                        <a:rPr lang="en-US" sz="1400" b="0" smtClean="0">
                          <a:solidFill>
                            <a:srgbClr val="97999B"/>
                          </a:solidFill>
                          <a:latin typeface="Arial"/>
                        </a:rPr>
                        <a:t>1</a:t>
                      </a:r>
                      <a:endParaRPr lang="en-US" sz="1400" b="0">
                        <a:solidFill>
                          <a:srgbClr val="97999B"/>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alpha val="0"/>
                      </a:schemeClr>
                    </a:solidFill>
                  </a:tcPr>
                </a:tc>
              </a:tr>
              <a:tr h="368300">
                <a:tc>
                  <a:txBody>
                    <a:bodyPr vert="horz" wrap="square"/>
                    <a:lstStyle/>
                    <a:p>
                      <a:pPr marL="0" algn="r" defTabSz="914400" rtl="0" eaLnBrk="1" latinLnBrk="0" hangingPunct="1">
                        <a:spcBef>
                          <a:spcPts val="50"/>
                        </a:spcBef>
                        <a:buNone/>
                      </a:pPr>
                      <a:r>
                        <a:rPr lang="en-US" sz="1400" b="0" smtClean="0">
                          <a:solidFill>
                            <a:srgbClr val="00BDF2"/>
                          </a:solidFill>
                          <a:latin typeface="Arial"/>
                        </a:rPr>
                        <a:t>2.</a:t>
                      </a:r>
                      <a:endParaRPr lang="en-US" sz="1400" b="0">
                        <a:solidFill>
                          <a:srgbClr val="00BDF2"/>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c>
                  <a:txBody>
                    <a:bodyPr vert="horz" wrap="square"/>
                    <a:lstStyle/>
                    <a:p>
                      <a:pPr marL="0" algn="l" defTabSz="914400" rtl="0" eaLnBrk="1" latinLnBrk="0" hangingPunct="1">
                        <a:spcBef>
                          <a:spcPts val="50"/>
                        </a:spcBef>
                        <a:buNone/>
                      </a:pPr>
                      <a:r>
                        <a:rPr lang="zh-CN" altLang="en-US" sz="1400" b="0" smtClean="0">
                          <a:solidFill>
                            <a:srgbClr val="53565A"/>
                          </a:solidFill>
                          <a:latin typeface="Arial"/>
                        </a:rPr>
                        <a:t>中国跨国并购的现状和趋势</a:t>
                      </a:r>
                      <a:endParaRPr lang="en-US" sz="1400" b="0">
                        <a:solidFill>
                          <a:srgbClr val="53565A"/>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c>
                  <a:txBody>
                    <a:bodyPr vert="horz" wrap="square"/>
                    <a:lstStyle/>
                    <a:p>
                      <a:pPr marL="0" algn="r" defTabSz="914400" rtl="0" eaLnBrk="1" latinLnBrk="0" hangingPunct="1">
                        <a:spcBef>
                          <a:spcPts val="50"/>
                        </a:spcBef>
                        <a:buNone/>
                      </a:pPr>
                      <a:r>
                        <a:rPr lang="en-US" sz="1400" b="0" smtClean="0">
                          <a:solidFill>
                            <a:srgbClr val="97999B"/>
                          </a:solidFill>
                          <a:latin typeface="Arial"/>
                        </a:rPr>
                        <a:t>4</a:t>
                      </a:r>
                      <a:endParaRPr lang="en-US" sz="1400" b="0">
                        <a:solidFill>
                          <a:srgbClr val="97999B"/>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r>
              <a:tr h="368300">
                <a:tc>
                  <a:txBody>
                    <a:bodyPr vert="horz" wrap="square"/>
                    <a:lstStyle/>
                    <a:p>
                      <a:pPr marL="0" algn="r" defTabSz="914400" rtl="0" eaLnBrk="1" latinLnBrk="0" hangingPunct="1">
                        <a:spcBef>
                          <a:spcPts val="50"/>
                        </a:spcBef>
                        <a:buNone/>
                      </a:pPr>
                      <a:r>
                        <a:rPr lang="en-US" sz="1400" b="0" smtClean="0">
                          <a:solidFill>
                            <a:srgbClr val="00BDF2"/>
                          </a:solidFill>
                          <a:latin typeface="Arial"/>
                        </a:rPr>
                        <a:t>3.</a:t>
                      </a:r>
                      <a:endParaRPr lang="en-US" sz="1400" b="0">
                        <a:solidFill>
                          <a:srgbClr val="00BDF2"/>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c>
                  <a:txBody>
                    <a:bodyPr vert="horz" wrap="square"/>
                    <a:lstStyle/>
                    <a:p>
                      <a:pPr marL="0" algn="l" defTabSz="914400" rtl="0" eaLnBrk="1" latinLnBrk="0" hangingPunct="1">
                        <a:spcBef>
                          <a:spcPts val="50"/>
                        </a:spcBef>
                        <a:buNone/>
                      </a:pPr>
                      <a:r>
                        <a:rPr lang="zh-CN" altLang="en-US" sz="1400" b="0" smtClean="0">
                          <a:solidFill>
                            <a:srgbClr val="53565A"/>
                          </a:solidFill>
                          <a:latin typeface="Arial"/>
                        </a:rPr>
                        <a:t>跨国并购对企业的主要好处</a:t>
                      </a:r>
                      <a:endParaRPr lang="en-US" sz="1400" b="0">
                        <a:solidFill>
                          <a:srgbClr val="53565A"/>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c>
                  <a:txBody>
                    <a:bodyPr vert="horz" wrap="square"/>
                    <a:lstStyle/>
                    <a:p>
                      <a:pPr marL="0" algn="r" defTabSz="914400" rtl="0" eaLnBrk="1" latinLnBrk="0" hangingPunct="1">
                        <a:spcBef>
                          <a:spcPts val="50"/>
                        </a:spcBef>
                        <a:buNone/>
                      </a:pPr>
                      <a:r>
                        <a:rPr lang="en-US" sz="1400" b="0" smtClean="0">
                          <a:solidFill>
                            <a:srgbClr val="97999B"/>
                          </a:solidFill>
                          <a:latin typeface="Arial"/>
                        </a:rPr>
                        <a:t>6</a:t>
                      </a:r>
                      <a:endParaRPr lang="en-US" sz="1400" b="0">
                        <a:solidFill>
                          <a:srgbClr val="97999B"/>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r>
              <a:tr h="368300">
                <a:tc>
                  <a:txBody>
                    <a:bodyPr vert="horz" wrap="square"/>
                    <a:lstStyle/>
                    <a:p>
                      <a:pPr marL="0" algn="r" defTabSz="914400" rtl="0" eaLnBrk="1" latinLnBrk="0" hangingPunct="1">
                        <a:spcBef>
                          <a:spcPts val="50"/>
                        </a:spcBef>
                        <a:buNone/>
                      </a:pPr>
                      <a:r>
                        <a:rPr lang="en-US" sz="1400" b="0" smtClean="0">
                          <a:solidFill>
                            <a:srgbClr val="00BDF2"/>
                          </a:solidFill>
                          <a:latin typeface="Arial"/>
                        </a:rPr>
                        <a:t>4.</a:t>
                      </a:r>
                      <a:endParaRPr lang="en-US" sz="1400" b="0">
                        <a:solidFill>
                          <a:srgbClr val="00BDF2"/>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c>
                  <a:txBody>
                    <a:bodyPr vert="horz" wrap="square"/>
                    <a:lstStyle/>
                    <a:p>
                      <a:pPr marL="0" algn="l" defTabSz="914400" rtl="0" eaLnBrk="1" latinLnBrk="0" hangingPunct="1">
                        <a:spcBef>
                          <a:spcPts val="50"/>
                        </a:spcBef>
                        <a:buNone/>
                      </a:pPr>
                      <a:r>
                        <a:rPr lang="zh-CN" altLang="en-US" sz="1400" b="0" smtClean="0">
                          <a:solidFill>
                            <a:srgbClr val="53565A"/>
                          </a:solidFill>
                          <a:latin typeface="Arial"/>
                        </a:rPr>
                        <a:t>跨国并购的经验总结</a:t>
                      </a:r>
                      <a:endParaRPr lang="en-US" sz="1400" b="0">
                        <a:solidFill>
                          <a:srgbClr val="53565A"/>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c>
                  <a:txBody>
                    <a:bodyPr vert="horz" wrap="square"/>
                    <a:lstStyle/>
                    <a:p>
                      <a:pPr marL="0" algn="r" defTabSz="914400" rtl="0" eaLnBrk="1" latinLnBrk="0" hangingPunct="1">
                        <a:spcBef>
                          <a:spcPts val="50"/>
                        </a:spcBef>
                        <a:buNone/>
                      </a:pPr>
                      <a:r>
                        <a:rPr lang="en-US" sz="1400" b="0" smtClean="0">
                          <a:solidFill>
                            <a:srgbClr val="97999B"/>
                          </a:solidFill>
                          <a:latin typeface="Arial"/>
                        </a:rPr>
                        <a:t>8</a:t>
                      </a:r>
                      <a:endParaRPr lang="en-US" sz="1400" b="0">
                        <a:solidFill>
                          <a:srgbClr val="97999B"/>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r>
              <a:tr h="368300">
                <a:tc>
                  <a:txBody>
                    <a:bodyPr vert="horz" wrap="square"/>
                    <a:lstStyle/>
                    <a:p>
                      <a:pPr marL="0" algn="r" defTabSz="914400" rtl="0" eaLnBrk="1" latinLnBrk="0" hangingPunct="1">
                        <a:spcBef>
                          <a:spcPts val="50"/>
                        </a:spcBef>
                        <a:buNone/>
                      </a:pPr>
                      <a:r>
                        <a:rPr lang="en-US" sz="1400" b="0" smtClean="0">
                          <a:solidFill>
                            <a:srgbClr val="00BDF2"/>
                          </a:solidFill>
                          <a:latin typeface="Arial"/>
                        </a:rPr>
                        <a:t>5.</a:t>
                      </a:r>
                      <a:endParaRPr lang="en-US" sz="1400" b="0">
                        <a:solidFill>
                          <a:srgbClr val="00BDF2"/>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c>
                  <a:txBody>
                    <a:bodyPr vert="horz" wrap="square"/>
                    <a:lstStyle/>
                    <a:p>
                      <a:pPr marL="0" algn="l" defTabSz="914400" rtl="0" eaLnBrk="1" latinLnBrk="0" hangingPunct="1">
                        <a:spcBef>
                          <a:spcPts val="50"/>
                        </a:spcBef>
                        <a:buNone/>
                      </a:pPr>
                      <a:r>
                        <a:rPr lang="zh-CN" altLang="en-US" sz="1400" b="0" smtClean="0">
                          <a:solidFill>
                            <a:srgbClr val="53565A"/>
                          </a:solidFill>
                          <a:latin typeface="Arial"/>
                        </a:rPr>
                        <a:t>典型的并购程序及顾问职责</a:t>
                      </a:r>
                      <a:endParaRPr lang="en-US" sz="1400" b="0">
                        <a:solidFill>
                          <a:srgbClr val="53565A"/>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c>
                  <a:txBody>
                    <a:bodyPr vert="horz" wrap="square"/>
                    <a:lstStyle/>
                    <a:p>
                      <a:pPr marL="0" algn="r" defTabSz="914400" rtl="0" eaLnBrk="1" latinLnBrk="0" hangingPunct="1">
                        <a:spcBef>
                          <a:spcPts val="50"/>
                        </a:spcBef>
                        <a:buNone/>
                      </a:pPr>
                      <a:r>
                        <a:rPr lang="en-US" sz="1400" b="0" smtClean="0">
                          <a:solidFill>
                            <a:srgbClr val="97999B"/>
                          </a:solidFill>
                          <a:latin typeface="Arial"/>
                        </a:rPr>
                        <a:t>11</a:t>
                      </a:r>
                      <a:endParaRPr lang="en-US" sz="1400" b="0">
                        <a:solidFill>
                          <a:srgbClr val="97999B"/>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r>
              <a:tr h="368300">
                <a:tc>
                  <a:txBody>
                    <a:bodyPr vert="horz" wrap="square"/>
                    <a:lstStyle/>
                    <a:p>
                      <a:pPr marL="0" algn="r" defTabSz="914400" rtl="0" eaLnBrk="1" latinLnBrk="0" hangingPunct="1">
                        <a:spcBef>
                          <a:spcPts val="50"/>
                        </a:spcBef>
                        <a:buNone/>
                      </a:pPr>
                      <a:r>
                        <a:rPr lang="en-US" sz="1400" b="0" smtClean="0">
                          <a:solidFill>
                            <a:srgbClr val="00BDF2"/>
                          </a:solidFill>
                          <a:latin typeface="Arial"/>
                        </a:rPr>
                        <a:t>6.</a:t>
                      </a:r>
                      <a:endParaRPr lang="en-US" sz="1400" b="0">
                        <a:solidFill>
                          <a:srgbClr val="00BDF2"/>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c>
                  <a:txBody>
                    <a:bodyPr vert="horz" wrap="square"/>
                    <a:lstStyle/>
                    <a:p>
                      <a:pPr marL="0" algn="l" defTabSz="914400" rtl="0" eaLnBrk="1" latinLnBrk="0" hangingPunct="1">
                        <a:spcBef>
                          <a:spcPts val="50"/>
                        </a:spcBef>
                        <a:buNone/>
                      </a:pPr>
                      <a:r>
                        <a:rPr lang="zh-CN" altLang="en-US" sz="1400" b="0" smtClean="0">
                          <a:solidFill>
                            <a:srgbClr val="53565A"/>
                          </a:solidFill>
                          <a:latin typeface="Arial"/>
                        </a:rPr>
                        <a:t>估值方法概述</a:t>
                      </a:r>
                      <a:endParaRPr lang="en-US" sz="1400" b="0">
                        <a:solidFill>
                          <a:srgbClr val="53565A"/>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c>
                  <a:txBody>
                    <a:bodyPr vert="horz" wrap="square"/>
                    <a:lstStyle/>
                    <a:p>
                      <a:pPr marL="0" algn="r" defTabSz="914400" rtl="0" eaLnBrk="1" latinLnBrk="0" hangingPunct="1">
                        <a:spcBef>
                          <a:spcPts val="50"/>
                        </a:spcBef>
                        <a:buNone/>
                      </a:pPr>
                      <a:r>
                        <a:rPr lang="en-US" sz="1400" b="0" smtClean="0">
                          <a:solidFill>
                            <a:srgbClr val="97999B"/>
                          </a:solidFill>
                          <a:latin typeface="Arial"/>
                        </a:rPr>
                        <a:t>17</a:t>
                      </a:r>
                      <a:endParaRPr lang="en-US" sz="1400" b="0">
                        <a:solidFill>
                          <a:srgbClr val="97999B"/>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r>
              <a:tr h="368300">
                <a:tc>
                  <a:txBody>
                    <a:bodyPr vert="horz" wrap="square"/>
                    <a:lstStyle/>
                    <a:p>
                      <a:pPr marL="0" algn="r" defTabSz="914400" rtl="0" eaLnBrk="1" latinLnBrk="0" hangingPunct="1">
                        <a:spcBef>
                          <a:spcPts val="50"/>
                        </a:spcBef>
                        <a:buNone/>
                      </a:pPr>
                      <a:r>
                        <a:rPr lang="en-US" sz="1400" b="0" smtClean="0">
                          <a:solidFill>
                            <a:srgbClr val="00BDF2"/>
                          </a:solidFill>
                          <a:latin typeface="Arial"/>
                        </a:rPr>
                        <a:t>7.</a:t>
                      </a:r>
                      <a:endParaRPr lang="en-US" sz="1400" b="0">
                        <a:solidFill>
                          <a:srgbClr val="00BDF2"/>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c>
                  <a:txBody>
                    <a:bodyPr vert="horz" wrap="square"/>
                    <a:lstStyle/>
                    <a:p>
                      <a:pPr marL="0" algn="l" defTabSz="914400" rtl="0" eaLnBrk="1" latinLnBrk="0" hangingPunct="1">
                        <a:spcBef>
                          <a:spcPts val="50"/>
                        </a:spcBef>
                        <a:buNone/>
                      </a:pPr>
                      <a:r>
                        <a:rPr lang="zh-CN" altLang="en-US" sz="1400" b="0" smtClean="0">
                          <a:solidFill>
                            <a:srgbClr val="53565A"/>
                          </a:solidFill>
                          <a:latin typeface="Arial"/>
                        </a:rPr>
                        <a:t>购买协议的起草</a:t>
                      </a:r>
                      <a:endParaRPr lang="en-US" sz="1400" b="0">
                        <a:solidFill>
                          <a:srgbClr val="53565A"/>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c>
                  <a:txBody>
                    <a:bodyPr vert="horz" wrap="square"/>
                    <a:lstStyle/>
                    <a:p>
                      <a:pPr marL="0" algn="r" defTabSz="914400" rtl="0" eaLnBrk="1" latinLnBrk="0" hangingPunct="1">
                        <a:spcBef>
                          <a:spcPts val="50"/>
                        </a:spcBef>
                        <a:buNone/>
                      </a:pPr>
                      <a:r>
                        <a:rPr lang="en-US" sz="1400" b="0" smtClean="0">
                          <a:solidFill>
                            <a:srgbClr val="97999B"/>
                          </a:solidFill>
                          <a:latin typeface="Arial"/>
                        </a:rPr>
                        <a:t>20</a:t>
                      </a:r>
                      <a:endParaRPr lang="en-US" sz="1400" b="0">
                        <a:solidFill>
                          <a:srgbClr val="97999B"/>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r>
              <a:tr h="368300">
                <a:tc>
                  <a:txBody>
                    <a:bodyPr vert="horz" wrap="square"/>
                    <a:lstStyle/>
                    <a:p>
                      <a:pPr marL="0" algn="r" defTabSz="914400" rtl="0" eaLnBrk="1" latinLnBrk="0" hangingPunct="1">
                        <a:spcBef>
                          <a:spcPts val="50"/>
                        </a:spcBef>
                        <a:buNone/>
                      </a:pPr>
                      <a:r>
                        <a:rPr lang="en-US" sz="1400" b="0" smtClean="0">
                          <a:solidFill>
                            <a:srgbClr val="00BDF2"/>
                          </a:solidFill>
                          <a:latin typeface="Arial"/>
                        </a:rPr>
                        <a:t>8.</a:t>
                      </a:r>
                      <a:endParaRPr lang="en-US" sz="1400" b="0">
                        <a:solidFill>
                          <a:srgbClr val="00BDF2"/>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c>
                  <a:txBody>
                    <a:bodyPr vert="horz" wrap="square"/>
                    <a:lstStyle/>
                    <a:p>
                      <a:pPr marL="0" algn="l" defTabSz="914400" rtl="0" eaLnBrk="1" latinLnBrk="0" hangingPunct="1">
                        <a:spcBef>
                          <a:spcPts val="50"/>
                        </a:spcBef>
                        <a:buNone/>
                      </a:pPr>
                      <a:r>
                        <a:rPr lang="zh-CN" altLang="en-US" sz="1400" b="0" smtClean="0">
                          <a:solidFill>
                            <a:srgbClr val="53565A"/>
                          </a:solidFill>
                          <a:latin typeface="Arial"/>
                        </a:rPr>
                        <a:t>其它交易考虑因素</a:t>
                      </a:r>
                      <a:endParaRPr lang="en-US" sz="1400" b="0">
                        <a:solidFill>
                          <a:srgbClr val="53565A"/>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c>
                  <a:txBody>
                    <a:bodyPr vert="horz" wrap="square"/>
                    <a:lstStyle/>
                    <a:p>
                      <a:pPr marL="0" algn="r" defTabSz="914400" rtl="0" eaLnBrk="1" latinLnBrk="0" hangingPunct="1">
                        <a:spcBef>
                          <a:spcPts val="50"/>
                        </a:spcBef>
                        <a:buNone/>
                      </a:pPr>
                      <a:r>
                        <a:rPr lang="en-US" sz="1400" b="0" smtClean="0">
                          <a:solidFill>
                            <a:srgbClr val="97999B"/>
                          </a:solidFill>
                          <a:latin typeface="Arial"/>
                        </a:rPr>
                        <a:t>22</a:t>
                      </a:r>
                      <a:endParaRPr lang="en-US" sz="1400" b="0">
                        <a:solidFill>
                          <a:srgbClr val="97999B"/>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r>
              <a:tr h="368300">
                <a:tc>
                  <a:txBody>
                    <a:bodyPr vert="horz" wrap="square"/>
                    <a:lstStyle/>
                    <a:p>
                      <a:pPr marL="0" algn="r" defTabSz="914400" rtl="0" eaLnBrk="1" latinLnBrk="0" hangingPunct="1">
                        <a:spcBef>
                          <a:spcPts val="50"/>
                        </a:spcBef>
                        <a:buNone/>
                      </a:pPr>
                      <a:r>
                        <a:rPr lang="en-US" sz="1400" b="0" smtClean="0">
                          <a:solidFill>
                            <a:srgbClr val="00BDF2"/>
                          </a:solidFill>
                          <a:latin typeface="Arial"/>
                        </a:rPr>
                        <a:t>9.</a:t>
                      </a:r>
                      <a:endParaRPr lang="en-US" sz="1400" b="0">
                        <a:solidFill>
                          <a:srgbClr val="00BDF2"/>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c>
                  <a:txBody>
                    <a:bodyPr vert="horz" wrap="square"/>
                    <a:lstStyle/>
                    <a:p>
                      <a:pPr marL="0" algn="l" defTabSz="914400" rtl="0" eaLnBrk="1" latinLnBrk="0" hangingPunct="1">
                        <a:spcBef>
                          <a:spcPts val="50"/>
                        </a:spcBef>
                        <a:buNone/>
                      </a:pPr>
                      <a:r>
                        <a:rPr lang="zh-CN" altLang="en-US" sz="1400" b="0" smtClean="0">
                          <a:solidFill>
                            <a:srgbClr val="53565A"/>
                          </a:solidFill>
                          <a:latin typeface="Arial"/>
                        </a:rPr>
                        <a:t>案例分析</a:t>
                      </a:r>
                      <a:endParaRPr lang="en-US" sz="1400" b="0">
                        <a:solidFill>
                          <a:srgbClr val="53565A"/>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c>
                  <a:txBody>
                    <a:bodyPr vert="horz" wrap="square"/>
                    <a:lstStyle/>
                    <a:p>
                      <a:pPr marL="0" algn="r" defTabSz="914400" rtl="0" eaLnBrk="1" latinLnBrk="0" hangingPunct="1">
                        <a:spcBef>
                          <a:spcPts val="50"/>
                        </a:spcBef>
                        <a:buNone/>
                      </a:pPr>
                      <a:r>
                        <a:rPr lang="en-US" sz="1400" b="0" smtClean="0">
                          <a:solidFill>
                            <a:srgbClr val="97999B"/>
                          </a:solidFill>
                          <a:latin typeface="Arial"/>
                        </a:rPr>
                        <a:t> </a:t>
                      </a:r>
                      <a:endParaRPr lang="en-US" sz="1400" b="0">
                        <a:solidFill>
                          <a:srgbClr val="97999B"/>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r>
              <a:tr h="368300">
                <a:tc>
                  <a:txBody>
                    <a:bodyPr vert="horz" wrap="square"/>
                    <a:lstStyle/>
                    <a:p>
                      <a:pPr marL="0" algn="r" defTabSz="914400" rtl="0" eaLnBrk="1" latinLnBrk="0" hangingPunct="1">
                        <a:spcBef>
                          <a:spcPts val="50"/>
                        </a:spcBef>
                        <a:buNone/>
                      </a:pPr>
                      <a:r>
                        <a:rPr lang="en-US" sz="1400" b="0" smtClean="0">
                          <a:solidFill>
                            <a:srgbClr val="00BDF2"/>
                          </a:solidFill>
                          <a:latin typeface="Arial"/>
                        </a:rPr>
                        <a:t> </a:t>
                      </a:r>
                      <a:endParaRPr lang="en-US" sz="1400" b="0">
                        <a:solidFill>
                          <a:srgbClr val="00BDF2"/>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c>
                  <a:txBody>
                    <a:bodyPr vert="horz" wrap="square"/>
                    <a:lstStyle/>
                    <a:p>
                      <a:pPr marL="0" algn="l" defTabSz="914400" rtl="0" eaLnBrk="1" latinLnBrk="0" hangingPunct="1">
                        <a:spcBef>
                          <a:spcPts val="50"/>
                        </a:spcBef>
                        <a:buNone/>
                      </a:pPr>
                      <a:r>
                        <a:rPr lang="en-US" altLang="zh-CN" sz="1400" b="0" smtClean="0">
                          <a:solidFill>
                            <a:srgbClr val="00BDF2"/>
                          </a:solidFill>
                          <a:latin typeface="Arial"/>
                        </a:rPr>
                        <a:t>A.</a:t>
                      </a:r>
                      <a:r>
                        <a:rPr lang="en-US" altLang="zh-CN" sz="1400" b="0" smtClean="0">
                          <a:solidFill>
                            <a:srgbClr val="53565A"/>
                          </a:solidFill>
                          <a:latin typeface="Arial"/>
                        </a:rPr>
                        <a:t>  </a:t>
                      </a:r>
                      <a:r>
                        <a:rPr lang="zh-CN" altLang="en-US" sz="1400" b="0" smtClean="0">
                          <a:solidFill>
                            <a:srgbClr val="53565A"/>
                          </a:solidFill>
                          <a:latin typeface="Arial"/>
                        </a:rPr>
                        <a:t>中国收购北美公司交易：中海油</a:t>
                      </a:r>
                      <a:r>
                        <a:rPr lang="en-US" altLang="zh-CN" sz="1400" b="0" smtClean="0">
                          <a:solidFill>
                            <a:srgbClr val="53565A"/>
                          </a:solidFill>
                          <a:latin typeface="Arial"/>
                        </a:rPr>
                        <a:t>/</a:t>
                      </a:r>
                      <a:r>
                        <a:rPr lang="zh-CN" altLang="en-US" sz="1400" b="0" smtClean="0">
                          <a:solidFill>
                            <a:srgbClr val="53565A"/>
                          </a:solidFill>
                          <a:latin typeface="Arial"/>
                        </a:rPr>
                        <a:t>尼克森</a:t>
                      </a:r>
                      <a:endParaRPr lang="en-US" sz="1400" b="0">
                        <a:solidFill>
                          <a:srgbClr val="53565A"/>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c>
                  <a:txBody>
                    <a:bodyPr vert="horz" wrap="square"/>
                    <a:lstStyle/>
                    <a:p>
                      <a:pPr marL="0" algn="r" defTabSz="914400" rtl="0" eaLnBrk="1" latinLnBrk="0" hangingPunct="1">
                        <a:spcBef>
                          <a:spcPts val="50"/>
                        </a:spcBef>
                        <a:buNone/>
                      </a:pPr>
                      <a:r>
                        <a:rPr lang="en-US" sz="1400" b="0" smtClean="0">
                          <a:solidFill>
                            <a:srgbClr val="97999B"/>
                          </a:solidFill>
                          <a:latin typeface="Arial"/>
                        </a:rPr>
                        <a:t>24</a:t>
                      </a:r>
                      <a:endParaRPr lang="en-US" sz="1400" b="0">
                        <a:solidFill>
                          <a:srgbClr val="97999B"/>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r>
              <a:tr h="368300">
                <a:tc>
                  <a:txBody>
                    <a:bodyPr vert="horz" wrap="square"/>
                    <a:lstStyle/>
                    <a:p>
                      <a:pPr marL="0" algn="r" defTabSz="914400" rtl="0" eaLnBrk="1" latinLnBrk="0" hangingPunct="1">
                        <a:spcBef>
                          <a:spcPts val="50"/>
                        </a:spcBef>
                        <a:buNone/>
                      </a:pPr>
                      <a:r>
                        <a:rPr lang="en-US" sz="1400" b="0" smtClean="0">
                          <a:solidFill>
                            <a:srgbClr val="00BDF2"/>
                          </a:solidFill>
                          <a:latin typeface="Arial"/>
                        </a:rPr>
                        <a:t> </a:t>
                      </a:r>
                      <a:endParaRPr lang="en-US" sz="1400" b="0">
                        <a:solidFill>
                          <a:srgbClr val="00BDF2"/>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c>
                  <a:txBody>
                    <a:bodyPr vert="horz" wrap="square"/>
                    <a:lstStyle/>
                    <a:p>
                      <a:pPr marL="0" algn="l" defTabSz="914400" rtl="0" eaLnBrk="1" latinLnBrk="0" hangingPunct="1">
                        <a:spcBef>
                          <a:spcPts val="50"/>
                        </a:spcBef>
                        <a:buNone/>
                      </a:pPr>
                      <a:r>
                        <a:rPr lang="en-US" altLang="zh-CN" sz="1400" b="0" smtClean="0">
                          <a:solidFill>
                            <a:srgbClr val="00BDF2"/>
                          </a:solidFill>
                          <a:latin typeface="Arial"/>
                        </a:rPr>
                        <a:t>B.</a:t>
                      </a:r>
                      <a:r>
                        <a:rPr lang="en-US" altLang="zh-CN" sz="1400" b="0" smtClean="0">
                          <a:solidFill>
                            <a:srgbClr val="53565A"/>
                          </a:solidFill>
                          <a:latin typeface="Arial"/>
                        </a:rPr>
                        <a:t>  </a:t>
                      </a:r>
                      <a:r>
                        <a:rPr lang="zh-CN" altLang="en-US" sz="1400" b="0" smtClean="0">
                          <a:solidFill>
                            <a:srgbClr val="53565A"/>
                          </a:solidFill>
                          <a:latin typeface="Arial"/>
                        </a:rPr>
                        <a:t>中国收购欧洲公司交易：山东重工集团</a:t>
                      </a:r>
                      <a:r>
                        <a:rPr lang="en-US" altLang="zh-CN" sz="1400" b="0" smtClean="0">
                          <a:solidFill>
                            <a:srgbClr val="53565A"/>
                          </a:solidFill>
                          <a:latin typeface="Arial"/>
                        </a:rPr>
                        <a:t>/</a:t>
                      </a:r>
                      <a:r>
                        <a:rPr lang="zh-CN" altLang="en-US" sz="1400" b="0" smtClean="0">
                          <a:solidFill>
                            <a:srgbClr val="53565A"/>
                          </a:solidFill>
                          <a:latin typeface="Arial"/>
                        </a:rPr>
                        <a:t>法拉帝</a:t>
                      </a:r>
                      <a:endParaRPr lang="en-US" sz="1400" b="0">
                        <a:solidFill>
                          <a:srgbClr val="53565A"/>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c>
                  <a:txBody>
                    <a:bodyPr vert="horz" wrap="square"/>
                    <a:lstStyle/>
                    <a:p>
                      <a:pPr marL="0" algn="r" defTabSz="914400" rtl="0" eaLnBrk="1" latinLnBrk="0" hangingPunct="1">
                        <a:spcBef>
                          <a:spcPts val="50"/>
                        </a:spcBef>
                        <a:buNone/>
                      </a:pPr>
                      <a:r>
                        <a:rPr lang="en-US" sz="1400" b="0" smtClean="0">
                          <a:solidFill>
                            <a:srgbClr val="97999B"/>
                          </a:solidFill>
                          <a:latin typeface="Arial"/>
                        </a:rPr>
                        <a:t>29</a:t>
                      </a:r>
                      <a:endParaRPr lang="en-US" sz="1400" b="0">
                        <a:solidFill>
                          <a:srgbClr val="97999B"/>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20000"/>
                        <a:alpha val="0"/>
                      </a:schemeClr>
                    </a:solidFill>
                  </a:tcPr>
                </a:tc>
              </a:tr>
              <a:tr h="368300">
                <a:tc>
                  <a:txBody>
                    <a:bodyPr vert="horz" wrap="square"/>
                    <a:lstStyle/>
                    <a:p>
                      <a:pPr marL="0" algn="r" defTabSz="914400" rtl="0" eaLnBrk="1" latinLnBrk="0" hangingPunct="1">
                        <a:spcBef>
                          <a:spcPts val="50"/>
                        </a:spcBef>
                        <a:buNone/>
                      </a:pPr>
                      <a:r>
                        <a:rPr lang="en-US" sz="1400" b="0" smtClean="0">
                          <a:solidFill>
                            <a:srgbClr val="00BDF2"/>
                          </a:solidFill>
                          <a:latin typeface="Arial"/>
                        </a:rPr>
                        <a:t> </a:t>
                      </a:r>
                      <a:endParaRPr lang="en-US" sz="1400" b="0">
                        <a:solidFill>
                          <a:srgbClr val="00BDF2"/>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c>
                  <a:txBody>
                    <a:bodyPr vert="horz" wrap="square"/>
                    <a:lstStyle/>
                    <a:p>
                      <a:pPr marL="0" algn="l" defTabSz="914400" rtl="0" eaLnBrk="1" latinLnBrk="0" hangingPunct="1">
                        <a:spcBef>
                          <a:spcPts val="50"/>
                        </a:spcBef>
                        <a:buNone/>
                      </a:pPr>
                      <a:r>
                        <a:rPr lang="en-US" sz="1400" b="0" smtClean="0">
                          <a:solidFill>
                            <a:srgbClr val="00BDF2"/>
                          </a:solidFill>
                          <a:latin typeface="Arial"/>
                        </a:rPr>
                        <a:t>C.</a:t>
                      </a:r>
                      <a:r>
                        <a:rPr lang="en-US" sz="1400" b="0" smtClean="0">
                          <a:solidFill>
                            <a:srgbClr val="53565A"/>
                          </a:solidFill>
                          <a:latin typeface="Arial"/>
                        </a:rPr>
                        <a:t>  </a:t>
                      </a:r>
                      <a:r>
                        <a:rPr lang="zh-CN" altLang="en-US" sz="1400" b="0" smtClean="0">
                          <a:solidFill>
                            <a:srgbClr val="53565A"/>
                          </a:solidFill>
                          <a:latin typeface="Arial"/>
                        </a:rPr>
                        <a:t>中国收购新兴市场公司交易：中石化</a:t>
                      </a:r>
                      <a:r>
                        <a:rPr lang="en-US" altLang="zh-CN" sz="1400" b="0" smtClean="0">
                          <a:solidFill>
                            <a:srgbClr val="53565A"/>
                          </a:solidFill>
                          <a:latin typeface="Arial"/>
                        </a:rPr>
                        <a:t>/</a:t>
                      </a:r>
                      <a:r>
                        <a:rPr lang="en-US" sz="1400" b="0" smtClean="0">
                          <a:solidFill>
                            <a:srgbClr val="53565A"/>
                          </a:solidFill>
                          <a:latin typeface="Arial"/>
                        </a:rPr>
                        <a:t>Petrogal Brasil</a:t>
                      </a:r>
                      <a:endParaRPr lang="en-US" sz="1400" b="0">
                        <a:solidFill>
                          <a:srgbClr val="53565A"/>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c>
                  <a:txBody>
                    <a:bodyPr vert="horz" wrap="square"/>
                    <a:lstStyle/>
                    <a:p>
                      <a:pPr marL="0" algn="r" defTabSz="914400" rtl="0" eaLnBrk="1" latinLnBrk="0" hangingPunct="1">
                        <a:spcBef>
                          <a:spcPts val="50"/>
                        </a:spcBef>
                        <a:buNone/>
                      </a:pPr>
                      <a:r>
                        <a:rPr lang="en-US" sz="1400" b="0" smtClean="0">
                          <a:solidFill>
                            <a:srgbClr val="97999B"/>
                          </a:solidFill>
                          <a:latin typeface="Arial"/>
                        </a:rPr>
                        <a:t>30</a:t>
                      </a:r>
                      <a:endParaRPr lang="en-US" sz="1400" b="0">
                        <a:solidFill>
                          <a:srgbClr val="97999B"/>
                        </a:solidFill>
                        <a:latin typeface="Arial"/>
                      </a:endParaRPr>
                    </a:p>
                  </a:txBody>
                  <a:tcPr marL="45720" marR="45720">
                    <a:lnL w="12700" cap="flat" cmpd="sng" algn="ctr">
                      <a:solidFill>
                        <a:schemeClr val="lt1">
                          <a:alpha val="0"/>
                        </a:scheme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chemeClr val="accent1">
                        <a:tint val="40000"/>
                        <a:alpha val="0"/>
                      </a:schemeClr>
                    </a:solidFill>
                  </a:tcPr>
                </a:tc>
              </a:tr>
            </a:tbl>
          </a:graphicData>
        </a:graphic>
      </p:graphicFrame>
    </p:spTree>
    <p:custDataLst>
      <p:tags r:id="rId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18"/>
          <p:cNvSpPr>
            <a:spLocks noGrp="1" noChangeArrowheads="1"/>
          </p:cNvSpPr>
          <p:nvPr>
            <p:ph type="ctrTitle"/>
          </p:nvPr>
        </p:nvSpPr>
        <p:spPr>
          <a:xfrm>
            <a:off x="152400" y="2632075"/>
            <a:ext cx="9601200" cy="492125"/>
          </a:xfrm>
          <a:ln w="12700"/>
        </p:spPr>
        <p:txBody>
          <a:bodyPr/>
          <a:lstStyle/>
          <a:p>
            <a:r>
              <a:rPr lang="en-US" smtClean="0"/>
              <a:t>1. </a:t>
            </a:r>
            <a:r>
              <a:rPr lang="zh-CN" altLang="en-US" smtClean="0"/>
              <a:t>花</a:t>
            </a:r>
            <a:r>
              <a:rPr lang="zh-CN" altLang="en-US"/>
              <a:t>旗的并购资历</a:t>
            </a:r>
            <a:endParaRPr lang="en-US" smtClean="0"/>
          </a:p>
        </p:txBody>
      </p:sp>
      <p:sp>
        <p:nvSpPr>
          <p:cNvPr id="5123" name="Rectangle 19"/>
          <p:cNvSpPr>
            <a:spLocks noGrp="1" noChangeArrowheads="1"/>
          </p:cNvSpPr>
          <p:nvPr>
            <p:ph type="subTitle" idx="1"/>
          </p:nvPr>
        </p:nvSpPr>
        <p:spPr/>
        <p:txBody>
          <a:bodyPr/>
          <a:lstStyle/>
          <a:p>
            <a:endParaRPr lang="en-US" smtClean="0"/>
          </a:p>
        </p:txBody>
      </p:sp>
    </p:spTree>
    <p:custDataLst>
      <p:tags r:id="rId2"/>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 name="Rectangle 2"/>
          <p:cNvSpPr txBox="1">
            <a:spLocks noChangeArrowheads="1"/>
          </p:cNvSpPr>
          <p:nvPr/>
        </p:nvSpPr>
        <p:spPr bwMode="gray">
          <a:xfrm>
            <a:off x="152400" y="68818"/>
            <a:ext cx="9598025" cy="369332"/>
          </a:xfrm>
          <a:prstGeom prst="rect">
            <a:avLst/>
          </a:prstGeom>
          <a:solidFill>
            <a:schemeClr val="bg1"/>
          </a:solidFill>
          <a:ln w="12700">
            <a:solidFill>
              <a:schemeClr val="bg1"/>
            </a:solidFill>
            <a:miter lim="800000"/>
          </a:ln>
        </p:spPr>
        <p:txBody>
          <a:bodyPr vert="horz" wrap="square" lIns="0" tIns="0" rIns="0" bIns="0" numCol="1" anchor="b" anchorCtr="0" compatLnSpc="1">
            <a:prstTxWarp prst="textNoShape">
              <a:avLst/>
            </a:prstTxWarp>
            <a:spAutoFit/>
          </a:bodyPr>
          <a:lstStyle>
            <a:defPPr>
              <a:defRPr lang="en-US"/>
            </a:defPPr>
            <a:lvl1pPr algn="l" rtl="0" eaLnBrk="0" fontAlgn="base" hangingPunct="0">
              <a:spcBef>
                <a:spcPct val="0"/>
              </a:spcBef>
              <a:spcAft>
                <a:spcPct val="0"/>
              </a:spcAft>
              <a:defRPr sz="2400" kern="1200">
                <a:solidFill>
                  <a:schemeClr val="accent1"/>
                </a:solidFill>
                <a:latin typeface="+mj-lt"/>
                <a:ea typeface="+mj-ea"/>
                <a:cs typeface="+mj-cs"/>
              </a:defRPr>
            </a:lvl1pPr>
            <a:lvl2pPr marL="457200" algn="l" rtl="0" eaLnBrk="0" fontAlgn="base" hangingPunct="0">
              <a:spcBef>
                <a:spcPct val="0"/>
              </a:spcBef>
              <a:spcAft>
                <a:spcPct val="0"/>
              </a:spcAft>
              <a:defRPr sz="2400" kern="1200">
                <a:solidFill>
                  <a:schemeClr val="accent1"/>
                </a:solidFill>
                <a:latin typeface="Arial" pitchFamily="34" charset="0"/>
                <a:ea typeface="ヒラギノ角ゴ Pro W3" pitchFamily="124" charset="-128"/>
                <a:cs typeface="Geneva" pitchFamily="34" charset="0"/>
              </a:defRPr>
            </a:lvl2pPr>
            <a:lvl3pPr marL="914400" algn="l" rtl="0" eaLnBrk="0" fontAlgn="base" hangingPunct="0">
              <a:spcBef>
                <a:spcPct val="0"/>
              </a:spcBef>
              <a:spcAft>
                <a:spcPct val="0"/>
              </a:spcAft>
              <a:defRPr sz="2400" kern="1200">
                <a:solidFill>
                  <a:schemeClr val="accent1"/>
                </a:solidFill>
                <a:latin typeface="Arial" pitchFamily="34" charset="0"/>
                <a:ea typeface="ヒラギノ角ゴ Pro W3" pitchFamily="124" charset="-128"/>
                <a:cs typeface="Geneva" pitchFamily="34" charset="0"/>
              </a:defRPr>
            </a:lvl3pPr>
            <a:lvl4pPr marL="1371600" algn="l" rtl="0" eaLnBrk="0" fontAlgn="base" hangingPunct="0">
              <a:spcBef>
                <a:spcPct val="0"/>
              </a:spcBef>
              <a:spcAft>
                <a:spcPct val="0"/>
              </a:spcAft>
              <a:defRPr sz="2400" kern="1200">
                <a:solidFill>
                  <a:schemeClr val="accent1"/>
                </a:solidFill>
                <a:latin typeface="Arial" pitchFamily="34" charset="0"/>
                <a:ea typeface="ヒラギノ角ゴ Pro W3" pitchFamily="124" charset="-128"/>
                <a:cs typeface="Geneva" pitchFamily="34" charset="0"/>
              </a:defRPr>
            </a:lvl4pPr>
            <a:lvl5pPr marL="1828800" algn="l" rtl="0" eaLnBrk="0" fontAlgn="base" hangingPunct="0">
              <a:spcBef>
                <a:spcPct val="0"/>
              </a:spcBef>
              <a:spcAft>
                <a:spcPct val="0"/>
              </a:spcAft>
              <a:defRPr sz="2400" kern="1200">
                <a:solidFill>
                  <a:schemeClr val="accent1"/>
                </a:solidFill>
                <a:latin typeface="Arial" pitchFamily="34" charset="0"/>
                <a:ea typeface="ヒラギノ角ゴ Pro W3" pitchFamily="124" charset="-128"/>
                <a:cs typeface="Geneva" pitchFamily="34" charset="0"/>
              </a:defRPr>
            </a:lvl5pPr>
            <a:lvl6pPr marL="457200" algn="l" defTabSz="914400" rtl="0" eaLnBrk="1" fontAlgn="base" latinLnBrk="0" hangingPunct="1">
              <a:spcBef>
                <a:spcPct val="0"/>
              </a:spcBef>
              <a:spcAft>
                <a:spcPct val="0"/>
              </a:spcAft>
              <a:defRPr sz="2400" kern="1200">
                <a:solidFill>
                  <a:schemeClr val="accent1"/>
                </a:solidFill>
                <a:latin typeface="Arial" pitchFamily="34" charset="0"/>
                <a:ea typeface="ヒラギノ角ゴ Pro W3" pitchFamily="124" charset="-128"/>
                <a:cs typeface="Geneva" pitchFamily="34" charset="0"/>
              </a:defRPr>
            </a:lvl6pPr>
            <a:lvl7pPr marL="914400" algn="l" defTabSz="914400" rtl="0" eaLnBrk="1" fontAlgn="base" latinLnBrk="0" hangingPunct="1">
              <a:spcBef>
                <a:spcPct val="0"/>
              </a:spcBef>
              <a:spcAft>
                <a:spcPct val="0"/>
              </a:spcAft>
              <a:defRPr sz="2400" kern="1200">
                <a:solidFill>
                  <a:schemeClr val="accent1"/>
                </a:solidFill>
                <a:latin typeface="Arial" pitchFamily="34" charset="0"/>
                <a:ea typeface="ヒラギノ角ゴ Pro W3" pitchFamily="124" charset="-128"/>
                <a:cs typeface="Geneva" pitchFamily="34" charset="0"/>
              </a:defRPr>
            </a:lvl7pPr>
            <a:lvl8pPr marL="1371600" algn="l" defTabSz="914400" rtl="0" eaLnBrk="1" fontAlgn="base" latinLnBrk="0" hangingPunct="1">
              <a:spcBef>
                <a:spcPct val="0"/>
              </a:spcBef>
              <a:spcAft>
                <a:spcPct val="0"/>
              </a:spcAft>
              <a:defRPr sz="2400" kern="1200">
                <a:solidFill>
                  <a:schemeClr val="accent1"/>
                </a:solidFill>
                <a:latin typeface="Arial" pitchFamily="34" charset="0"/>
                <a:ea typeface="ヒラギノ角ゴ Pro W3" pitchFamily="124" charset="-128"/>
                <a:cs typeface="Geneva" pitchFamily="34" charset="0"/>
              </a:defRPr>
            </a:lvl8pPr>
            <a:lvl9pPr marL="1828800" algn="l" defTabSz="914400" rtl="0" eaLnBrk="1" fontAlgn="base" latinLnBrk="0" hangingPunct="1">
              <a:spcBef>
                <a:spcPct val="0"/>
              </a:spcBef>
              <a:spcAft>
                <a:spcPct val="0"/>
              </a:spcAft>
              <a:defRPr sz="2400" kern="1200">
                <a:solidFill>
                  <a:schemeClr val="accent1"/>
                </a:solidFill>
                <a:latin typeface="Arial" pitchFamily="34" charset="0"/>
                <a:ea typeface="ヒラギノ角ゴ Pro W3" pitchFamily="124" charset="-128"/>
                <a:cs typeface="Geneva" pitchFamily="34" charset="0"/>
              </a:defRPr>
            </a:lvl9pPr>
          </a:lstStyle>
          <a:p>
            <a:pPr eaLnBrk="1" hangingPunct="1"/>
            <a:r>
              <a:rPr lang="zh-CN" altLang="en-US" kern="0" smtClean="0">
                <a:latin typeface="+mn-lt"/>
                <a:ea typeface="+mn-ea"/>
              </a:rPr>
              <a:t>        如何在</a:t>
            </a:r>
            <a:r>
              <a:rPr lang="en-US" altLang="zh-CN" kern="0" smtClean="0">
                <a:latin typeface="+mn-lt"/>
                <a:ea typeface="+mn-ea"/>
              </a:rPr>
              <a:t>2014</a:t>
            </a:r>
            <a:r>
              <a:rPr lang="zh-CN" altLang="en-US" kern="0" smtClean="0">
                <a:latin typeface="+mn-lt"/>
                <a:ea typeface="+mn-ea"/>
              </a:rPr>
              <a:t>年塑造亚洲并购格局</a:t>
            </a:r>
            <a:endParaRPr lang="en-US" altLang="en-US" kern="0" smtClean="0">
              <a:latin typeface="+mn-lt"/>
              <a:ea typeface="+mn-ea"/>
            </a:endParaRPr>
          </a:p>
        </p:txBody>
      </p:sp>
      <p:pic>
        <p:nvPicPr>
          <p:cNvPr id="59" name="Picture 6" descr="citi-r_2c-blu_pos_rgb"/>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2400" y="82550"/>
            <a:ext cx="617537" cy="35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0" name="Line 595"/>
          <p:cNvSpPr>
            <a:spLocks noChangeShapeType="1"/>
          </p:cNvSpPr>
          <p:nvPr/>
        </p:nvSpPr>
        <p:spPr bwMode="gray">
          <a:xfrm>
            <a:off x="152400" y="1590675"/>
            <a:ext cx="9626600" cy="0"/>
          </a:xfrm>
          <a:prstGeom prst="line">
            <a:avLst/>
          </a:prstGeom>
          <a:noFill/>
          <a:ln w="9525" cap="rnd">
            <a:solidFill>
              <a:srgbClr val="97999B"/>
            </a:solidFill>
            <a:prstDash val="sysDot"/>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latin typeface="+mn-lt"/>
              <a:ea typeface="+mn-ea"/>
            </a:endParaRPr>
          </a:p>
        </p:txBody>
      </p:sp>
      <p:sp>
        <p:nvSpPr>
          <p:cNvPr id="76" name="TextBox 75"/>
          <p:cNvSpPr txBox="1"/>
          <p:nvPr/>
        </p:nvSpPr>
        <p:spPr>
          <a:xfrm>
            <a:off x="6894641" y="5021263"/>
            <a:ext cx="1042065" cy="1092992"/>
          </a:xfrm>
          <a:prstGeom prst="rect">
            <a:avLst/>
          </a:prstGeom>
          <a:noFill/>
          <a:ln w="6350">
            <a:solidFill>
              <a:srgbClr val="97999B"/>
            </a:solidFill>
          </a:ln>
        </p:spPr>
        <p:txBody>
          <a:bodyPr wrap="square" lIns="18288" rIns="18288" bIns="18288" rtlCol="0" anchor="b" anchorCtr="0">
            <a:no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spcBef>
                <a:spcPts val="100"/>
              </a:spcBef>
            </a:pPr>
            <a:r>
              <a:rPr lang="zh-CN" altLang="en-US" sz="500">
                <a:latin typeface="+mn-lt"/>
                <a:ea typeface="+mn-ea"/>
              </a:rPr>
              <a:t>已完成</a:t>
            </a:r>
          </a:p>
          <a:p>
            <a:pPr>
              <a:spcBef>
                <a:spcPts val="100"/>
              </a:spcBef>
            </a:pPr>
            <a:endParaRPr lang="en-US" altLang="zh-CN" sz="500" smtClean="0">
              <a:latin typeface="+mn-lt"/>
              <a:ea typeface="+mn-ea"/>
            </a:endParaRPr>
          </a:p>
          <a:p>
            <a:pPr>
              <a:spcBef>
                <a:spcPts val="100"/>
              </a:spcBef>
            </a:pPr>
            <a:endParaRPr lang="en-US" altLang="zh-CN" sz="500">
              <a:latin typeface="+mn-lt"/>
              <a:ea typeface="+mn-ea"/>
            </a:endParaRPr>
          </a:p>
          <a:p>
            <a:pPr>
              <a:spcBef>
                <a:spcPts val="100"/>
              </a:spcBef>
            </a:pPr>
            <a:endParaRPr lang="zh-CN" altLang="en-US" sz="500">
              <a:latin typeface="+mn-lt"/>
              <a:ea typeface="+mn-ea"/>
            </a:endParaRPr>
          </a:p>
          <a:p>
            <a:pPr>
              <a:spcBef>
                <a:spcPts val="100"/>
              </a:spcBef>
            </a:pPr>
            <a:r>
              <a:rPr lang="zh-CN" altLang="en-US" sz="500">
                <a:latin typeface="+mn-lt"/>
                <a:ea typeface="+mn-ea"/>
              </a:rPr>
              <a:t>为</a:t>
            </a:r>
            <a:r>
              <a:rPr lang="en-US" altLang="zh-CN" sz="500">
                <a:latin typeface="+mn-lt"/>
                <a:ea typeface="+mn-ea"/>
              </a:rPr>
              <a:t>KKR</a:t>
            </a:r>
            <a:r>
              <a:rPr lang="zh-CN" altLang="en-US" sz="500">
                <a:latin typeface="+mn-lt"/>
                <a:ea typeface="+mn-ea"/>
              </a:rPr>
              <a:t>和</a:t>
            </a:r>
            <a:r>
              <a:rPr lang="en-US" altLang="zh-CN" sz="500">
                <a:latin typeface="+mn-lt"/>
                <a:ea typeface="+mn-ea"/>
              </a:rPr>
              <a:t>Affinity</a:t>
            </a:r>
            <a:r>
              <a:rPr lang="zh-CN" altLang="en-US" sz="500" smtClean="0">
                <a:latin typeface="+mn-lt"/>
                <a:ea typeface="+mn-ea"/>
              </a:rPr>
              <a:t>联合</a:t>
            </a:r>
            <a:endParaRPr lang="en-US" altLang="zh-CN" sz="500" smtClean="0">
              <a:latin typeface="+mn-lt"/>
              <a:ea typeface="+mn-ea"/>
            </a:endParaRPr>
          </a:p>
          <a:p>
            <a:pPr>
              <a:spcBef>
                <a:spcPts val="100"/>
              </a:spcBef>
            </a:pPr>
            <a:r>
              <a:rPr lang="zh-CN" altLang="en-US" sz="500" smtClean="0">
                <a:latin typeface="+mn-lt"/>
                <a:ea typeface="+mn-ea"/>
              </a:rPr>
              <a:t>向</a:t>
            </a:r>
            <a:r>
              <a:rPr lang="zh-CN" altLang="en-US" sz="500">
                <a:latin typeface="+mn-lt"/>
                <a:ea typeface="+mn-ea"/>
              </a:rPr>
              <a:t>百威英博出售</a:t>
            </a:r>
            <a:r>
              <a:rPr lang="en-US" altLang="zh-CN" sz="500">
                <a:latin typeface="+mn-lt"/>
                <a:ea typeface="+mn-ea"/>
              </a:rPr>
              <a:t>Oriental </a:t>
            </a:r>
            <a:r>
              <a:rPr lang="en-US" altLang="zh-CN" sz="500" smtClean="0">
                <a:latin typeface="+mn-lt"/>
                <a:ea typeface="+mn-ea"/>
              </a:rPr>
              <a:t>Brewery</a:t>
            </a:r>
          </a:p>
          <a:p>
            <a:pPr>
              <a:spcBef>
                <a:spcPts val="100"/>
              </a:spcBef>
            </a:pPr>
            <a:r>
              <a:rPr lang="zh-CN" altLang="en-US" sz="500" smtClean="0">
                <a:latin typeface="+mn-lt"/>
                <a:ea typeface="+mn-ea"/>
              </a:rPr>
              <a:t>提供</a:t>
            </a:r>
            <a:r>
              <a:rPr lang="zh-CN" altLang="en-US" sz="500">
                <a:latin typeface="+mn-lt"/>
                <a:ea typeface="+mn-ea"/>
              </a:rPr>
              <a:t>顾问服务</a:t>
            </a:r>
          </a:p>
          <a:p>
            <a:pPr>
              <a:spcBef>
                <a:spcPts val="100"/>
              </a:spcBef>
            </a:pPr>
            <a:endParaRPr lang="en-US" altLang="zh-CN" sz="500" smtClean="0">
              <a:latin typeface="+mn-lt"/>
              <a:ea typeface="+mn-ea"/>
            </a:endParaRPr>
          </a:p>
          <a:p>
            <a:pPr>
              <a:spcBef>
                <a:spcPts val="100"/>
              </a:spcBef>
            </a:pPr>
            <a:endParaRPr lang="en-US" altLang="zh-CN" sz="500">
              <a:latin typeface="+mn-lt"/>
              <a:ea typeface="+mn-ea"/>
            </a:endParaRPr>
          </a:p>
          <a:p>
            <a:pPr>
              <a:spcBef>
                <a:spcPts val="100"/>
              </a:spcBef>
            </a:pPr>
            <a:endParaRPr lang="zh-CN" altLang="en-US" sz="500">
              <a:latin typeface="+mn-lt"/>
              <a:ea typeface="+mn-ea"/>
            </a:endParaRPr>
          </a:p>
          <a:p>
            <a:pPr>
              <a:spcBef>
                <a:spcPts val="100"/>
              </a:spcBef>
            </a:pPr>
            <a:r>
              <a:rPr lang="en-US" altLang="zh-CN" sz="500" b="1" smtClean="0">
                <a:latin typeface="+mn-lt"/>
                <a:ea typeface="+mn-ea"/>
              </a:rPr>
              <a:t>58</a:t>
            </a:r>
            <a:r>
              <a:rPr lang="zh-CN" altLang="en-US" sz="500" b="1" smtClean="0">
                <a:latin typeface="+mn-lt"/>
                <a:ea typeface="+mn-ea"/>
              </a:rPr>
              <a:t>亿</a:t>
            </a:r>
            <a:r>
              <a:rPr lang="zh-CN" altLang="en-US" sz="500" b="1">
                <a:latin typeface="+mn-lt"/>
                <a:ea typeface="+mn-ea"/>
              </a:rPr>
              <a:t>美元</a:t>
            </a:r>
          </a:p>
          <a:p>
            <a:pPr>
              <a:spcBef>
                <a:spcPts val="100"/>
              </a:spcBef>
            </a:pPr>
            <a:r>
              <a:rPr lang="en-US" altLang="zh-CN" sz="500">
                <a:latin typeface="+mn-lt"/>
                <a:ea typeface="+mn-ea"/>
              </a:rPr>
              <a:t>2014</a:t>
            </a:r>
            <a:r>
              <a:rPr lang="zh-CN" altLang="en-US" sz="500" smtClean="0">
                <a:latin typeface="+mn-lt"/>
                <a:ea typeface="+mn-ea"/>
              </a:rPr>
              <a:t>年</a:t>
            </a:r>
            <a:r>
              <a:rPr lang="en-US" altLang="zh-CN" sz="500" smtClean="0">
                <a:latin typeface="+mn-lt"/>
                <a:ea typeface="+mn-ea"/>
              </a:rPr>
              <a:t>1</a:t>
            </a:r>
            <a:r>
              <a:rPr lang="zh-CN" altLang="en-US" sz="500" smtClean="0">
                <a:latin typeface="+mn-lt"/>
                <a:ea typeface="+mn-ea"/>
              </a:rPr>
              <a:t>月</a:t>
            </a:r>
            <a:endParaRPr lang="zh-CN" altLang="en-US" sz="500">
              <a:latin typeface="+mn-lt"/>
              <a:ea typeface="+mn-ea"/>
            </a:endParaRPr>
          </a:p>
        </p:txBody>
      </p:sp>
      <p:sp>
        <p:nvSpPr>
          <p:cNvPr id="123" name="TextBox 122"/>
          <p:cNvSpPr txBox="1"/>
          <p:nvPr/>
        </p:nvSpPr>
        <p:spPr>
          <a:xfrm>
            <a:off x="5327779" y="5021263"/>
            <a:ext cx="1042065" cy="1092992"/>
          </a:xfrm>
          <a:prstGeom prst="rect">
            <a:avLst/>
          </a:prstGeom>
          <a:noFill/>
          <a:ln w="6350">
            <a:solidFill>
              <a:srgbClr val="97999B"/>
            </a:solidFill>
          </a:ln>
        </p:spPr>
        <p:txBody>
          <a:bodyPr wrap="square" lIns="18288" rIns="18288" bIns="18288" rtlCol="0" anchor="b" anchorCtr="0">
            <a:no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spcBef>
                <a:spcPts val="100"/>
              </a:spcBef>
            </a:pPr>
            <a:r>
              <a:rPr lang="zh-CN" altLang="en-US" sz="500">
                <a:latin typeface="+mn-lt"/>
                <a:ea typeface="+mn-ea"/>
              </a:rPr>
              <a:t>已完成</a:t>
            </a:r>
          </a:p>
          <a:p>
            <a:pPr>
              <a:spcBef>
                <a:spcPts val="100"/>
              </a:spcBef>
            </a:pPr>
            <a:endParaRPr lang="en-US" altLang="zh-CN" sz="500" smtClean="0">
              <a:latin typeface="+mn-lt"/>
              <a:ea typeface="+mn-ea"/>
            </a:endParaRPr>
          </a:p>
          <a:p>
            <a:pPr>
              <a:spcBef>
                <a:spcPts val="100"/>
              </a:spcBef>
            </a:pPr>
            <a:endParaRPr lang="en-US" altLang="zh-CN" sz="500">
              <a:latin typeface="+mn-lt"/>
              <a:ea typeface="+mn-ea"/>
            </a:endParaRPr>
          </a:p>
          <a:p>
            <a:pPr>
              <a:spcBef>
                <a:spcPts val="100"/>
              </a:spcBef>
            </a:pPr>
            <a:endParaRPr lang="zh-CN" altLang="en-US" sz="500">
              <a:latin typeface="+mn-lt"/>
              <a:ea typeface="+mn-ea"/>
            </a:endParaRPr>
          </a:p>
          <a:p>
            <a:pPr>
              <a:spcBef>
                <a:spcPts val="100"/>
              </a:spcBef>
            </a:pPr>
            <a:r>
              <a:rPr lang="zh-CN" altLang="en-US" sz="500">
                <a:latin typeface="+mn-lt"/>
                <a:ea typeface="+mn-ea"/>
              </a:rPr>
              <a:t>为长江实业</a:t>
            </a:r>
            <a:r>
              <a:rPr lang="zh-CN" altLang="en-US" sz="500" smtClean="0">
                <a:latin typeface="+mn-lt"/>
                <a:ea typeface="+mn-ea"/>
              </a:rPr>
              <a:t>和电能实业</a:t>
            </a:r>
            <a:endParaRPr lang="en-US" altLang="zh-CN" sz="500" smtClean="0">
              <a:latin typeface="+mn-lt"/>
              <a:ea typeface="+mn-ea"/>
            </a:endParaRPr>
          </a:p>
          <a:p>
            <a:pPr>
              <a:spcBef>
                <a:spcPts val="100"/>
              </a:spcBef>
            </a:pPr>
            <a:r>
              <a:rPr lang="zh-CN" altLang="en-US" sz="500" smtClean="0">
                <a:latin typeface="+mn-lt"/>
                <a:ea typeface="+mn-ea"/>
              </a:rPr>
              <a:t>拟议收购</a:t>
            </a:r>
            <a:r>
              <a:rPr lang="en-US" altLang="zh-CN" sz="500" err="1" smtClean="0">
                <a:latin typeface="+mn-lt"/>
                <a:ea typeface="+mn-ea"/>
              </a:rPr>
              <a:t>Envestra</a:t>
            </a:r>
            <a:endParaRPr lang="en-US" altLang="zh-CN" sz="500">
              <a:latin typeface="+mn-lt"/>
              <a:ea typeface="+mn-ea"/>
            </a:endParaRPr>
          </a:p>
          <a:p>
            <a:pPr>
              <a:spcBef>
                <a:spcPts val="100"/>
              </a:spcBef>
            </a:pPr>
            <a:r>
              <a:rPr lang="zh-CN" altLang="en-US" sz="500">
                <a:latin typeface="+mn-lt"/>
                <a:ea typeface="+mn-ea"/>
              </a:rPr>
              <a:t>提供顾问</a:t>
            </a:r>
            <a:r>
              <a:rPr lang="zh-CN" altLang="en-US" sz="500" smtClean="0">
                <a:latin typeface="+mn-lt"/>
                <a:ea typeface="+mn-ea"/>
              </a:rPr>
              <a:t>服务</a:t>
            </a:r>
            <a:endParaRPr lang="en-US" altLang="zh-CN" sz="500" smtClean="0">
              <a:latin typeface="+mn-lt"/>
              <a:ea typeface="+mn-ea"/>
            </a:endParaRPr>
          </a:p>
          <a:p>
            <a:pPr>
              <a:spcBef>
                <a:spcPts val="100"/>
              </a:spcBef>
            </a:pPr>
            <a:endParaRPr lang="en-US" altLang="zh-CN" sz="500" smtClean="0">
              <a:latin typeface="+mn-lt"/>
              <a:ea typeface="+mn-ea"/>
            </a:endParaRPr>
          </a:p>
          <a:p>
            <a:pPr>
              <a:spcBef>
                <a:spcPts val="100"/>
              </a:spcBef>
            </a:pPr>
            <a:endParaRPr lang="en-US" altLang="zh-CN" sz="500" smtClean="0">
              <a:latin typeface="+mn-lt"/>
              <a:ea typeface="+mn-ea"/>
            </a:endParaRPr>
          </a:p>
          <a:p>
            <a:pPr>
              <a:spcBef>
                <a:spcPts val="100"/>
              </a:spcBef>
            </a:pPr>
            <a:endParaRPr lang="zh-CN" altLang="en-US" sz="500">
              <a:latin typeface="+mn-lt"/>
              <a:ea typeface="+mn-ea"/>
            </a:endParaRPr>
          </a:p>
          <a:p>
            <a:pPr>
              <a:spcBef>
                <a:spcPts val="100"/>
              </a:spcBef>
            </a:pPr>
            <a:r>
              <a:rPr lang="en-US" altLang="zh-CN" sz="500" b="1">
                <a:latin typeface="+mn-lt"/>
                <a:ea typeface="+mn-ea"/>
              </a:rPr>
              <a:t>38.15</a:t>
            </a:r>
            <a:r>
              <a:rPr lang="zh-CN" altLang="en-US" sz="500" b="1" smtClean="0">
                <a:latin typeface="+mn-lt"/>
                <a:ea typeface="+mn-ea"/>
              </a:rPr>
              <a:t>亿</a:t>
            </a:r>
            <a:r>
              <a:rPr lang="zh-CN" altLang="en-US" sz="500" b="1">
                <a:latin typeface="+mn-lt"/>
                <a:ea typeface="+mn-ea"/>
              </a:rPr>
              <a:t>美元</a:t>
            </a:r>
          </a:p>
          <a:p>
            <a:pPr>
              <a:spcBef>
                <a:spcPts val="100"/>
              </a:spcBef>
            </a:pPr>
            <a:r>
              <a:rPr lang="en-US" altLang="zh-CN" sz="500">
                <a:latin typeface="+mn-lt"/>
                <a:ea typeface="+mn-ea"/>
              </a:rPr>
              <a:t>2014</a:t>
            </a:r>
            <a:r>
              <a:rPr lang="zh-CN" altLang="en-US" sz="500">
                <a:latin typeface="+mn-lt"/>
                <a:ea typeface="+mn-ea"/>
              </a:rPr>
              <a:t>年</a:t>
            </a:r>
            <a:r>
              <a:rPr lang="en-US" altLang="zh-CN" sz="500">
                <a:latin typeface="+mn-lt"/>
                <a:ea typeface="+mn-ea"/>
              </a:rPr>
              <a:t>8</a:t>
            </a:r>
            <a:r>
              <a:rPr lang="zh-CN" altLang="en-US" sz="500">
                <a:latin typeface="+mn-lt"/>
                <a:ea typeface="+mn-ea"/>
              </a:rPr>
              <a:t>月</a:t>
            </a:r>
          </a:p>
        </p:txBody>
      </p:sp>
      <p:sp>
        <p:nvSpPr>
          <p:cNvPr id="124" name="TextBox 123"/>
          <p:cNvSpPr txBox="1"/>
          <p:nvPr/>
        </p:nvSpPr>
        <p:spPr>
          <a:xfrm>
            <a:off x="8466266" y="5021263"/>
            <a:ext cx="1042065" cy="1092992"/>
          </a:xfrm>
          <a:prstGeom prst="rect">
            <a:avLst/>
          </a:prstGeom>
          <a:noFill/>
          <a:ln w="6350">
            <a:solidFill>
              <a:srgbClr val="97999B"/>
            </a:solidFill>
          </a:ln>
        </p:spPr>
        <p:txBody>
          <a:bodyPr wrap="square" lIns="18288" rIns="18288" bIns="18288" rtlCol="0" anchor="b" anchorCtr="0">
            <a:no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spcBef>
                <a:spcPts val="100"/>
              </a:spcBef>
            </a:pPr>
            <a:r>
              <a:rPr lang="zh-CN" altLang="en-US" sz="500">
                <a:latin typeface="+mn-lt"/>
                <a:ea typeface="+mn-ea"/>
              </a:rPr>
              <a:t>已完成</a:t>
            </a:r>
          </a:p>
          <a:p>
            <a:pPr algn="r">
              <a:spcBef>
                <a:spcPts val="100"/>
              </a:spcBef>
            </a:pPr>
            <a:endParaRPr lang="en-US" altLang="zh-CN" sz="500" smtClean="0">
              <a:latin typeface="+mn-lt"/>
              <a:ea typeface="+mn-ea"/>
            </a:endParaRPr>
          </a:p>
          <a:p>
            <a:pPr algn="r">
              <a:spcBef>
                <a:spcPts val="100"/>
              </a:spcBef>
            </a:pPr>
            <a:endParaRPr lang="en-US" altLang="zh-CN" sz="500" smtClean="0">
              <a:latin typeface="+mn-lt"/>
              <a:ea typeface="+mn-ea"/>
            </a:endParaRPr>
          </a:p>
          <a:p>
            <a:pPr algn="r">
              <a:spcBef>
                <a:spcPts val="100"/>
              </a:spcBef>
            </a:pPr>
            <a:endParaRPr lang="zh-CN" altLang="en-US" sz="500">
              <a:latin typeface="+mn-lt"/>
              <a:ea typeface="+mn-ea"/>
            </a:endParaRPr>
          </a:p>
          <a:p>
            <a:pPr>
              <a:spcBef>
                <a:spcPts val="100"/>
              </a:spcBef>
            </a:pPr>
            <a:r>
              <a:rPr lang="zh-CN" altLang="en-US" sz="500">
                <a:latin typeface="+mn-lt"/>
                <a:ea typeface="+mn-ea"/>
              </a:rPr>
              <a:t>为太阳制药</a:t>
            </a:r>
            <a:r>
              <a:rPr lang="zh-CN" altLang="en-US" sz="500" smtClean="0">
                <a:latin typeface="+mn-lt"/>
                <a:ea typeface="+mn-ea"/>
              </a:rPr>
              <a:t>收购</a:t>
            </a:r>
            <a:endParaRPr lang="en-US" altLang="zh-CN" sz="500" smtClean="0">
              <a:latin typeface="+mn-lt"/>
              <a:ea typeface="+mn-ea"/>
            </a:endParaRPr>
          </a:p>
          <a:p>
            <a:pPr>
              <a:spcBef>
                <a:spcPts val="100"/>
              </a:spcBef>
            </a:pPr>
            <a:r>
              <a:rPr lang="en-US" altLang="zh-CN" sz="500" smtClean="0">
                <a:latin typeface="+mn-lt"/>
                <a:ea typeface="+mn-ea"/>
              </a:rPr>
              <a:t>Ranbaxy Laboratories</a:t>
            </a:r>
          </a:p>
          <a:p>
            <a:pPr>
              <a:spcBef>
                <a:spcPts val="100"/>
              </a:spcBef>
            </a:pPr>
            <a:r>
              <a:rPr lang="zh-CN" altLang="en-US" sz="500" smtClean="0">
                <a:latin typeface="+mn-lt"/>
                <a:ea typeface="+mn-ea"/>
              </a:rPr>
              <a:t>提供</a:t>
            </a:r>
            <a:r>
              <a:rPr lang="zh-CN" altLang="en-US" sz="500">
                <a:latin typeface="+mn-lt"/>
                <a:ea typeface="+mn-ea"/>
              </a:rPr>
              <a:t>顾问服务</a:t>
            </a:r>
          </a:p>
          <a:p>
            <a:pPr>
              <a:spcBef>
                <a:spcPts val="100"/>
              </a:spcBef>
            </a:pPr>
            <a:endParaRPr lang="en-US" altLang="zh-CN" sz="500">
              <a:latin typeface="+mn-lt"/>
              <a:ea typeface="+mn-ea"/>
            </a:endParaRPr>
          </a:p>
          <a:p>
            <a:pPr>
              <a:spcBef>
                <a:spcPts val="100"/>
              </a:spcBef>
            </a:pPr>
            <a:endParaRPr lang="en-US" altLang="zh-CN" sz="500" smtClean="0">
              <a:latin typeface="+mn-lt"/>
              <a:ea typeface="+mn-ea"/>
            </a:endParaRPr>
          </a:p>
          <a:p>
            <a:pPr>
              <a:spcBef>
                <a:spcPts val="100"/>
              </a:spcBef>
            </a:pPr>
            <a:endParaRPr lang="zh-CN" altLang="en-US" sz="500">
              <a:latin typeface="+mn-lt"/>
              <a:ea typeface="+mn-ea"/>
            </a:endParaRPr>
          </a:p>
          <a:p>
            <a:pPr>
              <a:spcBef>
                <a:spcPts val="100"/>
              </a:spcBef>
            </a:pPr>
            <a:r>
              <a:rPr lang="en-US" altLang="zh-CN" sz="500" b="1">
                <a:latin typeface="+mn-lt"/>
                <a:ea typeface="+mn-ea"/>
              </a:rPr>
              <a:t>39.76</a:t>
            </a:r>
            <a:r>
              <a:rPr lang="zh-CN" altLang="en-US" sz="500" b="1" smtClean="0">
                <a:latin typeface="+mn-lt"/>
                <a:ea typeface="+mn-ea"/>
              </a:rPr>
              <a:t>亿</a:t>
            </a:r>
            <a:r>
              <a:rPr lang="zh-CN" altLang="en-US" sz="500" b="1">
                <a:latin typeface="+mn-lt"/>
                <a:ea typeface="+mn-ea"/>
              </a:rPr>
              <a:t>美元</a:t>
            </a:r>
          </a:p>
          <a:p>
            <a:pPr>
              <a:spcBef>
                <a:spcPts val="100"/>
              </a:spcBef>
            </a:pPr>
            <a:r>
              <a:rPr lang="en-US" altLang="zh-CN" sz="500">
                <a:latin typeface="+mn-lt"/>
                <a:ea typeface="+mn-ea"/>
              </a:rPr>
              <a:t>2014</a:t>
            </a:r>
            <a:r>
              <a:rPr lang="zh-CN" altLang="en-US" sz="500" smtClean="0">
                <a:latin typeface="+mn-lt"/>
                <a:ea typeface="+mn-ea"/>
              </a:rPr>
              <a:t>年</a:t>
            </a:r>
            <a:r>
              <a:rPr lang="en-US" altLang="zh-CN" sz="500" smtClean="0">
                <a:latin typeface="+mn-lt"/>
                <a:ea typeface="+mn-ea"/>
              </a:rPr>
              <a:t>4</a:t>
            </a:r>
            <a:r>
              <a:rPr lang="zh-CN" altLang="en-US" sz="500" smtClean="0">
                <a:latin typeface="+mn-lt"/>
                <a:ea typeface="+mn-ea"/>
              </a:rPr>
              <a:t>月</a:t>
            </a:r>
            <a:endParaRPr lang="zh-CN" altLang="en-US" sz="500">
              <a:latin typeface="+mn-lt"/>
              <a:ea typeface="+mn-ea"/>
            </a:endParaRPr>
          </a:p>
        </p:txBody>
      </p:sp>
      <p:sp>
        <p:nvSpPr>
          <p:cNvPr id="125" name="TextBox 124"/>
          <p:cNvSpPr txBox="1"/>
          <p:nvPr/>
        </p:nvSpPr>
        <p:spPr>
          <a:xfrm>
            <a:off x="6894641" y="1821659"/>
            <a:ext cx="1042065" cy="1092992"/>
          </a:xfrm>
          <a:prstGeom prst="rect">
            <a:avLst/>
          </a:prstGeom>
          <a:solidFill>
            <a:schemeClr val="bg1"/>
          </a:solidFill>
          <a:ln w="6350">
            <a:solidFill>
              <a:srgbClr val="97999B"/>
            </a:solidFill>
          </a:ln>
        </p:spPr>
        <p:txBody>
          <a:bodyPr wrap="square" lIns="18288" rIns="18288" bIns="18288" rtlCol="0" anchor="b" anchorCtr="0">
            <a:no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spcBef>
                <a:spcPts val="100"/>
              </a:spcBef>
            </a:pPr>
            <a:r>
              <a:rPr lang="zh-CN" altLang="en-US" sz="500">
                <a:latin typeface="+mn-lt"/>
                <a:ea typeface="+mn-ea"/>
              </a:rPr>
              <a:t>已完成</a:t>
            </a:r>
          </a:p>
          <a:p>
            <a:pPr>
              <a:spcBef>
                <a:spcPts val="100"/>
              </a:spcBef>
            </a:pPr>
            <a:endParaRPr lang="en-US" altLang="zh-CN" sz="500" smtClean="0">
              <a:latin typeface="+mn-lt"/>
              <a:ea typeface="+mn-ea"/>
            </a:endParaRPr>
          </a:p>
          <a:p>
            <a:pPr>
              <a:spcBef>
                <a:spcPts val="100"/>
              </a:spcBef>
            </a:pPr>
            <a:endParaRPr lang="en-US" altLang="zh-CN" sz="500">
              <a:latin typeface="+mn-lt"/>
              <a:ea typeface="+mn-ea"/>
            </a:endParaRPr>
          </a:p>
          <a:p>
            <a:pPr>
              <a:spcBef>
                <a:spcPts val="100"/>
              </a:spcBef>
            </a:pPr>
            <a:endParaRPr lang="zh-CN" altLang="en-US" sz="500">
              <a:latin typeface="+mn-lt"/>
              <a:ea typeface="+mn-ea"/>
            </a:endParaRPr>
          </a:p>
          <a:p>
            <a:pPr>
              <a:spcBef>
                <a:spcPts val="100"/>
              </a:spcBef>
            </a:pPr>
            <a:r>
              <a:rPr lang="zh-CN" altLang="en-US" sz="500">
                <a:latin typeface="+mn-lt"/>
                <a:ea typeface="+mn-ea"/>
              </a:rPr>
              <a:t>为五</a:t>
            </a:r>
            <a:r>
              <a:rPr lang="zh-CN" altLang="en-US" sz="500" smtClean="0">
                <a:latin typeface="+mn-lt"/>
                <a:ea typeface="+mn-ea"/>
              </a:rPr>
              <a:t>矿牵头</a:t>
            </a:r>
            <a:r>
              <a:rPr lang="zh-CN" altLang="en-US" sz="500">
                <a:latin typeface="+mn-lt"/>
                <a:ea typeface="+mn-ea"/>
              </a:rPr>
              <a:t>的财团</a:t>
            </a:r>
            <a:r>
              <a:rPr lang="zh-CN" altLang="en-US" sz="500" smtClean="0">
                <a:latin typeface="+mn-lt"/>
                <a:ea typeface="+mn-ea"/>
              </a:rPr>
              <a:t>从</a:t>
            </a:r>
            <a:br>
              <a:rPr lang="en-US" altLang="zh-CN" sz="500" smtClean="0">
                <a:latin typeface="+mn-lt"/>
                <a:ea typeface="+mn-ea"/>
              </a:rPr>
            </a:br>
            <a:r>
              <a:rPr lang="zh-CN" altLang="en-US" sz="500" smtClean="0">
                <a:latin typeface="+mn-lt"/>
                <a:ea typeface="+mn-ea"/>
              </a:rPr>
              <a:t>嘉</a:t>
            </a:r>
            <a:r>
              <a:rPr lang="zh-CN" altLang="en-US" sz="500">
                <a:latin typeface="+mn-lt"/>
                <a:ea typeface="+mn-ea"/>
              </a:rPr>
              <a:t>能可斯特拉塔处收</a:t>
            </a:r>
            <a:r>
              <a:rPr lang="zh-CN" altLang="en-US" sz="500" smtClean="0">
                <a:latin typeface="+mn-lt"/>
                <a:ea typeface="+mn-ea"/>
              </a:rPr>
              <a:t>购</a:t>
            </a:r>
            <a:br>
              <a:rPr lang="en-US" altLang="zh-CN" sz="500" smtClean="0">
                <a:latin typeface="+mn-lt"/>
                <a:ea typeface="+mn-ea"/>
              </a:rPr>
            </a:br>
            <a:r>
              <a:rPr lang="en-US" altLang="zh-CN" sz="500" smtClean="0">
                <a:latin typeface="+mn-lt"/>
                <a:ea typeface="+mn-ea"/>
              </a:rPr>
              <a:t>Las </a:t>
            </a:r>
            <a:r>
              <a:rPr lang="en-US" altLang="zh-CN" sz="500" err="1">
                <a:latin typeface="+mn-lt"/>
                <a:ea typeface="+mn-ea"/>
              </a:rPr>
              <a:t>Bambas</a:t>
            </a:r>
            <a:r>
              <a:rPr lang="zh-CN" altLang="en-US" sz="500">
                <a:latin typeface="+mn-lt"/>
                <a:ea typeface="+mn-ea"/>
              </a:rPr>
              <a:t>提供顾问服务</a:t>
            </a:r>
          </a:p>
          <a:p>
            <a:pPr>
              <a:spcBef>
                <a:spcPts val="100"/>
              </a:spcBef>
            </a:pPr>
            <a:endParaRPr lang="en-US" altLang="zh-CN" sz="500" smtClean="0">
              <a:latin typeface="+mn-lt"/>
              <a:ea typeface="+mn-ea"/>
            </a:endParaRPr>
          </a:p>
          <a:p>
            <a:pPr>
              <a:spcBef>
                <a:spcPts val="100"/>
              </a:spcBef>
            </a:pPr>
            <a:endParaRPr lang="en-US" altLang="zh-CN" sz="500">
              <a:latin typeface="+mn-lt"/>
              <a:ea typeface="+mn-ea"/>
            </a:endParaRPr>
          </a:p>
          <a:p>
            <a:pPr>
              <a:spcBef>
                <a:spcPts val="100"/>
              </a:spcBef>
            </a:pPr>
            <a:endParaRPr lang="zh-CN" altLang="en-US" sz="500">
              <a:latin typeface="+mn-lt"/>
              <a:ea typeface="+mn-ea"/>
            </a:endParaRPr>
          </a:p>
          <a:p>
            <a:pPr>
              <a:spcBef>
                <a:spcPts val="100"/>
              </a:spcBef>
            </a:pPr>
            <a:r>
              <a:rPr lang="en-US" altLang="zh-CN" sz="500" b="1">
                <a:latin typeface="+mn-lt"/>
                <a:ea typeface="+mn-ea"/>
              </a:rPr>
              <a:t>70.05</a:t>
            </a:r>
            <a:r>
              <a:rPr lang="zh-CN" altLang="en-US" sz="500" b="1">
                <a:latin typeface="+mn-lt"/>
                <a:ea typeface="+mn-ea"/>
              </a:rPr>
              <a:t>亿美元</a:t>
            </a:r>
          </a:p>
          <a:p>
            <a:pPr>
              <a:spcBef>
                <a:spcPts val="100"/>
              </a:spcBef>
            </a:pPr>
            <a:r>
              <a:rPr lang="en-US" altLang="zh-CN" sz="500">
                <a:latin typeface="+mn-lt"/>
                <a:ea typeface="+mn-ea"/>
              </a:rPr>
              <a:t>2014</a:t>
            </a:r>
            <a:r>
              <a:rPr lang="zh-CN" altLang="en-US" sz="500">
                <a:latin typeface="+mn-lt"/>
                <a:ea typeface="+mn-ea"/>
              </a:rPr>
              <a:t>年</a:t>
            </a:r>
            <a:r>
              <a:rPr lang="en-US" altLang="zh-CN" sz="500">
                <a:latin typeface="+mn-lt"/>
                <a:ea typeface="+mn-ea"/>
              </a:rPr>
              <a:t>4</a:t>
            </a:r>
            <a:r>
              <a:rPr lang="zh-CN" altLang="en-US" sz="500">
                <a:latin typeface="+mn-lt"/>
                <a:ea typeface="+mn-ea"/>
              </a:rPr>
              <a:t>月</a:t>
            </a:r>
          </a:p>
        </p:txBody>
      </p:sp>
      <p:sp>
        <p:nvSpPr>
          <p:cNvPr id="126" name="TextBox 125"/>
          <p:cNvSpPr txBox="1"/>
          <p:nvPr/>
        </p:nvSpPr>
        <p:spPr>
          <a:xfrm>
            <a:off x="5327779" y="1821659"/>
            <a:ext cx="1042065" cy="1092992"/>
          </a:xfrm>
          <a:prstGeom prst="rect">
            <a:avLst/>
          </a:prstGeom>
          <a:solidFill>
            <a:schemeClr val="bg1"/>
          </a:solidFill>
          <a:ln w="6350">
            <a:solidFill>
              <a:srgbClr val="97999B"/>
            </a:solidFill>
          </a:ln>
        </p:spPr>
        <p:txBody>
          <a:bodyPr wrap="square" lIns="18288" rIns="18288" bIns="18288" rtlCol="0" anchor="b" anchorCtr="0">
            <a:no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spcBef>
                <a:spcPts val="100"/>
              </a:spcBef>
            </a:pPr>
            <a:r>
              <a:rPr lang="zh-CN" altLang="en-US" sz="500">
                <a:latin typeface="+mn-lt"/>
                <a:ea typeface="+mn-ea"/>
              </a:rPr>
              <a:t>已完成</a:t>
            </a:r>
          </a:p>
          <a:p>
            <a:pPr>
              <a:spcBef>
                <a:spcPts val="100"/>
              </a:spcBef>
            </a:pPr>
            <a:endParaRPr lang="en-US" altLang="zh-CN" sz="500" smtClean="0">
              <a:latin typeface="+mn-lt"/>
              <a:ea typeface="+mn-ea"/>
            </a:endParaRPr>
          </a:p>
          <a:p>
            <a:pPr>
              <a:spcBef>
                <a:spcPts val="100"/>
              </a:spcBef>
            </a:pPr>
            <a:endParaRPr lang="en-US" altLang="zh-CN" sz="500">
              <a:latin typeface="+mn-lt"/>
              <a:ea typeface="+mn-ea"/>
            </a:endParaRPr>
          </a:p>
          <a:p>
            <a:pPr>
              <a:spcBef>
                <a:spcPts val="100"/>
              </a:spcBef>
            </a:pPr>
            <a:endParaRPr lang="zh-CN" altLang="en-US" sz="500">
              <a:latin typeface="+mn-lt"/>
              <a:ea typeface="+mn-ea"/>
            </a:endParaRPr>
          </a:p>
          <a:p>
            <a:pPr>
              <a:spcBef>
                <a:spcPts val="100"/>
              </a:spcBef>
            </a:pPr>
            <a:r>
              <a:rPr lang="zh-CN" altLang="en-US" sz="500">
                <a:latin typeface="+mn-lt"/>
                <a:ea typeface="+mn-ea"/>
              </a:rPr>
              <a:t>为投资者团体收购</a:t>
            </a:r>
          </a:p>
          <a:p>
            <a:pPr>
              <a:spcBef>
                <a:spcPts val="100"/>
              </a:spcBef>
            </a:pPr>
            <a:r>
              <a:rPr lang="zh-CN" altLang="en-US" sz="500">
                <a:latin typeface="+mn-lt"/>
                <a:ea typeface="+mn-ea"/>
              </a:rPr>
              <a:t>中石化销售的</a:t>
            </a:r>
            <a:r>
              <a:rPr lang="en-US" altLang="zh-CN" sz="500">
                <a:latin typeface="+mn-lt"/>
                <a:ea typeface="+mn-ea"/>
              </a:rPr>
              <a:t>29.9%</a:t>
            </a:r>
            <a:r>
              <a:rPr lang="zh-CN" altLang="en-US" sz="500">
                <a:latin typeface="+mn-lt"/>
                <a:ea typeface="+mn-ea"/>
              </a:rPr>
              <a:t>的股份</a:t>
            </a:r>
            <a:br>
              <a:rPr lang="zh-CN" altLang="en-US" sz="500">
                <a:latin typeface="+mn-lt"/>
                <a:ea typeface="+mn-ea"/>
              </a:rPr>
            </a:br>
            <a:r>
              <a:rPr lang="zh-CN" altLang="en-US" sz="500">
                <a:latin typeface="+mn-lt"/>
                <a:ea typeface="+mn-ea"/>
              </a:rPr>
              <a:t>担任顾问</a:t>
            </a:r>
          </a:p>
          <a:p>
            <a:pPr>
              <a:spcBef>
                <a:spcPts val="100"/>
              </a:spcBef>
            </a:pPr>
            <a:endParaRPr lang="en-US" altLang="zh-CN" sz="500">
              <a:latin typeface="+mn-lt"/>
              <a:ea typeface="+mn-ea"/>
            </a:endParaRPr>
          </a:p>
          <a:p>
            <a:pPr>
              <a:spcBef>
                <a:spcPts val="100"/>
              </a:spcBef>
            </a:pPr>
            <a:endParaRPr lang="en-US" altLang="zh-CN" sz="500" smtClean="0">
              <a:latin typeface="+mn-lt"/>
              <a:ea typeface="+mn-ea"/>
            </a:endParaRPr>
          </a:p>
          <a:p>
            <a:pPr>
              <a:spcBef>
                <a:spcPts val="100"/>
              </a:spcBef>
            </a:pPr>
            <a:endParaRPr lang="zh-CN" altLang="en-US" sz="500">
              <a:latin typeface="+mn-lt"/>
              <a:ea typeface="+mn-ea"/>
            </a:endParaRPr>
          </a:p>
          <a:p>
            <a:pPr>
              <a:spcBef>
                <a:spcPts val="100"/>
              </a:spcBef>
            </a:pPr>
            <a:r>
              <a:rPr lang="en-US" altLang="zh-CN" sz="500" b="1">
                <a:latin typeface="+mn-lt"/>
                <a:ea typeface="+mn-ea"/>
              </a:rPr>
              <a:t>174.58</a:t>
            </a:r>
            <a:r>
              <a:rPr lang="zh-CN" altLang="en-US" sz="500" b="1">
                <a:latin typeface="+mn-lt"/>
                <a:ea typeface="+mn-ea"/>
              </a:rPr>
              <a:t>亿美元</a:t>
            </a:r>
          </a:p>
          <a:p>
            <a:pPr>
              <a:spcBef>
                <a:spcPts val="100"/>
              </a:spcBef>
            </a:pPr>
            <a:r>
              <a:rPr lang="en-US" altLang="zh-CN" sz="500">
                <a:latin typeface="+mn-lt"/>
                <a:ea typeface="+mn-ea"/>
              </a:rPr>
              <a:t>2014</a:t>
            </a:r>
            <a:r>
              <a:rPr lang="zh-CN" altLang="en-US" sz="500">
                <a:latin typeface="+mn-lt"/>
                <a:ea typeface="+mn-ea"/>
              </a:rPr>
              <a:t>年</a:t>
            </a:r>
            <a:r>
              <a:rPr lang="en-US" altLang="zh-CN" sz="500">
                <a:latin typeface="+mn-lt"/>
                <a:ea typeface="+mn-ea"/>
              </a:rPr>
              <a:t>9</a:t>
            </a:r>
            <a:r>
              <a:rPr lang="zh-CN" altLang="en-US" sz="500">
                <a:latin typeface="+mn-lt"/>
                <a:ea typeface="+mn-ea"/>
              </a:rPr>
              <a:t>月</a:t>
            </a:r>
          </a:p>
        </p:txBody>
      </p:sp>
      <p:sp>
        <p:nvSpPr>
          <p:cNvPr id="127" name="TextBox 126"/>
          <p:cNvSpPr txBox="1"/>
          <p:nvPr/>
        </p:nvSpPr>
        <p:spPr>
          <a:xfrm>
            <a:off x="8466266" y="1821659"/>
            <a:ext cx="1042065" cy="1092992"/>
          </a:xfrm>
          <a:prstGeom prst="rect">
            <a:avLst/>
          </a:prstGeom>
          <a:solidFill>
            <a:schemeClr val="bg1"/>
          </a:solidFill>
          <a:ln w="6350">
            <a:solidFill>
              <a:srgbClr val="97999B"/>
            </a:solidFill>
          </a:ln>
        </p:spPr>
        <p:txBody>
          <a:bodyPr wrap="square" lIns="18288" rIns="18288" bIns="18288" rtlCol="0" anchor="b" anchorCtr="0">
            <a:no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spcBef>
                <a:spcPts val="100"/>
              </a:spcBef>
            </a:pPr>
            <a:r>
              <a:rPr lang="zh-CN" altLang="en-US" sz="500">
                <a:latin typeface="+mn-lt"/>
                <a:ea typeface="+mn-ea"/>
              </a:rPr>
              <a:t>已完成</a:t>
            </a:r>
          </a:p>
          <a:p>
            <a:pPr algn="r">
              <a:spcBef>
                <a:spcPts val="100"/>
              </a:spcBef>
            </a:pPr>
            <a:endParaRPr lang="en-US" altLang="zh-CN" sz="500" smtClean="0">
              <a:latin typeface="+mn-lt"/>
              <a:ea typeface="+mn-ea"/>
            </a:endParaRPr>
          </a:p>
          <a:p>
            <a:pPr algn="r">
              <a:spcBef>
                <a:spcPts val="100"/>
              </a:spcBef>
            </a:pPr>
            <a:endParaRPr lang="en-US" altLang="zh-CN" sz="500" smtClean="0">
              <a:latin typeface="+mn-lt"/>
              <a:ea typeface="+mn-ea"/>
            </a:endParaRPr>
          </a:p>
          <a:p>
            <a:pPr algn="r">
              <a:spcBef>
                <a:spcPts val="100"/>
              </a:spcBef>
            </a:pPr>
            <a:endParaRPr lang="zh-CN" altLang="en-US" sz="500">
              <a:latin typeface="+mn-lt"/>
              <a:ea typeface="+mn-ea"/>
            </a:endParaRPr>
          </a:p>
          <a:p>
            <a:pPr>
              <a:spcBef>
                <a:spcPts val="100"/>
              </a:spcBef>
            </a:pPr>
            <a:r>
              <a:rPr lang="zh-CN" altLang="en-US" sz="500">
                <a:latin typeface="+mn-lt"/>
                <a:ea typeface="+mn-ea"/>
              </a:rPr>
              <a:t>为普洛斯向中国财团</a:t>
            </a:r>
            <a:r>
              <a:rPr lang="zh-CN" altLang="en-US" sz="500" smtClean="0">
                <a:latin typeface="+mn-lt"/>
                <a:ea typeface="+mn-ea"/>
              </a:rPr>
              <a:t>出售</a:t>
            </a:r>
            <a:br>
              <a:rPr lang="en-US" altLang="zh-CN" sz="500" smtClean="0">
                <a:latin typeface="+mn-lt"/>
                <a:ea typeface="+mn-ea"/>
              </a:rPr>
            </a:br>
            <a:r>
              <a:rPr lang="zh-CN" altLang="en-US" sz="500" smtClean="0">
                <a:latin typeface="+mn-lt"/>
                <a:ea typeface="+mn-ea"/>
              </a:rPr>
              <a:t>中</a:t>
            </a:r>
            <a:r>
              <a:rPr lang="zh-CN" altLang="en-US" sz="500">
                <a:latin typeface="+mn-lt"/>
                <a:ea typeface="+mn-ea"/>
              </a:rPr>
              <a:t>国业务的</a:t>
            </a:r>
            <a:r>
              <a:rPr lang="zh-CN" altLang="en-US" sz="500" smtClean="0">
                <a:latin typeface="+mn-lt"/>
                <a:ea typeface="+mn-ea"/>
              </a:rPr>
              <a:t>大笔股权</a:t>
            </a:r>
            <a:br>
              <a:rPr lang="en-US" altLang="zh-CN" sz="500" smtClean="0">
                <a:latin typeface="+mn-lt"/>
                <a:ea typeface="+mn-ea"/>
              </a:rPr>
            </a:br>
            <a:r>
              <a:rPr lang="zh-CN" altLang="en-US" sz="500" smtClean="0">
                <a:latin typeface="+mn-lt"/>
                <a:ea typeface="+mn-ea"/>
              </a:rPr>
              <a:t>提供</a:t>
            </a:r>
            <a:r>
              <a:rPr lang="zh-CN" altLang="en-US" sz="500">
                <a:latin typeface="+mn-lt"/>
                <a:ea typeface="+mn-ea"/>
              </a:rPr>
              <a:t>顾问服</a:t>
            </a:r>
            <a:r>
              <a:rPr lang="zh-CN" altLang="en-US" sz="500" smtClean="0">
                <a:latin typeface="+mn-lt"/>
                <a:ea typeface="+mn-ea"/>
              </a:rPr>
              <a:t>务</a:t>
            </a:r>
            <a:endParaRPr lang="zh-CN" altLang="en-US" sz="500">
              <a:latin typeface="+mn-lt"/>
              <a:ea typeface="+mn-ea"/>
            </a:endParaRPr>
          </a:p>
          <a:p>
            <a:pPr>
              <a:spcBef>
                <a:spcPts val="100"/>
              </a:spcBef>
            </a:pPr>
            <a:endParaRPr lang="en-US" altLang="zh-CN" sz="500">
              <a:latin typeface="+mn-lt"/>
              <a:ea typeface="+mn-ea"/>
            </a:endParaRPr>
          </a:p>
          <a:p>
            <a:pPr>
              <a:spcBef>
                <a:spcPts val="100"/>
              </a:spcBef>
            </a:pPr>
            <a:endParaRPr lang="en-US" altLang="zh-CN" sz="500" smtClean="0">
              <a:latin typeface="+mn-lt"/>
              <a:ea typeface="+mn-ea"/>
            </a:endParaRPr>
          </a:p>
          <a:p>
            <a:pPr>
              <a:spcBef>
                <a:spcPts val="100"/>
              </a:spcBef>
            </a:pPr>
            <a:endParaRPr lang="zh-CN" altLang="en-US" sz="500">
              <a:latin typeface="+mn-lt"/>
              <a:ea typeface="+mn-ea"/>
            </a:endParaRPr>
          </a:p>
          <a:p>
            <a:pPr>
              <a:spcBef>
                <a:spcPts val="100"/>
              </a:spcBef>
            </a:pPr>
            <a:r>
              <a:rPr lang="en-US" altLang="zh-CN" sz="500" b="1">
                <a:latin typeface="+mn-lt"/>
                <a:ea typeface="+mn-ea"/>
              </a:rPr>
              <a:t>23.58</a:t>
            </a:r>
            <a:r>
              <a:rPr lang="zh-CN" altLang="en-US" sz="500" b="1">
                <a:latin typeface="+mn-lt"/>
                <a:ea typeface="+mn-ea"/>
              </a:rPr>
              <a:t>亿美元</a:t>
            </a:r>
          </a:p>
          <a:p>
            <a:pPr>
              <a:spcBef>
                <a:spcPts val="100"/>
              </a:spcBef>
            </a:pPr>
            <a:r>
              <a:rPr lang="en-US" altLang="zh-CN" sz="500">
                <a:latin typeface="+mn-lt"/>
                <a:ea typeface="+mn-ea"/>
              </a:rPr>
              <a:t>2014</a:t>
            </a:r>
            <a:r>
              <a:rPr lang="zh-CN" altLang="en-US" sz="500">
                <a:latin typeface="+mn-lt"/>
                <a:ea typeface="+mn-ea"/>
              </a:rPr>
              <a:t>年</a:t>
            </a:r>
            <a:r>
              <a:rPr lang="en-US" altLang="zh-CN" sz="500">
                <a:latin typeface="+mn-lt"/>
                <a:ea typeface="+mn-ea"/>
              </a:rPr>
              <a:t>2</a:t>
            </a:r>
            <a:r>
              <a:rPr lang="zh-CN" altLang="en-US" sz="500">
                <a:latin typeface="+mn-lt"/>
                <a:ea typeface="+mn-ea"/>
              </a:rPr>
              <a:t>月</a:t>
            </a:r>
          </a:p>
        </p:txBody>
      </p:sp>
      <p:pic>
        <p:nvPicPr>
          <p:cNvPr id="128" name="Picture 28"/>
          <p:cNvPicPr/>
          <p:nvPr/>
        </p:nvPicPr>
        <p:blipFill>
          <a:blip r:embed="rId4">
            <a:extLst>
              <a:ext uri="{28A0092B-C50C-407E-A947-70E740481C1C}">
                <a14:useLocalDpi xmlns:a14="http://schemas.microsoft.com/office/drawing/2010/main" val="0"/>
              </a:ext>
            </a:extLst>
          </a:blip>
          <a:srcRect l="27492" t="63241" r="27492" b="15919"/>
          <a:stretch>
            <a:fillRect/>
          </a:stretch>
        </p:blipFill>
        <p:spPr bwMode="auto">
          <a:xfrm>
            <a:off x="7179136" y="5679747"/>
            <a:ext cx="473074" cy="22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9" name="Picture 22"/>
          <p:cNvPicPr/>
          <p:nvPr/>
        </p:nvPicPr>
        <p:blipFill>
          <a:blip r:embed="rId5">
            <a:extLst>
              <a:ext uri="{28A0092B-C50C-407E-A947-70E740481C1C}">
                <a14:useLocalDpi xmlns:a14="http://schemas.microsoft.com/office/drawing/2010/main" val="0"/>
              </a:ext>
            </a:extLst>
          </a:blip>
          <a:srcRect l="15127" t="64688" r="15127" b="19682"/>
          <a:stretch>
            <a:fillRect/>
          </a:stretch>
        </p:blipFill>
        <p:spPr bwMode="auto">
          <a:xfrm>
            <a:off x="8618998" y="5708322"/>
            <a:ext cx="734092" cy="17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0" name="Picture 146"/>
          <p:cNvPicPr/>
          <p:nvPr/>
        </p:nvPicPr>
        <p:blipFill>
          <a:blip r:embed="rId6">
            <a:extLst>
              <a:ext uri="{28A0092B-C50C-407E-A947-70E740481C1C}">
                <a14:useLocalDpi xmlns:a14="http://schemas.microsoft.com/office/drawing/2010/main" val="0"/>
              </a:ext>
            </a:extLst>
          </a:blip>
          <a:srcRect l="17976" t="62952" r="17976" b="19682"/>
          <a:stretch>
            <a:fillRect/>
          </a:stretch>
        </p:blipFill>
        <p:spPr bwMode="auto">
          <a:xfrm>
            <a:off x="5512260" y="5698797"/>
            <a:ext cx="673102"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1" name="TextBox 130"/>
          <p:cNvSpPr txBox="1"/>
          <p:nvPr/>
        </p:nvSpPr>
        <p:spPr>
          <a:xfrm>
            <a:off x="6894641" y="3411935"/>
            <a:ext cx="1042065" cy="1092992"/>
          </a:xfrm>
          <a:prstGeom prst="rect">
            <a:avLst/>
          </a:prstGeom>
          <a:solidFill>
            <a:schemeClr val="bg1"/>
          </a:solidFill>
          <a:ln w="6350">
            <a:solidFill>
              <a:srgbClr val="97999B"/>
            </a:solidFill>
          </a:ln>
        </p:spPr>
        <p:txBody>
          <a:bodyPr wrap="square" lIns="18288" rIns="18288" bIns="18288" rtlCol="0" anchor="b" anchorCtr="0">
            <a:no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spcBef>
                <a:spcPts val="100"/>
              </a:spcBef>
            </a:pPr>
            <a:r>
              <a:rPr lang="zh-CN" altLang="en-US" sz="500">
                <a:latin typeface="+mn-lt"/>
                <a:ea typeface="+mn-ea"/>
              </a:rPr>
              <a:t>已完成</a:t>
            </a:r>
          </a:p>
          <a:p>
            <a:pPr>
              <a:spcBef>
                <a:spcPts val="100"/>
              </a:spcBef>
            </a:pPr>
            <a:endParaRPr lang="en-US" altLang="zh-CN" sz="500" smtClean="0">
              <a:latin typeface="+mn-lt"/>
              <a:ea typeface="+mn-ea"/>
            </a:endParaRPr>
          </a:p>
          <a:p>
            <a:pPr>
              <a:spcBef>
                <a:spcPts val="100"/>
              </a:spcBef>
            </a:pPr>
            <a:endParaRPr lang="en-US" altLang="zh-CN" sz="500">
              <a:latin typeface="+mn-lt"/>
              <a:ea typeface="+mn-ea"/>
            </a:endParaRPr>
          </a:p>
          <a:p>
            <a:pPr>
              <a:spcBef>
                <a:spcPts val="100"/>
              </a:spcBef>
            </a:pPr>
            <a:endParaRPr lang="zh-CN" altLang="en-US" sz="500">
              <a:latin typeface="+mn-lt"/>
              <a:ea typeface="+mn-ea"/>
            </a:endParaRPr>
          </a:p>
          <a:p>
            <a:pPr>
              <a:spcBef>
                <a:spcPts val="100"/>
              </a:spcBef>
            </a:pPr>
            <a:r>
              <a:rPr lang="zh-CN" altLang="en-US" sz="500">
                <a:latin typeface="+mn-lt"/>
                <a:ea typeface="+mn-ea"/>
              </a:rPr>
              <a:t>为森那美</a:t>
            </a:r>
            <a:r>
              <a:rPr lang="zh-CN" altLang="en-US" sz="500" smtClean="0">
                <a:latin typeface="+mn-lt"/>
                <a:ea typeface="+mn-ea"/>
              </a:rPr>
              <a:t>收购</a:t>
            </a:r>
            <a:endParaRPr lang="en-US" altLang="zh-CN" sz="500" smtClean="0">
              <a:latin typeface="+mn-lt"/>
              <a:ea typeface="+mn-ea"/>
            </a:endParaRPr>
          </a:p>
          <a:p>
            <a:pPr>
              <a:spcBef>
                <a:spcPts val="100"/>
              </a:spcBef>
            </a:pPr>
            <a:r>
              <a:rPr lang="en-US" altLang="zh-CN" sz="500" smtClean="0">
                <a:latin typeface="+mn-lt"/>
                <a:ea typeface="+mn-ea"/>
              </a:rPr>
              <a:t>New </a:t>
            </a:r>
            <a:r>
              <a:rPr lang="en-US" altLang="zh-CN" sz="500">
                <a:latin typeface="+mn-lt"/>
                <a:ea typeface="+mn-ea"/>
              </a:rPr>
              <a:t>Britain Palm </a:t>
            </a:r>
            <a:r>
              <a:rPr lang="en-US" altLang="zh-CN" sz="500" smtClean="0">
                <a:latin typeface="+mn-lt"/>
                <a:ea typeface="+mn-ea"/>
              </a:rPr>
              <a:t>Oil</a:t>
            </a:r>
          </a:p>
          <a:p>
            <a:pPr>
              <a:spcBef>
                <a:spcPts val="100"/>
              </a:spcBef>
            </a:pPr>
            <a:r>
              <a:rPr lang="zh-CN" altLang="en-US" sz="500" smtClean="0">
                <a:latin typeface="+mn-lt"/>
                <a:ea typeface="+mn-ea"/>
              </a:rPr>
              <a:t>担任</a:t>
            </a:r>
            <a:r>
              <a:rPr lang="zh-CN" altLang="en-US" sz="500">
                <a:latin typeface="+mn-lt"/>
                <a:ea typeface="+mn-ea"/>
              </a:rPr>
              <a:t>顾问</a:t>
            </a:r>
          </a:p>
          <a:p>
            <a:pPr>
              <a:spcBef>
                <a:spcPts val="100"/>
              </a:spcBef>
            </a:pPr>
            <a:endParaRPr lang="en-US" altLang="zh-CN" sz="500" smtClean="0">
              <a:latin typeface="+mn-lt"/>
              <a:ea typeface="+mn-ea"/>
            </a:endParaRPr>
          </a:p>
          <a:p>
            <a:pPr>
              <a:spcBef>
                <a:spcPts val="100"/>
              </a:spcBef>
            </a:pPr>
            <a:endParaRPr lang="en-US" altLang="zh-CN" sz="500">
              <a:latin typeface="+mn-lt"/>
              <a:ea typeface="+mn-ea"/>
            </a:endParaRPr>
          </a:p>
          <a:p>
            <a:pPr>
              <a:spcBef>
                <a:spcPts val="100"/>
              </a:spcBef>
            </a:pPr>
            <a:endParaRPr lang="zh-CN" altLang="en-US" sz="500">
              <a:latin typeface="+mn-lt"/>
              <a:ea typeface="+mn-ea"/>
            </a:endParaRPr>
          </a:p>
          <a:p>
            <a:pPr>
              <a:spcBef>
                <a:spcPts val="100"/>
              </a:spcBef>
            </a:pPr>
            <a:r>
              <a:rPr lang="en-US" altLang="zh-CN" sz="500" b="1">
                <a:latin typeface="+mn-lt"/>
                <a:ea typeface="+mn-ea"/>
              </a:rPr>
              <a:t>19.75</a:t>
            </a:r>
            <a:r>
              <a:rPr lang="zh-CN" altLang="en-US" sz="500" b="1" smtClean="0">
                <a:latin typeface="+mn-lt"/>
                <a:ea typeface="+mn-ea"/>
              </a:rPr>
              <a:t>亿</a:t>
            </a:r>
            <a:r>
              <a:rPr lang="zh-CN" altLang="en-US" sz="500" b="1">
                <a:latin typeface="+mn-lt"/>
                <a:ea typeface="+mn-ea"/>
              </a:rPr>
              <a:t>美元</a:t>
            </a:r>
          </a:p>
          <a:p>
            <a:pPr>
              <a:spcBef>
                <a:spcPts val="100"/>
              </a:spcBef>
            </a:pPr>
            <a:r>
              <a:rPr lang="en-US" altLang="zh-CN" sz="500">
                <a:latin typeface="+mn-lt"/>
                <a:ea typeface="+mn-ea"/>
              </a:rPr>
              <a:t>2014</a:t>
            </a:r>
            <a:r>
              <a:rPr lang="zh-CN" altLang="en-US" sz="500" smtClean="0">
                <a:latin typeface="+mn-lt"/>
                <a:ea typeface="+mn-ea"/>
              </a:rPr>
              <a:t>年</a:t>
            </a:r>
            <a:r>
              <a:rPr lang="en-US" altLang="zh-CN" sz="500" smtClean="0">
                <a:latin typeface="+mn-lt"/>
                <a:ea typeface="+mn-ea"/>
              </a:rPr>
              <a:t>10</a:t>
            </a:r>
            <a:r>
              <a:rPr lang="zh-CN" altLang="en-US" sz="500" smtClean="0">
                <a:latin typeface="+mn-lt"/>
                <a:ea typeface="+mn-ea"/>
              </a:rPr>
              <a:t>月</a:t>
            </a:r>
            <a:endParaRPr lang="zh-CN" altLang="en-US" sz="500">
              <a:latin typeface="+mn-lt"/>
              <a:ea typeface="+mn-ea"/>
            </a:endParaRPr>
          </a:p>
        </p:txBody>
      </p:sp>
      <p:sp>
        <p:nvSpPr>
          <p:cNvPr id="132" name="TextBox 131"/>
          <p:cNvSpPr txBox="1"/>
          <p:nvPr/>
        </p:nvSpPr>
        <p:spPr>
          <a:xfrm>
            <a:off x="5327779" y="3411935"/>
            <a:ext cx="1042065" cy="1092992"/>
          </a:xfrm>
          <a:prstGeom prst="rect">
            <a:avLst/>
          </a:prstGeom>
          <a:solidFill>
            <a:schemeClr val="bg1"/>
          </a:solidFill>
          <a:ln w="6350">
            <a:solidFill>
              <a:srgbClr val="97999B"/>
            </a:solidFill>
          </a:ln>
        </p:spPr>
        <p:txBody>
          <a:bodyPr wrap="square" lIns="18288" rIns="18288" bIns="18288" rtlCol="0" anchor="b" anchorCtr="0">
            <a:no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spcBef>
                <a:spcPts val="100"/>
              </a:spcBef>
            </a:pPr>
            <a:r>
              <a:rPr lang="zh-CN" altLang="en-US" sz="500">
                <a:latin typeface="+mn-lt"/>
                <a:ea typeface="+mn-ea"/>
              </a:rPr>
              <a:t>已完成</a:t>
            </a:r>
          </a:p>
          <a:p>
            <a:pPr>
              <a:spcBef>
                <a:spcPts val="100"/>
              </a:spcBef>
            </a:pPr>
            <a:endParaRPr lang="en-US" altLang="zh-CN" sz="500" smtClean="0">
              <a:latin typeface="+mn-lt"/>
              <a:ea typeface="+mn-ea"/>
            </a:endParaRPr>
          </a:p>
          <a:p>
            <a:pPr>
              <a:spcBef>
                <a:spcPts val="100"/>
              </a:spcBef>
            </a:pPr>
            <a:endParaRPr lang="en-US" altLang="zh-CN" sz="500">
              <a:latin typeface="+mn-lt"/>
              <a:ea typeface="+mn-ea"/>
            </a:endParaRPr>
          </a:p>
          <a:p>
            <a:pPr>
              <a:spcBef>
                <a:spcPts val="100"/>
              </a:spcBef>
            </a:pPr>
            <a:endParaRPr lang="zh-CN" altLang="en-US" sz="500">
              <a:latin typeface="+mn-lt"/>
              <a:ea typeface="+mn-ea"/>
            </a:endParaRPr>
          </a:p>
          <a:p>
            <a:pPr>
              <a:spcBef>
                <a:spcPts val="100"/>
              </a:spcBef>
            </a:pPr>
            <a:r>
              <a:rPr lang="zh-CN" altLang="en-US" sz="500">
                <a:latin typeface="+mn-lt"/>
                <a:ea typeface="+mn-ea"/>
              </a:rPr>
              <a:t>为中国华融向投资者</a:t>
            </a:r>
            <a:r>
              <a:rPr lang="zh-CN" altLang="en-US" sz="500" smtClean="0">
                <a:latin typeface="+mn-lt"/>
                <a:ea typeface="+mn-ea"/>
              </a:rPr>
              <a:t>财团</a:t>
            </a:r>
            <a:endParaRPr lang="en-US" altLang="zh-CN" sz="500" smtClean="0">
              <a:latin typeface="+mn-lt"/>
              <a:ea typeface="+mn-ea"/>
            </a:endParaRPr>
          </a:p>
          <a:p>
            <a:pPr>
              <a:spcBef>
                <a:spcPts val="100"/>
              </a:spcBef>
            </a:pPr>
            <a:r>
              <a:rPr lang="zh-CN" altLang="en-US" sz="500" smtClean="0">
                <a:latin typeface="+mn-lt"/>
                <a:ea typeface="+mn-ea"/>
              </a:rPr>
              <a:t>出售</a:t>
            </a:r>
            <a:r>
              <a:rPr lang="en-US" altLang="zh-CN" sz="500">
                <a:latin typeface="+mn-lt"/>
                <a:ea typeface="+mn-ea"/>
              </a:rPr>
              <a:t>21%</a:t>
            </a:r>
            <a:r>
              <a:rPr lang="zh-CN" altLang="en-US" sz="500">
                <a:latin typeface="+mn-lt"/>
                <a:ea typeface="+mn-ea"/>
              </a:rPr>
              <a:t>的</a:t>
            </a:r>
            <a:r>
              <a:rPr lang="zh-CN" altLang="en-US" sz="500" smtClean="0">
                <a:latin typeface="+mn-lt"/>
                <a:ea typeface="+mn-ea"/>
              </a:rPr>
              <a:t>股权</a:t>
            </a:r>
            <a:endParaRPr lang="en-US" altLang="zh-CN" sz="500" smtClean="0">
              <a:latin typeface="+mn-lt"/>
              <a:ea typeface="+mn-ea"/>
            </a:endParaRPr>
          </a:p>
          <a:p>
            <a:pPr>
              <a:spcBef>
                <a:spcPts val="100"/>
              </a:spcBef>
            </a:pPr>
            <a:r>
              <a:rPr lang="zh-CN" altLang="en-US" sz="500" smtClean="0">
                <a:latin typeface="+mn-lt"/>
                <a:ea typeface="+mn-ea"/>
              </a:rPr>
              <a:t>提供</a:t>
            </a:r>
            <a:r>
              <a:rPr lang="zh-CN" altLang="en-US" sz="500">
                <a:latin typeface="+mn-lt"/>
                <a:ea typeface="+mn-ea"/>
              </a:rPr>
              <a:t>顾问</a:t>
            </a:r>
            <a:r>
              <a:rPr lang="zh-CN" altLang="en-US" sz="500" smtClean="0">
                <a:latin typeface="+mn-lt"/>
                <a:ea typeface="+mn-ea"/>
              </a:rPr>
              <a:t>服务</a:t>
            </a:r>
            <a:endParaRPr lang="en-US" altLang="zh-CN" sz="500">
              <a:latin typeface="+mn-lt"/>
              <a:ea typeface="+mn-ea"/>
            </a:endParaRPr>
          </a:p>
          <a:p>
            <a:pPr>
              <a:spcBef>
                <a:spcPts val="100"/>
              </a:spcBef>
            </a:pPr>
            <a:endParaRPr lang="en-US" altLang="zh-CN" sz="500" smtClean="0">
              <a:latin typeface="+mn-lt"/>
              <a:ea typeface="+mn-ea"/>
            </a:endParaRPr>
          </a:p>
          <a:p>
            <a:pPr>
              <a:spcBef>
                <a:spcPts val="100"/>
              </a:spcBef>
            </a:pPr>
            <a:endParaRPr lang="en-US" altLang="zh-CN" sz="500" smtClean="0">
              <a:latin typeface="+mn-lt"/>
              <a:ea typeface="+mn-ea"/>
            </a:endParaRPr>
          </a:p>
          <a:p>
            <a:pPr>
              <a:spcBef>
                <a:spcPts val="100"/>
              </a:spcBef>
            </a:pPr>
            <a:endParaRPr lang="zh-CN" altLang="en-US" sz="500">
              <a:latin typeface="+mn-lt"/>
              <a:ea typeface="+mn-ea"/>
            </a:endParaRPr>
          </a:p>
          <a:p>
            <a:pPr>
              <a:spcBef>
                <a:spcPts val="100"/>
              </a:spcBef>
            </a:pPr>
            <a:r>
              <a:rPr lang="en-US" altLang="zh-CN" sz="500" b="1">
                <a:latin typeface="+mn-lt"/>
                <a:ea typeface="+mn-ea"/>
              </a:rPr>
              <a:t>23.68</a:t>
            </a:r>
            <a:r>
              <a:rPr lang="zh-CN" altLang="en-US" sz="500" b="1">
                <a:latin typeface="+mn-lt"/>
                <a:ea typeface="+mn-ea"/>
              </a:rPr>
              <a:t>亿美元</a:t>
            </a:r>
          </a:p>
          <a:p>
            <a:pPr>
              <a:spcBef>
                <a:spcPts val="100"/>
              </a:spcBef>
            </a:pPr>
            <a:r>
              <a:rPr lang="en-US" altLang="zh-CN" sz="500">
                <a:latin typeface="+mn-lt"/>
                <a:ea typeface="+mn-ea"/>
              </a:rPr>
              <a:t>2014</a:t>
            </a:r>
            <a:r>
              <a:rPr lang="zh-CN" altLang="en-US" sz="500">
                <a:latin typeface="+mn-lt"/>
                <a:ea typeface="+mn-ea"/>
              </a:rPr>
              <a:t>年</a:t>
            </a:r>
            <a:r>
              <a:rPr lang="en-US" altLang="zh-CN" sz="500">
                <a:latin typeface="+mn-lt"/>
                <a:ea typeface="+mn-ea"/>
              </a:rPr>
              <a:t>8</a:t>
            </a:r>
            <a:r>
              <a:rPr lang="zh-CN" altLang="en-US" sz="500">
                <a:latin typeface="+mn-lt"/>
                <a:ea typeface="+mn-ea"/>
              </a:rPr>
              <a:t>月</a:t>
            </a:r>
          </a:p>
        </p:txBody>
      </p:sp>
      <p:sp>
        <p:nvSpPr>
          <p:cNvPr id="133" name="TextBox 132"/>
          <p:cNvSpPr txBox="1"/>
          <p:nvPr/>
        </p:nvSpPr>
        <p:spPr>
          <a:xfrm>
            <a:off x="8466266" y="3411935"/>
            <a:ext cx="1042065" cy="1092992"/>
          </a:xfrm>
          <a:prstGeom prst="rect">
            <a:avLst/>
          </a:prstGeom>
          <a:solidFill>
            <a:schemeClr val="bg1"/>
          </a:solidFill>
          <a:ln w="6350">
            <a:solidFill>
              <a:srgbClr val="97999B"/>
            </a:solidFill>
          </a:ln>
        </p:spPr>
        <p:txBody>
          <a:bodyPr wrap="square" lIns="18288" rIns="18288" bIns="18288" rtlCol="0" anchor="b" anchorCtr="0">
            <a:no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spcBef>
                <a:spcPts val="100"/>
              </a:spcBef>
            </a:pPr>
            <a:r>
              <a:rPr lang="zh-CN" altLang="en-US" sz="500">
                <a:latin typeface="+mn-lt"/>
                <a:ea typeface="+mn-ea"/>
              </a:rPr>
              <a:t>已完成</a:t>
            </a:r>
          </a:p>
          <a:p>
            <a:pPr algn="r">
              <a:spcBef>
                <a:spcPts val="100"/>
              </a:spcBef>
            </a:pPr>
            <a:endParaRPr lang="en-US" altLang="zh-CN" sz="500" smtClean="0">
              <a:latin typeface="+mn-lt"/>
              <a:ea typeface="+mn-ea"/>
            </a:endParaRPr>
          </a:p>
          <a:p>
            <a:pPr algn="r">
              <a:spcBef>
                <a:spcPts val="100"/>
              </a:spcBef>
            </a:pPr>
            <a:endParaRPr lang="en-US" altLang="zh-CN" sz="500" smtClean="0">
              <a:latin typeface="+mn-lt"/>
              <a:ea typeface="+mn-ea"/>
            </a:endParaRPr>
          </a:p>
          <a:p>
            <a:pPr algn="r">
              <a:spcBef>
                <a:spcPts val="100"/>
              </a:spcBef>
            </a:pPr>
            <a:endParaRPr lang="zh-CN" altLang="en-US" sz="500">
              <a:latin typeface="+mn-lt"/>
              <a:ea typeface="+mn-ea"/>
            </a:endParaRPr>
          </a:p>
          <a:p>
            <a:pPr>
              <a:spcBef>
                <a:spcPts val="100"/>
              </a:spcBef>
            </a:pPr>
            <a:r>
              <a:rPr lang="zh-CN" altLang="en-US" sz="500">
                <a:latin typeface="+mn-lt"/>
                <a:ea typeface="+mn-ea"/>
              </a:rPr>
              <a:t>为永亨银行售</a:t>
            </a:r>
            <a:r>
              <a:rPr lang="zh-CN" altLang="en-US" sz="500" smtClean="0">
                <a:latin typeface="+mn-lt"/>
                <a:ea typeface="+mn-ea"/>
              </a:rPr>
              <a:t>予</a:t>
            </a:r>
            <a:endParaRPr lang="en-US" altLang="zh-CN" sz="500" smtClean="0">
              <a:latin typeface="+mn-lt"/>
              <a:ea typeface="+mn-ea"/>
            </a:endParaRPr>
          </a:p>
          <a:p>
            <a:pPr>
              <a:spcBef>
                <a:spcPts val="100"/>
              </a:spcBef>
            </a:pPr>
            <a:r>
              <a:rPr lang="zh-CN" altLang="en-US" sz="500" smtClean="0">
                <a:latin typeface="+mn-lt"/>
                <a:ea typeface="+mn-ea"/>
              </a:rPr>
              <a:t>华侨银行</a:t>
            </a:r>
            <a:endParaRPr lang="en-US" altLang="zh-CN" sz="500" smtClean="0">
              <a:latin typeface="+mn-lt"/>
              <a:ea typeface="+mn-ea"/>
            </a:endParaRPr>
          </a:p>
          <a:p>
            <a:pPr>
              <a:spcBef>
                <a:spcPts val="100"/>
              </a:spcBef>
            </a:pPr>
            <a:r>
              <a:rPr lang="zh-CN" altLang="en-US" sz="500" smtClean="0">
                <a:latin typeface="+mn-lt"/>
                <a:ea typeface="+mn-ea"/>
              </a:rPr>
              <a:t>提供</a:t>
            </a:r>
            <a:r>
              <a:rPr lang="zh-CN" altLang="en-US" sz="500">
                <a:latin typeface="+mn-lt"/>
                <a:ea typeface="+mn-ea"/>
              </a:rPr>
              <a:t>顾问</a:t>
            </a:r>
            <a:r>
              <a:rPr lang="zh-CN" altLang="en-US" sz="500" smtClean="0">
                <a:latin typeface="+mn-lt"/>
                <a:ea typeface="+mn-ea"/>
              </a:rPr>
              <a:t>服务</a:t>
            </a:r>
            <a:endParaRPr lang="zh-CN" altLang="en-US" sz="500">
              <a:latin typeface="+mn-lt"/>
              <a:ea typeface="+mn-ea"/>
            </a:endParaRPr>
          </a:p>
          <a:p>
            <a:pPr>
              <a:spcBef>
                <a:spcPts val="100"/>
              </a:spcBef>
            </a:pPr>
            <a:endParaRPr lang="en-US" altLang="zh-CN" sz="500">
              <a:latin typeface="+mn-lt"/>
              <a:ea typeface="+mn-ea"/>
            </a:endParaRPr>
          </a:p>
          <a:p>
            <a:pPr>
              <a:spcBef>
                <a:spcPts val="100"/>
              </a:spcBef>
            </a:pPr>
            <a:endParaRPr lang="en-US" altLang="zh-CN" sz="500" smtClean="0">
              <a:latin typeface="+mn-lt"/>
              <a:ea typeface="+mn-ea"/>
            </a:endParaRPr>
          </a:p>
          <a:p>
            <a:pPr>
              <a:spcBef>
                <a:spcPts val="100"/>
              </a:spcBef>
            </a:pPr>
            <a:endParaRPr lang="zh-CN" altLang="en-US" sz="500">
              <a:latin typeface="+mn-lt"/>
              <a:ea typeface="+mn-ea"/>
            </a:endParaRPr>
          </a:p>
          <a:p>
            <a:pPr>
              <a:spcBef>
                <a:spcPts val="100"/>
              </a:spcBef>
            </a:pPr>
            <a:r>
              <a:rPr lang="en-US" altLang="zh-CN" sz="500" b="1">
                <a:latin typeface="+mn-lt"/>
                <a:ea typeface="+mn-ea"/>
              </a:rPr>
              <a:t>48.47</a:t>
            </a:r>
            <a:r>
              <a:rPr lang="zh-CN" altLang="en-US" sz="500" b="1" smtClean="0">
                <a:latin typeface="+mn-lt"/>
                <a:ea typeface="+mn-ea"/>
              </a:rPr>
              <a:t>亿</a:t>
            </a:r>
            <a:r>
              <a:rPr lang="zh-CN" altLang="en-US" sz="500" b="1">
                <a:latin typeface="+mn-lt"/>
                <a:ea typeface="+mn-ea"/>
              </a:rPr>
              <a:t>美元</a:t>
            </a:r>
          </a:p>
          <a:p>
            <a:pPr>
              <a:spcBef>
                <a:spcPts val="100"/>
              </a:spcBef>
            </a:pPr>
            <a:r>
              <a:rPr lang="en-US" altLang="zh-CN" sz="500">
                <a:latin typeface="+mn-lt"/>
                <a:ea typeface="+mn-ea"/>
              </a:rPr>
              <a:t>2014</a:t>
            </a:r>
            <a:r>
              <a:rPr lang="zh-CN" altLang="en-US" sz="500" smtClean="0">
                <a:latin typeface="+mn-lt"/>
                <a:ea typeface="+mn-ea"/>
              </a:rPr>
              <a:t>年</a:t>
            </a:r>
            <a:r>
              <a:rPr lang="en-US" altLang="zh-CN" sz="500" smtClean="0">
                <a:latin typeface="+mn-lt"/>
                <a:ea typeface="+mn-ea"/>
              </a:rPr>
              <a:t>4</a:t>
            </a:r>
            <a:r>
              <a:rPr lang="zh-CN" altLang="en-US" sz="500" smtClean="0">
                <a:latin typeface="+mn-lt"/>
                <a:ea typeface="+mn-ea"/>
              </a:rPr>
              <a:t>月</a:t>
            </a:r>
            <a:endParaRPr lang="zh-CN" altLang="en-US" sz="500">
              <a:latin typeface="+mn-lt"/>
              <a:ea typeface="+mn-ea"/>
            </a:endParaRPr>
          </a:p>
        </p:txBody>
      </p:sp>
      <p:sp>
        <p:nvSpPr>
          <p:cNvPr id="134" name="Rectangle 171"/>
          <p:cNvSpPr>
            <a:spLocks noChangeArrowheads="1"/>
          </p:cNvSpPr>
          <p:nvPr/>
        </p:nvSpPr>
        <p:spPr bwMode="gray">
          <a:xfrm>
            <a:off x="7120962" y="4848032"/>
            <a:ext cx="609141"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algn="ctr" eaLnBrk="1" hangingPunct="1">
              <a:spcBef>
                <a:spcPct val="0"/>
              </a:spcBef>
              <a:buClrTx/>
              <a:buFontTx/>
              <a:buNone/>
            </a:pPr>
            <a:r>
              <a:rPr lang="zh-CN" altLang="en-US" sz="900" b="1" smtClean="0">
                <a:solidFill>
                  <a:srgbClr val="00B0F0"/>
                </a:solidFill>
                <a:latin typeface="+mn-lt"/>
                <a:ea typeface="+mn-ea"/>
              </a:rPr>
              <a:t>比利时</a:t>
            </a:r>
            <a:r>
              <a:rPr lang="en-US" altLang="zh-CN" sz="900" b="1" smtClean="0">
                <a:solidFill>
                  <a:srgbClr val="00B0F0"/>
                </a:solidFill>
                <a:latin typeface="+mn-lt"/>
                <a:ea typeface="+mn-ea"/>
              </a:rPr>
              <a:t>/</a:t>
            </a:r>
            <a:r>
              <a:rPr lang="zh-CN" altLang="en-US" sz="900" b="1" smtClean="0">
                <a:solidFill>
                  <a:srgbClr val="00B0F0"/>
                </a:solidFill>
                <a:latin typeface="+mn-lt"/>
                <a:ea typeface="+mn-ea"/>
              </a:rPr>
              <a:t>韩国</a:t>
            </a:r>
            <a:endParaRPr lang="en-US" altLang="en-US" sz="900" b="1" smtClean="0">
              <a:solidFill>
                <a:srgbClr val="00B0F0"/>
              </a:solidFill>
              <a:latin typeface="+mn-lt"/>
              <a:ea typeface="+mn-ea"/>
            </a:endParaRPr>
          </a:p>
        </p:txBody>
      </p:sp>
      <p:sp>
        <p:nvSpPr>
          <p:cNvPr id="135" name="Rectangle 42"/>
          <p:cNvSpPr>
            <a:spLocks noChangeArrowheads="1"/>
          </p:cNvSpPr>
          <p:nvPr/>
        </p:nvSpPr>
        <p:spPr bwMode="gray">
          <a:xfrm>
            <a:off x="6896100" y="6130925"/>
            <a:ext cx="1165225"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
                <a:srgbClr val="97999B"/>
              </a:buClr>
              <a:buFont typeface="Symbol" pitchFamily="18" charset="2"/>
              <a:buNone/>
            </a:pPr>
            <a:r>
              <a:rPr lang="zh-CN" altLang="en-US" sz="800" smtClean="0">
                <a:latin typeface="+mn-lt"/>
                <a:ea typeface="+mn-ea"/>
                <a:cs typeface="Arial" pitchFamily="34" charset="0"/>
              </a:rPr>
              <a:t>韩国最大的分拆交易</a:t>
            </a:r>
            <a:br>
              <a:rPr lang="en-US" altLang="zh-CN" sz="800" smtClean="0">
                <a:latin typeface="+mn-lt"/>
                <a:ea typeface="+mn-ea"/>
                <a:cs typeface="Arial" pitchFamily="34" charset="0"/>
              </a:rPr>
            </a:br>
            <a:r>
              <a:rPr lang="zh-CN" altLang="en-US" sz="800" smtClean="0">
                <a:latin typeface="+mn-lt"/>
                <a:ea typeface="+mn-ea"/>
                <a:cs typeface="Arial" pitchFamily="34" charset="0"/>
              </a:rPr>
              <a:t>之一</a:t>
            </a:r>
            <a:endParaRPr lang="en-US" altLang="ko-KR" sz="800" smtClean="0">
              <a:latin typeface="+mn-lt"/>
              <a:ea typeface="+mn-ea"/>
              <a:cs typeface="Arial" pitchFamily="34" charset="0"/>
            </a:endParaRPr>
          </a:p>
        </p:txBody>
      </p:sp>
      <p:sp>
        <p:nvSpPr>
          <p:cNvPr id="136" name="Rectangle 171"/>
          <p:cNvSpPr>
            <a:spLocks noChangeArrowheads="1"/>
          </p:cNvSpPr>
          <p:nvPr/>
        </p:nvSpPr>
        <p:spPr bwMode="gray">
          <a:xfrm>
            <a:off x="8744739" y="4848032"/>
            <a:ext cx="493725"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algn="ctr" eaLnBrk="1" hangingPunct="1">
              <a:spcBef>
                <a:spcPct val="0"/>
              </a:spcBef>
              <a:buClrTx/>
              <a:buFontTx/>
              <a:buNone/>
            </a:pPr>
            <a:r>
              <a:rPr lang="zh-CN" altLang="en-US" sz="900" b="1" smtClean="0">
                <a:solidFill>
                  <a:srgbClr val="00B0F0"/>
                </a:solidFill>
                <a:latin typeface="+mn-lt"/>
                <a:ea typeface="+mn-ea"/>
              </a:rPr>
              <a:t>印度</a:t>
            </a:r>
            <a:r>
              <a:rPr lang="en-US" altLang="zh-CN" sz="900" b="1" smtClean="0">
                <a:solidFill>
                  <a:srgbClr val="00B0F0"/>
                </a:solidFill>
                <a:latin typeface="+mn-lt"/>
                <a:ea typeface="+mn-ea"/>
              </a:rPr>
              <a:t>/</a:t>
            </a:r>
            <a:r>
              <a:rPr lang="zh-CN" altLang="en-US" sz="900" b="1" smtClean="0">
                <a:solidFill>
                  <a:srgbClr val="00B0F0"/>
                </a:solidFill>
                <a:latin typeface="+mn-lt"/>
                <a:ea typeface="+mn-ea"/>
              </a:rPr>
              <a:t>日本</a:t>
            </a:r>
            <a:endParaRPr lang="en-US" altLang="en-US" sz="900" b="1" smtClean="0">
              <a:solidFill>
                <a:srgbClr val="00B0F0"/>
              </a:solidFill>
              <a:latin typeface="+mn-lt"/>
              <a:ea typeface="+mn-ea"/>
            </a:endParaRPr>
          </a:p>
        </p:txBody>
      </p:sp>
      <p:sp>
        <p:nvSpPr>
          <p:cNvPr id="137" name="Rectangle 42"/>
          <p:cNvSpPr>
            <a:spLocks noChangeArrowheads="1"/>
          </p:cNvSpPr>
          <p:nvPr/>
        </p:nvSpPr>
        <p:spPr bwMode="gray">
          <a:xfrm>
            <a:off x="8459788" y="6130925"/>
            <a:ext cx="1182687"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
                <a:srgbClr val="97999B"/>
              </a:buClr>
              <a:buFont typeface="Symbol" pitchFamily="18" charset="2"/>
              <a:buNone/>
            </a:pPr>
            <a:r>
              <a:rPr lang="en-US" altLang="ko-KR" sz="800" smtClean="0">
                <a:latin typeface="+mn-lt"/>
                <a:ea typeface="+mn-ea"/>
                <a:cs typeface="Arial" pitchFamily="34" charset="0"/>
              </a:rPr>
              <a:t>2014</a:t>
            </a:r>
            <a:r>
              <a:rPr lang="zh-CN" altLang="en-US" sz="800" smtClean="0">
                <a:latin typeface="+mn-lt"/>
                <a:ea typeface="+mn-ea"/>
                <a:cs typeface="Arial" pitchFamily="34" charset="0"/>
              </a:rPr>
              <a:t>年亚洲最大的</a:t>
            </a:r>
            <a:br>
              <a:rPr lang="en-US" altLang="zh-CN" sz="800" smtClean="0">
                <a:latin typeface="+mn-lt"/>
                <a:ea typeface="+mn-ea"/>
                <a:cs typeface="Arial" pitchFamily="34" charset="0"/>
              </a:rPr>
            </a:br>
            <a:r>
              <a:rPr lang="zh-CN" altLang="en-US" sz="800" smtClean="0">
                <a:latin typeface="+mn-lt"/>
                <a:ea typeface="+mn-ea"/>
                <a:cs typeface="Arial" pitchFamily="34" charset="0"/>
              </a:rPr>
              <a:t>医疗保健业交易</a:t>
            </a:r>
            <a:endParaRPr lang="en-US" altLang="ko-KR" sz="800" smtClean="0">
              <a:latin typeface="+mn-lt"/>
              <a:ea typeface="+mn-ea"/>
              <a:cs typeface="Arial" pitchFamily="34" charset="0"/>
            </a:endParaRPr>
          </a:p>
        </p:txBody>
      </p:sp>
      <p:sp>
        <p:nvSpPr>
          <p:cNvPr id="138" name="Rectangle 42"/>
          <p:cNvSpPr>
            <a:spLocks noChangeArrowheads="1"/>
          </p:cNvSpPr>
          <p:nvPr/>
        </p:nvSpPr>
        <p:spPr bwMode="gray">
          <a:xfrm>
            <a:off x="6896100" y="2946400"/>
            <a:ext cx="1371600"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
                <a:srgbClr val="97999B"/>
              </a:buClr>
              <a:buFontTx/>
              <a:buNone/>
            </a:pPr>
            <a:r>
              <a:rPr lang="en-US" altLang="ko-KR" sz="800" smtClean="0">
                <a:latin typeface="+mn-lt"/>
                <a:ea typeface="+mn-ea"/>
                <a:cs typeface="Arial" pitchFamily="34" charset="0"/>
              </a:rPr>
              <a:t>2014</a:t>
            </a:r>
            <a:r>
              <a:rPr lang="zh-CN" altLang="en-US" sz="800" smtClean="0">
                <a:latin typeface="+mn-lt"/>
                <a:ea typeface="+mn-ea"/>
                <a:cs typeface="Arial" pitchFamily="34" charset="0"/>
              </a:rPr>
              <a:t>年最大的中国</a:t>
            </a:r>
            <a:br>
              <a:rPr lang="en-US" altLang="zh-CN" sz="800" smtClean="0">
                <a:latin typeface="+mn-lt"/>
                <a:ea typeface="+mn-ea"/>
                <a:cs typeface="Arial" pitchFamily="34" charset="0"/>
              </a:rPr>
            </a:br>
            <a:r>
              <a:rPr lang="zh-CN" altLang="en-US" sz="800" smtClean="0">
                <a:latin typeface="+mn-lt"/>
                <a:ea typeface="+mn-ea"/>
                <a:cs typeface="Arial" pitchFamily="34" charset="0"/>
              </a:rPr>
              <a:t>跨国并购交易</a:t>
            </a:r>
            <a:endParaRPr lang="en-US" altLang="ko-KR" sz="800" smtClean="0">
              <a:latin typeface="+mn-lt"/>
              <a:ea typeface="+mn-ea"/>
              <a:cs typeface="Arial" pitchFamily="34" charset="0"/>
            </a:endParaRPr>
          </a:p>
        </p:txBody>
      </p:sp>
      <p:sp>
        <p:nvSpPr>
          <p:cNvPr id="139" name="Rectangle 171"/>
          <p:cNvSpPr>
            <a:spLocks noChangeArrowheads="1"/>
          </p:cNvSpPr>
          <p:nvPr/>
        </p:nvSpPr>
        <p:spPr bwMode="gray">
          <a:xfrm>
            <a:off x="6953239" y="1652395"/>
            <a:ext cx="987450"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algn="ctr" eaLnBrk="1" hangingPunct="1">
              <a:spcBef>
                <a:spcPct val="0"/>
              </a:spcBef>
              <a:buClrTx/>
              <a:buFontTx/>
              <a:buNone/>
            </a:pPr>
            <a:r>
              <a:rPr lang="zh-CN" altLang="en-US" sz="900" b="1" smtClean="0">
                <a:solidFill>
                  <a:srgbClr val="00B0F0"/>
                </a:solidFill>
                <a:latin typeface="+mn-lt"/>
                <a:ea typeface="+mn-ea"/>
              </a:rPr>
              <a:t>中国</a:t>
            </a:r>
            <a:r>
              <a:rPr lang="en-US" altLang="zh-CN" sz="900" b="1" smtClean="0">
                <a:solidFill>
                  <a:srgbClr val="00B0F0"/>
                </a:solidFill>
                <a:latin typeface="+mn-lt"/>
                <a:ea typeface="+mn-ea"/>
              </a:rPr>
              <a:t>/</a:t>
            </a:r>
            <a:r>
              <a:rPr lang="zh-CN" altLang="en-US" sz="900" b="1" smtClean="0">
                <a:solidFill>
                  <a:srgbClr val="00B0F0"/>
                </a:solidFill>
                <a:latin typeface="+mn-lt"/>
                <a:ea typeface="+mn-ea"/>
              </a:rPr>
              <a:t>澳大利亚</a:t>
            </a:r>
            <a:r>
              <a:rPr lang="en-US" altLang="zh-CN" sz="900" b="1" smtClean="0">
                <a:solidFill>
                  <a:srgbClr val="00B0F0"/>
                </a:solidFill>
                <a:latin typeface="+mn-lt"/>
                <a:ea typeface="+mn-ea"/>
              </a:rPr>
              <a:t>/</a:t>
            </a:r>
            <a:r>
              <a:rPr lang="zh-CN" altLang="en-US" sz="900" b="1" smtClean="0">
                <a:solidFill>
                  <a:srgbClr val="00B0F0"/>
                </a:solidFill>
                <a:latin typeface="+mn-lt"/>
                <a:ea typeface="+mn-ea"/>
              </a:rPr>
              <a:t>秘鲁</a:t>
            </a:r>
            <a:endParaRPr lang="en-US" altLang="en-US" sz="900" b="1" smtClean="0">
              <a:solidFill>
                <a:srgbClr val="00B0F0"/>
              </a:solidFill>
              <a:latin typeface="+mn-lt"/>
              <a:ea typeface="+mn-ea"/>
            </a:endParaRPr>
          </a:p>
        </p:txBody>
      </p:sp>
      <p:pic>
        <p:nvPicPr>
          <p:cNvPr id="140" name="Picture 89"/>
          <p:cNvPicPr/>
          <p:nvPr/>
        </p:nvPicPr>
        <p:blipFill>
          <a:blip r:embed="rId7">
            <a:extLst>
              <a:ext uri="{28A0092B-C50C-407E-A947-70E740481C1C}">
                <a14:useLocalDpi xmlns:a14="http://schemas.microsoft.com/office/drawing/2010/main" val="0"/>
              </a:ext>
            </a:extLst>
          </a:blip>
          <a:srcRect l="34290" t="9539" r="33988" b="66184"/>
          <a:stretch>
            <a:fillRect/>
          </a:stretch>
        </p:blipFill>
        <p:spPr bwMode="auto">
          <a:xfrm>
            <a:off x="7248986" y="1946275"/>
            <a:ext cx="333375" cy="266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1" name="Rectangle 42"/>
          <p:cNvSpPr>
            <a:spLocks noChangeArrowheads="1"/>
          </p:cNvSpPr>
          <p:nvPr/>
        </p:nvSpPr>
        <p:spPr bwMode="gray">
          <a:xfrm>
            <a:off x="8459788" y="2946400"/>
            <a:ext cx="1371600"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
                <a:srgbClr val="97999B"/>
              </a:buClr>
              <a:buFont typeface="Symbol" pitchFamily="18" charset="2"/>
              <a:buNone/>
            </a:pPr>
            <a:r>
              <a:rPr lang="en-US" altLang="ko-KR" sz="800" smtClean="0">
                <a:latin typeface="+mn-lt"/>
                <a:ea typeface="+mn-ea"/>
                <a:cs typeface="Arial" pitchFamily="34" charset="0"/>
              </a:rPr>
              <a:t>2014</a:t>
            </a:r>
            <a:r>
              <a:rPr lang="zh-CN" altLang="en-US" sz="800" smtClean="0">
                <a:latin typeface="+mn-lt"/>
                <a:ea typeface="+mn-ea"/>
                <a:cs typeface="Arial" pitchFamily="34" charset="0"/>
              </a:rPr>
              <a:t>年中国最大型的</a:t>
            </a:r>
            <a:br>
              <a:rPr lang="en-US" altLang="zh-CN" sz="800" smtClean="0">
                <a:latin typeface="+mn-lt"/>
                <a:ea typeface="+mn-ea"/>
                <a:cs typeface="Arial" pitchFamily="34" charset="0"/>
              </a:rPr>
            </a:br>
            <a:r>
              <a:rPr lang="zh-CN" altLang="en-US" sz="800" smtClean="0">
                <a:latin typeface="+mn-lt"/>
                <a:ea typeface="+mn-ea"/>
                <a:cs typeface="Arial" pitchFamily="34" charset="0"/>
              </a:rPr>
              <a:t>分拆交易</a:t>
            </a:r>
            <a:endParaRPr lang="en-US" altLang="ko-KR" sz="800" smtClean="0">
              <a:latin typeface="+mn-lt"/>
              <a:ea typeface="+mn-ea"/>
              <a:cs typeface="Arial" pitchFamily="34" charset="0"/>
            </a:endParaRPr>
          </a:p>
        </p:txBody>
      </p:sp>
      <p:sp>
        <p:nvSpPr>
          <p:cNvPr id="142" name="Rectangle 171"/>
          <p:cNvSpPr>
            <a:spLocks noChangeArrowheads="1"/>
          </p:cNvSpPr>
          <p:nvPr/>
        </p:nvSpPr>
        <p:spPr bwMode="gray">
          <a:xfrm>
            <a:off x="8691793" y="1652395"/>
            <a:ext cx="609141"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algn="ctr" eaLnBrk="1" hangingPunct="1">
              <a:spcBef>
                <a:spcPct val="0"/>
              </a:spcBef>
              <a:buClrTx/>
              <a:buFontTx/>
              <a:buNone/>
            </a:pPr>
            <a:r>
              <a:rPr lang="zh-CN" altLang="en-US" sz="900" b="1" smtClean="0">
                <a:solidFill>
                  <a:srgbClr val="00B0F0"/>
                </a:solidFill>
                <a:latin typeface="+mn-lt"/>
                <a:ea typeface="+mn-ea"/>
              </a:rPr>
              <a:t>中国</a:t>
            </a:r>
            <a:r>
              <a:rPr lang="en-US" altLang="zh-CN" sz="900" b="1" smtClean="0">
                <a:solidFill>
                  <a:srgbClr val="00B0F0"/>
                </a:solidFill>
                <a:latin typeface="+mn-lt"/>
                <a:ea typeface="+mn-ea"/>
              </a:rPr>
              <a:t>/</a:t>
            </a:r>
            <a:r>
              <a:rPr lang="zh-CN" altLang="en-US" sz="900" b="1" smtClean="0">
                <a:solidFill>
                  <a:srgbClr val="00B0F0"/>
                </a:solidFill>
                <a:latin typeface="+mn-lt"/>
                <a:ea typeface="+mn-ea"/>
              </a:rPr>
              <a:t>新加坡</a:t>
            </a:r>
            <a:endParaRPr lang="en-US" altLang="en-US" sz="900" b="1" smtClean="0">
              <a:solidFill>
                <a:srgbClr val="00B0F0"/>
              </a:solidFill>
              <a:latin typeface="+mn-lt"/>
              <a:ea typeface="+mn-ea"/>
            </a:endParaRPr>
          </a:p>
        </p:txBody>
      </p:sp>
      <p:sp>
        <p:nvSpPr>
          <p:cNvPr id="143" name="Rectangle 61"/>
          <p:cNvSpPr>
            <a:spLocks noChangeArrowheads="1"/>
          </p:cNvSpPr>
          <p:nvPr/>
        </p:nvSpPr>
        <p:spPr bwMode="gray">
          <a:xfrm>
            <a:off x="6765189" y="3241482"/>
            <a:ext cx="1301638"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algn="ctr" eaLnBrk="1" hangingPunct="1">
              <a:spcBef>
                <a:spcPct val="0"/>
              </a:spcBef>
              <a:buClrTx/>
              <a:buFontTx/>
              <a:buNone/>
            </a:pPr>
            <a:r>
              <a:rPr lang="zh-CN" altLang="en-US" sz="900" b="1" smtClean="0">
                <a:solidFill>
                  <a:srgbClr val="00B0F0"/>
                </a:solidFill>
                <a:latin typeface="+mn-lt"/>
                <a:ea typeface="+mn-ea"/>
              </a:rPr>
              <a:t>马来西亚</a:t>
            </a:r>
            <a:r>
              <a:rPr lang="en-US" altLang="en-US" sz="900" b="1" smtClean="0">
                <a:solidFill>
                  <a:srgbClr val="00B0F0"/>
                </a:solidFill>
                <a:latin typeface="+mn-lt"/>
                <a:ea typeface="+mn-ea"/>
              </a:rPr>
              <a:t>/</a:t>
            </a:r>
            <a:r>
              <a:rPr lang="zh-CN" altLang="en-US" sz="900" b="1" smtClean="0">
                <a:solidFill>
                  <a:srgbClr val="00B0F0"/>
                </a:solidFill>
                <a:latin typeface="+mn-lt"/>
                <a:ea typeface="+mn-ea"/>
              </a:rPr>
              <a:t>巴布亚新几内亚</a:t>
            </a:r>
            <a:endParaRPr lang="en-US" altLang="en-US" sz="900" b="1" smtClean="0">
              <a:solidFill>
                <a:srgbClr val="00B0F0"/>
              </a:solidFill>
              <a:latin typeface="+mn-lt"/>
              <a:ea typeface="+mn-ea"/>
            </a:endParaRPr>
          </a:p>
        </p:txBody>
      </p:sp>
      <p:sp>
        <p:nvSpPr>
          <p:cNvPr id="144" name="Rectangle 42"/>
          <p:cNvSpPr>
            <a:spLocks noChangeArrowheads="1"/>
          </p:cNvSpPr>
          <p:nvPr/>
        </p:nvSpPr>
        <p:spPr bwMode="gray">
          <a:xfrm>
            <a:off x="6896100" y="4525963"/>
            <a:ext cx="1371600"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
                <a:srgbClr val="97999B"/>
              </a:buClr>
              <a:buFont typeface="Symbol" pitchFamily="18" charset="2"/>
              <a:buNone/>
            </a:pPr>
            <a:r>
              <a:rPr lang="zh-CN" altLang="en-US" sz="800" smtClean="0">
                <a:latin typeface="+mn-lt"/>
                <a:ea typeface="+mn-ea"/>
                <a:cs typeface="Arial" pitchFamily="34" charset="0"/>
              </a:rPr>
              <a:t>过去</a:t>
            </a:r>
            <a:r>
              <a:rPr lang="en-US" altLang="zh-CN" sz="800" smtClean="0">
                <a:latin typeface="+mn-lt"/>
                <a:ea typeface="+mn-ea"/>
                <a:cs typeface="Arial" pitchFamily="34" charset="0"/>
              </a:rPr>
              <a:t>8</a:t>
            </a:r>
            <a:r>
              <a:rPr lang="zh-CN" altLang="en-US" sz="800" smtClean="0">
                <a:latin typeface="+mn-lt"/>
                <a:ea typeface="+mn-ea"/>
                <a:cs typeface="Arial" pitchFamily="34" charset="0"/>
              </a:rPr>
              <a:t>年间棕榈油行业</a:t>
            </a:r>
            <a:br>
              <a:rPr lang="en-US" altLang="zh-CN" sz="800" smtClean="0">
                <a:latin typeface="+mn-lt"/>
                <a:ea typeface="+mn-ea"/>
                <a:cs typeface="Arial" pitchFamily="34" charset="0"/>
              </a:rPr>
            </a:br>
            <a:r>
              <a:rPr lang="zh-CN" altLang="en-US" sz="800" smtClean="0">
                <a:latin typeface="+mn-lt"/>
                <a:ea typeface="+mn-ea"/>
                <a:cs typeface="Arial" pitchFamily="34" charset="0"/>
              </a:rPr>
              <a:t>最大的并购交易</a:t>
            </a:r>
            <a:endParaRPr lang="en-US" altLang="ko-KR" sz="800" smtClean="0">
              <a:latin typeface="+mn-lt"/>
              <a:ea typeface="+mn-ea"/>
              <a:cs typeface="Arial" pitchFamily="34" charset="0"/>
            </a:endParaRPr>
          </a:p>
        </p:txBody>
      </p:sp>
      <p:sp>
        <p:nvSpPr>
          <p:cNvPr id="145" name="Rectangle 61"/>
          <p:cNvSpPr>
            <a:spLocks noChangeArrowheads="1"/>
          </p:cNvSpPr>
          <p:nvPr/>
        </p:nvSpPr>
        <p:spPr bwMode="gray">
          <a:xfrm>
            <a:off x="5743253" y="3241482"/>
            <a:ext cx="230832"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algn="ctr" eaLnBrk="1" hangingPunct="1">
              <a:spcBef>
                <a:spcPct val="0"/>
              </a:spcBef>
              <a:buClrTx/>
              <a:buFontTx/>
              <a:buNone/>
            </a:pPr>
            <a:r>
              <a:rPr lang="zh-CN" altLang="en-US" sz="900" b="1" smtClean="0">
                <a:solidFill>
                  <a:srgbClr val="00B0F0"/>
                </a:solidFill>
                <a:latin typeface="+mn-lt"/>
                <a:ea typeface="+mn-ea"/>
              </a:rPr>
              <a:t>中国</a:t>
            </a:r>
            <a:endParaRPr lang="en-US" altLang="en-US" sz="900" b="1" smtClean="0">
              <a:solidFill>
                <a:srgbClr val="00B0F0"/>
              </a:solidFill>
              <a:latin typeface="+mn-lt"/>
              <a:ea typeface="+mn-ea"/>
            </a:endParaRPr>
          </a:p>
        </p:txBody>
      </p:sp>
      <p:sp>
        <p:nvSpPr>
          <p:cNvPr id="146" name="Rectangle 42"/>
          <p:cNvSpPr>
            <a:spLocks noChangeArrowheads="1"/>
          </p:cNvSpPr>
          <p:nvPr/>
        </p:nvSpPr>
        <p:spPr bwMode="gray">
          <a:xfrm>
            <a:off x="5327650" y="4525963"/>
            <a:ext cx="113823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
                <a:srgbClr val="97999B"/>
              </a:buClr>
              <a:buFont typeface="Symbol" pitchFamily="18" charset="2"/>
              <a:buNone/>
            </a:pPr>
            <a:r>
              <a:rPr lang="en-US" altLang="ko-KR" sz="800" smtClean="0">
                <a:latin typeface="+mn-lt"/>
                <a:ea typeface="+mn-ea"/>
                <a:cs typeface="Arial" pitchFamily="34" charset="0"/>
              </a:rPr>
              <a:t>2013</a:t>
            </a:r>
            <a:r>
              <a:rPr lang="zh-CN" altLang="en-US" sz="800" smtClean="0">
                <a:latin typeface="+mn-lt"/>
                <a:ea typeface="+mn-ea"/>
                <a:cs typeface="Arial" pitchFamily="34" charset="0"/>
              </a:rPr>
              <a:t>年以来中国最大的金融机构并购交易</a:t>
            </a:r>
            <a:endParaRPr lang="en-US" altLang="ko-KR" sz="800" smtClean="0">
              <a:latin typeface="+mn-lt"/>
              <a:ea typeface="+mn-ea"/>
              <a:cs typeface="Arial" pitchFamily="34" charset="0"/>
            </a:endParaRPr>
          </a:p>
        </p:txBody>
      </p:sp>
      <p:sp>
        <p:nvSpPr>
          <p:cNvPr id="147" name="Rectangle 61"/>
          <p:cNvSpPr>
            <a:spLocks noChangeArrowheads="1"/>
          </p:cNvSpPr>
          <p:nvPr/>
        </p:nvSpPr>
        <p:spPr bwMode="gray">
          <a:xfrm>
            <a:off x="5742459" y="1652395"/>
            <a:ext cx="230832"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algn="ctr" eaLnBrk="1" hangingPunct="1">
              <a:spcBef>
                <a:spcPct val="0"/>
              </a:spcBef>
              <a:buClrTx/>
              <a:buFontTx/>
              <a:buNone/>
            </a:pPr>
            <a:r>
              <a:rPr lang="zh-CN" altLang="en-US" sz="900" b="1" smtClean="0">
                <a:solidFill>
                  <a:srgbClr val="00B0F0"/>
                </a:solidFill>
                <a:latin typeface="+mn-lt"/>
                <a:ea typeface="+mn-ea"/>
              </a:rPr>
              <a:t>中国</a:t>
            </a:r>
            <a:endParaRPr lang="en-US" altLang="en-US" sz="900" b="1" smtClean="0">
              <a:solidFill>
                <a:srgbClr val="00B0F0"/>
              </a:solidFill>
              <a:latin typeface="+mn-lt"/>
              <a:ea typeface="+mn-ea"/>
            </a:endParaRPr>
          </a:p>
        </p:txBody>
      </p:sp>
      <p:sp>
        <p:nvSpPr>
          <p:cNvPr id="148" name="Rectangle 42"/>
          <p:cNvSpPr>
            <a:spLocks noChangeArrowheads="1"/>
          </p:cNvSpPr>
          <p:nvPr/>
        </p:nvSpPr>
        <p:spPr bwMode="gray">
          <a:xfrm>
            <a:off x="5327650" y="2946400"/>
            <a:ext cx="1384300"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
                <a:srgbClr val="97999B"/>
              </a:buClr>
              <a:buFontTx/>
              <a:buNone/>
            </a:pPr>
            <a:r>
              <a:rPr lang="en-US" altLang="ko-KR" sz="800" smtClean="0">
                <a:latin typeface="+mn-lt"/>
                <a:ea typeface="+mn-ea"/>
                <a:cs typeface="Arial" pitchFamily="34" charset="0"/>
              </a:rPr>
              <a:t>2014</a:t>
            </a:r>
            <a:r>
              <a:rPr lang="zh-CN" altLang="en-US" sz="800" smtClean="0">
                <a:latin typeface="+mn-lt"/>
                <a:ea typeface="+mn-ea"/>
                <a:cs typeface="Arial" pitchFamily="34" charset="0"/>
              </a:rPr>
              <a:t>年中国最大的</a:t>
            </a:r>
            <a:br>
              <a:rPr lang="en-US" altLang="zh-CN" sz="800" smtClean="0">
                <a:latin typeface="+mn-lt"/>
                <a:ea typeface="+mn-ea"/>
                <a:cs typeface="Arial" pitchFamily="34" charset="0"/>
              </a:rPr>
            </a:br>
            <a:r>
              <a:rPr lang="zh-CN" altLang="en-US" sz="800" smtClean="0">
                <a:latin typeface="+mn-lt"/>
                <a:ea typeface="+mn-ea"/>
                <a:cs typeface="Arial" pitchFamily="34" charset="0"/>
              </a:rPr>
              <a:t>国内并购交易</a:t>
            </a:r>
            <a:endParaRPr lang="en-US" altLang="ko-KR" sz="800" smtClean="0">
              <a:latin typeface="+mn-lt"/>
              <a:ea typeface="+mn-ea"/>
              <a:cs typeface="Arial" pitchFamily="34" charset="0"/>
            </a:endParaRPr>
          </a:p>
        </p:txBody>
      </p:sp>
      <p:sp>
        <p:nvSpPr>
          <p:cNvPr id="149" name="Rectangle 171"/>
          <p:cNvSpPr>
            <a:spLocks noChangeArrowheads="1"/>
          </p:cNvSpPr>
          <p:nvPr/>
        </p:nvSpPr>
        <p:spPr bwMode="gray">
          <a:xfrm>
            <a:off x="5485153" y="4848032"/>
            <a:ext cx="750205"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algn="ctr" eaLnBrk="1" hangingPunct="1">
              <a:spcBef>
                <a:spcPct val="0"/>
              </a:spcBef>
              <a:buClrTx/>
              <a:buFontTx/>
              <a:buNone/>
            </a:pPr>
            <a:r>
              <a:rPr lang="zh-CN" altLang="en-US" sz="900" b="1" smtClean="0">
                <a:solidFill>
                  <a:srgbClr val="00B0F0"/>
                </a:solidFill>
                <a:latin typeface="+mn-lt"/>
                <a:ea typeface="+mn-ea"/>
              </a:rPr>
              <a:t>香港</a:t>
            </a:r>
            <a:r>
              <a:rPr lang="en-US" altLang="en-US" sz="900" b="1" smtClean="0">
                <a:solidFill>
                  <a:srgbClr val="00B0F0"/>
                </a:solidFill>
                <a:latin typeface="+mn-lt"/>
                <a:ea typeface="+mn-ea"/>
              </a:rPr>
              <a:t>/</a:t>
            </a:r>
            <a:r>
              <a:rPr lang="zh-CN" altLang="en-US" sz="900" b="1" smtClean="0">
                <a:solidFill>
                  <a:srgbClr val="00B0F0"/>
                </a:solidFill>
                <a:latin typeface="+mn-lt"/>
                <a:ea typeface="+mn-ea"/>
              </a:rPr>
              <a:t>澳大利亚</a:t>
            </a:r>
            <a:endParaRPr lang="en-US" altLang="en-US" sz="900" b="1" smtClean="0">
              <a:solidFill>
                <a:srgbClr val="00B0F0"/>
              </a:solidFill>
              <a:latin typeface="+mn-lt"/>
              <a:ea typeface="+mn-ea"/>
            </a:endParaRPr>
          </a:p>
        </p:txBody>
      </p:sp>
      <p:sp>
        <p:nvSpPr>
          <p:cNvPr id="150" name="Rectangle 42"/>
          <p:cNvSpPr>
            <a:spLocks noChangeArrowheads="1"/>
          </p:cNvSpPr>
          <p:nvPr/>
        </p:nvSpPr>
        <p:spPr bwMode="gray">
          <a:xfrm>
            <a:off x="5327650" y="6130925"/>
            <a:ext cx="1371600"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
                <a:srgbClr val="97999B"/>
              </a:buClr>
              <a:buFont typeface="Symbol" pitchFamily="18" charset="2"/>
              <a:buNone/>
            </a:pPr>
            <a:r>
              <a:rPr lang="en-US" altLang="ko-KR" sz="800" smtClean="0">
                <a:latin typeface="+mn-lt"/>
                <a:ea typeface="+mn-ea"/>
                <a:cs typeface="Arial" pitchFamily="34" charset="0"/>
              </a:rPr>
              <a:t>2014</a:t>
            </a:r>
            <a:r>
              <a:rPr lang="zh-CN" altLang="en-US" sz="800" smtClean="0">
                <a:latin typeface="+mn-lt"/>
                <a:ea typeface="+mn-ea"/>
                <a:cs typeface="Arial" pitchFamily="34" charset="0"/>
              </a:rPr>
              <a:t>年最大的香港</a:t>
            </a:r>
            <a:br>
              <a:rPr lang="en-US" altLang="zh-CN" sz="800" smtClean="0">
                <a:latin typeface="+mn-lt"/>
                <a:ea typeface="+mn-ea"/>
                <a:cs typeface="Arial" pitchFamily="34" charset="0"/>
              </a:rPr>
            </a:br>
            <a:r>
              <a:rPr lang="zh-CN" altLang="en-US" sz="800" smtClean="0">
                <a:latin typeface="+mn-lt"/>
                <a:ea typeface="+mn-ea"/>
                <a:cs typeface="Arial" pitchFamily="34" charset="0"/>
              </a:rPr>
              <a:t>企业出境并购交易</a:t>
            </a:r>
            <a:endParaRPr lang="en-US" altLang="ko-KR" sz="800" smtClean="0">
              <a:latin typeface="+mn-lt"/>
              <a:ea typeface="+mn-ea"/>
              <a:cs typeface="Arial" pitchFamily="34" charset="0"/>
            </a:endParaRPr>
          </a:p>
        </p:txBody>
      </p:sp>
      <p:sp>
        <p:nvSpPr>
          <p:cNvPr id="151" name="Rectangle 42"/>
          <p:cNvSpPr>
            <a:spLocks noChangeArrowheads="1"/>
          </p:cNvSpPr>
          <p:nvPr/>
        </p:nvSpPr>
        <p:spPr bwMode="gray">
          <a:xfrm>
            <a:off x="8459788" y="4525963"/>
            <a:ext cx="1300162"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
                <a:srgbClr val="97999B"/>
              </a:buClr>
              <a:buFont typeface="Symbol" pitchFamily="18" charset="2"/>
              <a:buNone/>
            </a:pPr>
            <a:r>
              <a:rPr lang="en-US" altLang="ko-KR" sz="800" smtClean="0">
                <a:latin typeface="+mn-lt"/>
                <a:ea typeface="+mn-ea"/>
                <a:cs typeface="Arial" pitchFamily="34" charset="0"/>
              </a:rPr>
              <a:t>2014</a:t>
            </a:r>
            <a:r>
              <a:rPr lang="zh-CN" altLang="en-US" sz="800" smtClean="0">
                <a:latin typeface="+mn-lt"/>
                <a:ea typeface="+mn-ea"/>
                <a:cs typeface="Arial" pitchFamily="34" charset="0"/>
              </a:rPr>
              <a:t>年香港最大的</a:t>
            </a:r>
            <a:r>
              <a:rPr lang="zh-CN" altLang="en-US" sz="800">
                <a:latin typeface="+mn-lt"/>
                <a:ea typeface="+mn-ea"/>
                <a:cs typeface="Arial" pitchFamily="34" charset="0"/>
              </a:rPr>
              <a:t>并购</a:t>
            </a:r>
            <a:br>
              <a:rPr lang="en-US" altLang="zh-CN" sz="800" smtClean="0">
                <a:latin typeface="+mn-lt"/>
                <a:ea typeface="+mn-ea"/>
                <a:cs typeface="Arial" pitchFamily="34" charset="0"/>
              </a:rPr>
            </a:br>
            <a:r>
              <a:rPr lang="zh-CN" altLang="en-US" sz="800" smtClean="0">
                <a:latin typeface="+mn-lt"/>
                <a:ea typeface="+mn-ea"/>
                <a:cs typeface="Arial" pitchFamily="34" charset="0"/>
              </a:rPr>
              <a:t>交易</a:t>
            </a:r>
            <a:endParaRPr lang="en-US" altLang="ko-KR" sz="800" smtClean="0">
              <a:latin typeface="+mn-lt"/>
              <a:ea typeface="+mn-ea"/>
              <a:cs typeface="Arial" pitchFamily="34" charset="0"/>
            </a:endParaRPr>
          </a:p>
        </p:txBody>
      </p:sp>
      <p:sp>
        <p:nvSpPr>
          <p:cNvPr id="152" name="Rectangle 171"/>
          <p:cNvSpPr>
            <a:spLocks noChangeArrowheads="1"/>
          </p:cNvSpPr>
          <p:nvPr/>
        </p:nvSpPr>
        <p:spPr bwMode="gray">
          <a:xfrm>
            <a:off x="8696557" y="3241482"/>
            <a:ext cx="609141"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algn="ctr" eaLnBrk="1" hangingPunct="1">
              <a:spcBef>
                <a:spcPct val="0"/>
              </a:spcBef>
              <a:buClrTx/>
              <a:buFontTx/>
              <a:buNone/>
            </a:pPr>
            <a:r>
              <a:rPr lang="zh-CN" altLang="en-US" sz="900" b="1" smtClean="0">
                <a:solidFill>
                  <a:srgbClr val="00B0F0"/>
                </a:solidFill>
                <a:latin typeface="+mn-lt"/>
                <a:ea typeface="+mn-ea"/>
              </a:rPr>
              <a:t>新加坡</a:t>
            </a:r>
            <a:r>
              <a:rPr lang="en-US" altLang="zh-CN" sz="900" b="1" smtClean="0">
                <a:solidFill>
                  <a:srgbClr val="00B0F0"/>
                </a:solidFill>
                <a:latin typeface="+mn-lt"/>
                <a:ea typeface="+mn-ea"/>
              </a:rPr>
              <a:t>/</a:t>
            </a:r>
            <a:r>
              <a:rPr lang="zh-CN" altLang="en-US" sz="900" b="1" smtClean="0">
                <a:solidFill>
                  <a:srgbClr val="00B0F0"/>
                </a:solidFill>
                <a:latin typeface="+mn-lt"/>
                <a:ea typeface="+mn-ea"/>
              </a:rPr>
              <a:t>香港</a:t>
            </a:r>
            <a:endParaRPr lang="en-US" altLang="en-US" sz="900" b="1" smtClean="0">
              <a:solidFill>
                <a:srgbClr val="00B0F0"/>
              </a:solidFill>
              <a:latin typeface="+mn-lt"/>
              <a:ea typeface="+mn-ea"/>
            </a:endParaRPr>
          </a:p>
        </p:txBody>
      </p:sp>
      <p:sp>
        <p:nvSpPr>
          <p:cNvPr id="153" name="Rectangle 28"/>
          <p:cNvSpPr>
            <a:spLocks noChangeArrowheads="1"/>
          </p:cNvSpPr>
          <p:nvPr/>
        </p:nvSpPr>
        <p:spPr bwMode="gray">
          <a:xfrm>
            <a:off x="166688" y="1690688"/>
            <a:ext cx="4195762"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defPPr>
              <a:defRPr lang="en-US"/>
            </a:defPPr>
            <a:lvl1pPr marL="228600" indent="-228600"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
                <a:srgbClr val="DC241F"/>
              </a:buClr>
              <a:buFontTx/>
              <a:buNone/>
            </a:pPr>
            <a:r>
              <a:rPr lang="en-US" altLang="ko-KR" sz="1200" b="1" smtClean="0">
                <a:solidFill>
                  <a:srgbClr val="002D72"/>
                </a:solidFill>
                <a:latin typeface="+mn-lt"/>
                <a:ea typeface="+mn-ea"/>
                <a:cs typeface="Arial" pitchFamily="34" charset="0"/>
              </a:rPr>
              <a:t>2014</a:t>
            </a:r>
            <a:r>
              <a:rPr lang="zh-CN" altLang="en-US" sz="1200" b="1" smtClean="0">
                <a:solidFill>
                  <a:srgbClr val="002D72"/>
                </a:solidFill>
                <a:latin typeface="+mn-lt"/>
                <a:ea typeface="+mn-ea"/>
                <a:cs typeface="Arial" pitchFamily="34" charset="0"/>
              </a:rPr>
              <a:t>年亚洲并购年终排行榜</a:t>
            </a:r>
            <a:endParaRPr lang="en-US" altLang="ko-KR" sz="1200" b="1" smtClean="0">
              <a:solidFill>
                <a:srgbClr val="002D72"/>
              </a:solidFill>
              <a:latin typeface="+mn-lt"/>
              <a:ea typeface="+mn-ea"/>
              <a:cs typeface="Arial" pitchFamily="34" charset="0"/>
            </a:endParaRPr>
          </a:p>
        </p:txBody>
      </p:sp>
      <p:graphicFrame>
        <p:nvGraphicFramePr>
          <p:cNvPr id="154" name="Group 194"/>
          <p:cNvGraphicFramePr>
            <a:graphicFrameLocks noGrp="1"/>
          </p:cNvGraphicFramePr>
          <p:nvPr>
            <p:extLst>
              <p:ext uri="{D42A27DB-BD31-4B8C-83A1-F6EECF244321}">
                <p14:modId xmlns:p14="http://schemas.microsoft.com/office/powerpoint/2010/main" val="3742698331"/>
              </p:ext>
            </p:extLst>
          </p:nvPr>
        </p:nvGraphicFramePr>
        <p:xfrm>
          <a:off x="185738" y="2139950"/>
          <a:ext cx="2166937" cy="1438276"/>
        </p:xfrm>
        <a:graphic>
          <a:graphicData uri="http://schemas.openxmlformats.org/drawingml/2006/table">
            <a:tbl>
              <a:tblPr/>
              <a:tblGrid>
                <a:gridCol w="319772"/>
                <a:gridCol w="630523"/>
                <a:gridCol w="612761"/>
                <a:gridCol w="603881"/>
              </a:tblGrid>
              <a:tr h="418596">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800" b="0" i="0" u="none" strike="noStrike" cap="none" normalizeH="0" baseline="0" smtClean="0">
                          <a:ln>
                            <a:noFill/>
                          </a:ln>
                          <a:solidFill>
                            <a:schemeClr val="hlink"/>
                          </a:solidFill>
                          <a:effectLst/>
                          <a:latin typeface="+mn-lt"/>
                          <a:ea typeface="华文楷体" pitchFamily="2" charset="-122"/>
                          <a:cs typeface="ヒラギノ角ゴ Pro W3"/>
                        </a:rPr>
                        <a:t>排名</a:t>
                      </a:r>
                      <a:endParaRPr kumimoji="0" lang="en-US" altLang="zh-CN" sz="800" b="0" i="0" u="none" strike="noStrike" cap="none" normalizeH="0" baseline="0" smtClean="0">
                        <a:ln>
                          <a:noFill/>
                        </a:ln>
                        <a:solidFill>
                          <a:schemeClr val="hlink"/>
                        </a:solidFill>
                        <a:effectLst/>
                        <a:latin typeface="+mn-lt"/>
                        <a:ea typeface="华文楷体" pitchFamily="2" charset="-122"/>
                        <a:cs typeface="ヒラギノ角ゴ Pro W3"/>
                      </a:endParaRPr>
                    </a:p>
                  </a:txBody>
                  <a:tcPr marL="42217" marR="42217" marT="45725" marB="45725"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ctr" latinLnBrk="0" hangingPunct="1">
                        <a:lnSpc>
                          <a:spcPct val="100000"/>
                        </a:lnSpc>
                        <a:spcBef>
                          <a:spcPct val="0"/>
                        </a:spcBef>
                        <a:spcAft>
                          <a:spcPct val="0"/>
                        </a:spcAft>
                        <a:buClrTx/>
                        <a:buSzTx/>
                        <a:buFontTx/>
                        <a:buNone/>
                      </a:pPr>
                      <a:r>
                        <a:rPr kumimoji="0" lang="zh-CN" altLang="en-US" sz="800" b="0" i="0" u="none" strike="noStrike" cap="none" normalizeH="0" baseline="0" smtClean="0">
                          <a:ln>
                            <a:noFill/>
                          </a:ln>
                          <a:solidFill>
                            <a:schemeClr val="hlink"/>
                          </a:solidFill>
                          <a:effectLst/>
                          <a:latin typeface="+mn-lt"/>
                          <a:ea typeface="华文楷体" pitchFamily="2" charset="-122"/>
                          <a:cs typeface="ヒラギノ角ゴ Pro W3"/>
                        </a:rPr>
                        <a:t>顾问</a:t>
                      </a:r>
                      <a:endParaRPr kumimoji="0" lang="en-US" altLang="zh-CN" sz="800" b="0" i="0" u="none" strike="noStrike" cap="none" normalizeH="0" baseline="0" smtClean="0">
                        <a:ln>
                          <a:noFill/>
                        </a:ln>
                        <a:solidFill>
                          <a:schemeClr val="hlink"/>
                        </a:solidFill>
                        <a:effectLst/>
                        <a:latin typeface="+mn-lt"/>
                        <a:ea typeface="华文楷体" pitchFamily="2" charset="-122"/>
                        <a:cs typeface="ヒラギノ角ゴ Pro W3"/>
                      </a:endParaRPr>
                    </a:p>
                  </a:txBody>
                  <a:tcPr marL="0" marR="0" marT="45725" marB="45725"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800" b="0" i="0" u="none" strike="noStrike" cap="none" normalizeH="0" baseline="0" smtClean="0">
                          <a:ln>
                            <a:noFill/>
                          </a:ln>
                          <a:solidFill>
                            <a:schemeClr val="hlink"/>
                          </a:solidFill>
                          <a:effectLst/>
                          <a:latin typeface="+mn-lt"/>
                          <a:ea typeface="华文楷体" pitchFamily="2" charset="-122"/>
                          <a:cs typeface="ヒラギノ角ゴ Pro W3"/>
                        </a:rPr>
                        <a:t>交易规模（十亿美元）</a:t>
                      </a:r>
                      <a:endParaRPr kumimoji="0" lang="en-US" altLang="zh-CN" sz="800" b="0" i="0" u="none" strike="noStrike" cap="none" normalizeH="0" baseline="0" smtClean="0">
                        <a:ln>
                          <a:noFill/>
                        </a:ln>
                        <a:solidFill>
                          <a:schemeClr val="hlink"/>
                        </a:solidFill>
                        <a:effectLst/>
                        <a:latin typeface="+mn-lt"/>
                        <a:ea typeface="华文楷体" pitchFamily="2" charset="-122"/>
                        <a:cs typeface="ヒラギノ角ゴ Pro W3"/>
                      </a:endParaRPr>
                    </a:p>
                  </a:txBody>
                  <a:tcPr marL="42217" marR="42217" marT="45725" marB="45725"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228600" marR="0" lvl="0" indent="-228600" algn="ctr" defTabSz="914400" rtl="0" eaLnBrk="1" fontAlgn="ctr" latinLnBrk="0" hangingPunct="1">
                        <a:lnSpc>
                          <a:spcPct val="100000"/>
                        </a:lnSpc>
                        <a:spcBef>
                          <a:spcPct val="0"/>
                        </a:spcBef>
                        <a:spcAft>
                          <a:spcPct val="0"/>
                        </a:spcAft>
                        <a:buClrTx/>
                        <a:buSzTx/>
                        <a:buFontTx/>
                        <a:buNone/>
                      </a:pPr>
                      <a:r>
                        <a:rPr kumimoji="0" lang="zh-CN" altLang="en-US" sz="800" b="0" i="0" u="none" strike="noStrike" cap="none" normalizeH="0" baseline="0" smtClean="0">
                          <a:ln>
                            <a:noFill/>
                          </a:ln>
                          <a:solidFill>
                            <a:schemeClr val="hlink"/>
                          </a:solidFill>
                          <a:effectLst/>
                          <a:latin typeface="+mn-lt"/>
                          <a:ea typeface="华文楷体" pitchFamily="2" charset="-122"/>
                          <a:cs typeface="ヒラギノ角ゴ Pro W3"/>
                        </a:rPr>
                        <a:t>交易数量</a:t>
                      </a:r>
                      <a:endParaRPr kumimoji="0" lang="en-US" altLang="zh-CN" sz="800" b="0" i="0" u="none" strike="noStrike" cap="none" normalizeH="0" baseline="0" smtClean="0">
                        <a:ln>
                          <a:noFill/>
                        </a:ln>
                        <a:solidFill>
                          <a:schemeClr val="hlink"/>
                        </a:solidFill>
                        <a:effectLst/>
                        <a:latin typeface="+mn-lt"/>
                        <a:ea typeface="华文楷体" pitchFamily="2" charset="-122"/>
                        <a:cs typeface="ヒラギノ角ゴ Pro W3"/>
                      </a:endParaRPr>
                    </a:p>
                  </a:txBody>
                  <a:tcPr marL="42217" marR="42217" marT="45725" marB="45725"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r>
              <a:tr h="203936">
                <a:tc>
                  <a:txBody>
                    <a:bodyPr vert="horz" wrap="square"/>
                    <a:lstStyle/>
                    <a:p>
                      <a:pPr algn="l" fontAlgn="b"/>
                      <a:r>
                        <a:rPr lang="en-US" sz="800" b="1" i="0" u="none" strike="noStrike">
                          <a:solidFill>
                            <a:srgbClr val="002060"/>
                          </a:solidFill>
                          <a:effectLst/>
                          <a:latin typeface="+mn-lt"/>
                          <a:ea typeface="华文楷体" pitchFamily="2" charset="-122"/>
                        </a:rPr>
                        <a:t>1</a:t>
                      </a:r>
                    </a:p>
                  </a:txBody>
                  <a:tcPr marL="8795" marR="8795" marT="9526" marB="0" anchor="ctr">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solidFill>
                      <a:srgbClr val="CCF2FC"/>
                    </a:solidFill>
                  </a:tcPr>
                </a:tc>
                <a:tc>
                  <a:txBody>
                    <a:bodyPr vert="horz" wrap="square"/>
                    <a:lstStyle/>
                    <a:p>
                      <a:pPr algn="l" fontAlgn="b"/>
                      <a:r>
                        <a:rPr lang="en-US" sz="800" b="1" i="0" u="none" strike="noStrike">
                          <a:solidFill>
                            <a:srgbClr val="002060"/>
                          </a:solidFill>
                          <a:effectLst/>
                          <a:latin typeface="+mn-lt"/>
                          <a:ea typeface="华文楷体" pitchFamily="2" charset="-122"/>
                        </a:rPr>
                        <a:t> </a:t>
                      </a:r>
                    </a:p>
                  </a:txBody>
                  <a:tcPr marL="0" marR="0" marT="0" marB="0" anchor="ctr">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solidFill>
                      <a:srgbClr val="CCF2FC"/>
                    </a:solidFill>
                  </a:tcPr>
                </a:tc>
                <a:tc>
                  <a:txBody>
                    <a:bodyPr vert="horz" wrap="square"/>
                    <a:lstStyle/>
                    <a:p>
                      <a:pPr algn="r" rtl="0" fontAlgn="ctr"/>
                      <a:r>
                        <a:rPr lang="en-US" sz="800" b="1" i="0" u="none" strike="noStrike" smtClean="0">
                          <a:solidFill>
                            <a:srgbClr val="002060"/>
                          </a:solidFill>
                          <a:effectLst/>
                          <a:latin typeface="+mn-lt"/>
                          <a:ea typeface="华文楷体" pitchFamily="2" charset="-122"/>
                        </a:rPr>
                        <a:t>77.3</a:t>
                      </a:r>
                      <a:endParaRPr lang="en-US" sz="800" b="1" i="0" u="none" strike="noStrike">
                        <a:solidFill>
                          <a:srgbClr val="002060"/>
                        </a:solidFill>
                        <a:effectLst/>
                        <a:latin typeface="+mn-lt"/>
                        <a:ea typeface="华文楷体" pitchFamily="2" charset="-122"/>
                      </a:endParaRPr>
                    </a:p>
                  </a:txBody>
                  <a:tcPr marL="9147" marR="237822" marT="9144" marB="0" anchor="ctr">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solidFill>
                      <a:srgbClr val="CCF2FC"/>
                    </a:solidFill>
                  </a:tcPr>
                </a:tc>
                <a:tc>
                  <a:txBody>
                    <a:bodyPr vert="horz" wrap="square"/>
                    <a:lstStyle/>
                    <a:p>
                      <a:pPr marL="0" algn="r" defTabSz="914400" rtl="0" eaLnBrk="1" fontAlgn="ctr" latinLnBrk="0" hangingPunct="1"/>
                      <a:r>
                        <a:rPr lang="en-US" sz="800" b="1" i="0" u="none" strike="noStrike" kern="1200" smtClean="0">
                          <a:solidFill>
                            <a:srgbClr val="002060"/>
                          </a:solidFill>
                          <a:effectLst/>
                          <a:latin typeface="+mn-lt"/>
                          <a:ea typeface="华文楷体" pitchFamily="2" charset="-122"/>
                          <a:cs typeface="+mn-cs"/>
                        </a:rPr>
                        <a:t>66</a:t>
                      </a:r>
                      <a:endParaRPr lang="en-US" sz="800" b="1" i="0" u="none" strike="noStrike" kern="1200">
                        <a:solidFill>
                          <a:srgbClr val="002060"/>
                        </a:solidFill>
                        <a:effectLst/>
                        <a:latin typeface="+mn-lt"/>
                        <a:ea typeface="华文楷体" pitchFamily="2" charset="-122"/>
                        <a:cs typeface="+mn-cs"/>
                      </a:endParaRPr>
                    </a:p>
                  </a:txBody>
                  <a:tcPr marL="9528" marR="171507" marT="9525" marB="0" anchor="ctr">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solidFill>
                      <a:srgbClr val="CCF2FC"/>
                    </a:solidFill>
                  </a:tcPr>
                </a:tc>
              </a:tr>
              <a:tr h="203936">
                <a:tc>
                  <a:txBody>
                    <a:bodyPr vert="horz" wrap="square"/>
                    <a:lstStyle/>
                    <a:p>
                      <a:pPr algn="l" fontAlgn="b"/>
                      <a:r>
                        <a:rPr lang="en-US" sz="800" b="0" i="0" u="none" strike="noStrike">
                          <a:solidFill>
                            <a:srgbClr val="53565A"/>
                          </a:solidFill>
                          <a:effectLst/>
                          <a:latin typeface="+mn-lt"/>
                          <a:ea typeface="华文楷体" pitchFamily="2" charset="-122"/>
                        </a:rPr>
                        <a:t>2</a:t>
                      </a:r>
                    </a:p>
                  </a:txBody>
                  <a:tcPr marL="8795" marR="8795" marT="9526" marB="0" anchor="ctr">
                    <a:lnL>
                      <a:noFill/>
                    </a:lnL>
                    <a:lnR>
                      <a:noFill/>
                    </a:lnR>
                    <a:lnT>
                      <a:noFill/>
                    </a:lnT>
                    <a:lnB>
                      <a:noFill/>
                    </a:lnB>
                    <a:lnTlToBr>
                      <a:noFill/>
                    </a:lnTlToBr>
                    <a:lnBlToTr>
                      <a:noFill/>
                    </a:lnBlToTr>
                    <a:noFill/>
                  </a:tcPr>
                </a:tc>
                <a:tc>
                  <a:txBody>
                    <a:bodyPr vert="horz" wrap="square"/>
                    <a:lstStyle/>
                    <a:p>
                      <a:pPr algn="l" rtl="0" fontAlgn="ctr"/>
                      <a:r>
                        <a:rPr lang="zh-CN" altLang="en-US" sz="800" b="0" i="0" u="none" strike="noStrike" smtClean="0">
                          <a:solidFill>
                            <a:srgbClr val="53565A"/>
                          </a:solidFill>
                          <a:effectLst/>
                          <a:latin typeface="+mn-lt"/>
                          <a:ea typeface="华文楷体" pitchFamily="2" charset="-122"/>
                        </a:rPr>
                        <a:t>高盛</a:t>
                      </a:r>
                      <a:endParaRPr lang="en-US" sz="800" b="0" i="0" u="none" strike="noStrike">
                        <a:solidFill>
                          <a:srgbClr val="53565A"/>
                        </a:solidFill>
                        <a:effectLst/>
                        <a:latin typeface="+mn-lt"/>
                        <a:ea typeface="华文楷体" pitchFamily="2" charset="-122"/>
                      </a:endParaRPr>
                    </a:p>
                  </a:txBody>
                  <a:tcPr marL="0" marR="0" marT="0" marB="0" anchor="ctr">
                    <a:lnL>
                      <a:noFill/>
                    </a:lnL>
                    <a:lnR>
                      <a:noFill/>
                    </a:lnR>
                    <a:lnT>
                      <a:noFill/>
                    </a:lnT>
                    <a:lnB>
                      <a:noFill/>
                    </a:lnB>
                    <a:lnTlToBr>
                      <a:noFill/>
                    </a:lnTlToBr>
                    <a:lnBlToTr>
                      <a:noFill/>
                    </a:lnBlToTr>
                    <a:noFill/>
                  </a:tcPr>
                </a:tc>
                <a:tc>
                  <a:txBody>
                    <a:bodyPr vert="horz" wrap="square"/>
                    <a:lstStyle/>
                    <a:p>
                      <a:pPr algn="r" rtl="0" fontAlgn="ctr"/>
                      <a:r>
                        <a:rPr lang="en-US" sz="800" b="0" i="0" u="none" strike="noStrike">
                          <a:solidFill>
                            <a:srgbClr val="53565A"/>
                          </a:solidFill>
                          <a:effectLst/>
                          <a:latin typeface="+mn-lt"/>
                          <a:ea typeface="华文楷体" pitchFamily="2" charset="-122"/>
                        </a:rPr>
                        <a:t>75.5</a:t>
                      </a:r>
                    </a:p>
                  </a:txBody>
                  <a:tcPr marL="9147" marR="237822" marT="9144" marB="0" anchor="ctr">
                    <a:lnL>
                      <a:noFill/>
                    </a:lnL>
                    <a:lnR>
                      <a:noFill/>
                    </a:lnR>
                    <a:lnT>
                      <a:noFill/>
                    </a:lnT>
                    <a:lnB>
                      <a:noFill/>
                    </a:lnB>
                    <a:lnTlToBr>
                      <a:noFill/>
                    </a:lnTlToBr>
                    <a:lnBlToTr>
                      <a:noFill/>
                    </a:lnBlToTr>
                    <a:noFill/>
                  </a:tcPr>
                </a:tc>
                <a:tc>
                  <a:txBody>
                    <a:bodyPr vert="horz" wrap="square"/>
                    <a:lstStyle/>
                    <a:p>
                      <a:pPr marL="0" algn="r" defTabSz="914400" rtl="0" eaLnBrk="1" fontAlgn="ctr" latinLnBrk="0" hangingPunct="1"/>
                      <a:r>
                        <a:rPr lang="en-US" sz="800" b="0" i="0" u="none" strike="noStrike" kern="1200">
                          <a:solidFill>
                            <a:srgbClr val="53565A"/>
                          </a:solidFill>
                          <a:effectLst/>
                          <a:latin typeface="+mn-lt"/>
                          <a:ea typeface="华文楷体" pitchFamily="2" charset="-122"/>
                          <a:cs typeface="+mn-cs"/>
                        </a:rPr>
                        <a:t>68</a:t>
                      </a:r>
                    </a:p>
                  </a:txBody>
                  <a:tcPr marL="9528" marR="171507" marT="9525" marB="0" anchor="ctr">
                    <a:lnL>
                      <a:noFill/>
                    </a:lnL>
                    <a:lnR>
                      <a:noFill/>
                    </a:lnR>
                    <a:lnT>
                      <a:noFill/>
                    </a:lnT>
                    <a:lnB>
                      <a:noFill/>
                    </a:lnB>
                    <a:lnTlToBr>
                      <a:noFill/>
                    </a:lnTlToBr>
                    <a:lnBlToTr>
                      <a:noFill/>
                    </a:lnBlToTr>
                    <a:noFill/>
                  </a:tcPr>
                </a:tc>
              </a:tr>
              <a:tr h="203936">
                <a:tc>
                  <a:txBody>
                    <a:bodyPr vert="horz" wrap="square"/>
                    <a:lstStyle/>
                    <a:p>
                      <a:pPr algn="l" fontAlgn="b"/>
                      <a:r>
                        <a:rPr lang="en-US" sz="800" b="0" i="0" u="none" strike="noStrike">
                          <a:solidFill>
                            <a:srgbClr val="53565A"/>
                          </a:solidFill>
                          <a:effectLst/>
                          <a:latin typeface="+mn-lt"/>
                          <a:ea typeface="华文楷体" pitchFamily="2" charset="-122"/>
                        </a:rPr>
                        <a:t>3</a:t>
                      </a:r>
                    </a:p>
                  </a:txBody>
                  <a:tcPr marL="8795" marR="8795" marT="9526" marB="0" anchor="ctr">
                    <a:lnL>
                      <a:noFill/>
                    </a:lnL>
                    <a:lnR>
                      <a:noFill/>
                    </a:lnR>
                    <a:lnT>
                      <a:noFill/>
                    </a:lnT>
                    <a:lnB>
                      <a:noFill/>
                    </a:lnB>
                    <a:lnTlToBr>
                      <a:noFill/>
                    </a:lnTlToBr>
                    <a:lnBlToTr>
                      <a:noFill/>
                    </a:lnBlToTr>
                    <a:noFill/>
                  </a:tcPr>
                </a:tc>
                <a:tc>
                  <a:txBody>
                    <a:bodyPr vert="horz" wrap="square"/>
                    <a:lstStyle/>
                    <a:p>
                      <a:pPr algn="l" rtl="0" fontAlgn="ctr"/>
                      <a:r>
                        <a:rPr lang="zh-CN" altLang="en-US" sz="800" b="0" i="0" u="none" strike="noStrike" smtClean="0">
                          <a:solidFill>
                            <a:srgbClr val="53565A"/>
                          </a:solidFill>
                          <a:effectLst/>
                          <a:latin typeface="+mn-lt"/>
                          <a:ea typeface="华文楷体" pitchFamily="2" charset="-122"/>
                        </a:rPr>
                        <a:t>美银美林</a:t>
                      </a:r>
                      <a:endParaRPr lang="en-US" sz="800" b="0" i="0" u="none" strike="noStrike">
                        <a:solidFill>
                          <a:srgbClr val="53565A"/>
                        </a:solidFill>
                        <a:effectLst/>
                        <a:latin typeface="+mn-lt"/>
                        <a:ea typeface="华文楷体" pitchFamily="2" charset="-122"/>
                      </a:endParaRPr>
                    </a:p>
                  </a:txBody>
                  <a:tcPr marL="0" marR="0" marT="0" marB="0" anchor="ctr">
                    <a:lnL>
                      <a:noFill/>
                    </a:lnL>
                    <a:lnR>
                      <a:noFill/>
                    </a:lnR>
                    <a:lnT>
                      <a:noFill/>
                    </a:lnT>
                    <a:lnB>
                      <a:noFill/>
                    </a:lnB>
                    <a:lnTlToBr>
                      <a:noFill/>
                    </a:lnTlToBr>
                    <a:lnBlToTr>
                      <a:noFill/>
                    </a:lnBlToTr>
                    <a:noFill/>
                  </a:tcPr>
                </a:tc>
                <a:tc>
                  <a:txBody>
                    <a:bodyPr vert="horz" wrap="square"/>
                    <a:lstStyle/>
                    <a:p>
                      <a:pPr algn="r" rtl="0" fontAlgn="ctr"/>
                      <a:r>
                        <a:rPr lang="en-US" sz="800" b="0" i="0" u="none" strike="noStrike">
                          <a:solidFill>
                            <a:srgbClr val="53565A"/>
                          </a:solidFill>
                          <a:effectLst/>
                          <a:latin typeface="+mn-lt"/>
                          <a:ea typeface="华文楷体" pitchFamily="2" charset="-122"/>
                        </a:rPr>
                        <a:t>71.9</a:t>
                      </a:r>
                    </a:p>
                  </a:txBody>
                  <a:tcPr marL="9147" marR="237822" marT="9144" marB="0" anchor="ctr">
                    <a:lnL>
                      <a:noFill/>
                    </a:lnL>
                    <a:lnR>
                      <a:noFill/>
                    </a:lnR>
                    <a:lnT>
                      <a:noFill/>
                    </a:lnT>
                    <a:lnB>
                      <a:noFill/>
                    </a:lnB>
                    <a:lnTlToBr>
                      <a:noFill/>
                    </a:lnTlToBr>
                    <a:lnBlToTr>
                      <a:noFill/>
                    </a:lnBlToTr>
                    <a:noFill/>
                  </a:tcPr>
                </a:tc>
                <a:tc>
                  <a:txBody>
                    <a:bodyPr vert="horz" wrap="square"/>
                    <a:lstStyle/>
                    <a:p>
                      <a:pPr marL="0" algn="r" defTabSz="914400" rtl="0" eaLnBrk="1" fontAlgn="ctr" latinLnBrk="0" hangingPunct="1"/>
                      <a:r>
                        <a:rPr lang="en-US" sz="800" b="0" i="0" u="none" strike="noStrike" kern="1200">
                          <a:solidFill>
                            <a:srgbClr val="53565A"/>
                          </a:solidFill>
                          <a:effectLst/>
                          <a:latin typeface="+mn-lt"/>
                          <a:ea typeface="华文楷体" pitchFamily="2" charset="-122"/>
                          <a:cs typeface="+mn-cs"/>
                        </a:rPr>
                        <a:t>34</a:t>
                      </a:r>
                    </a:p>
                  </a:txBody>
                  <a:tcPr marL="9528" marR="171507" marT="9525" marB="0" anchor="ctr">
                    <a:lnL>
                      <a:noFill/>
                    </a:lnL>
                    <a:lnR>
                      <a:noFill/>
                    </a:lnR>
                    <a:lnT>
                      <a:noFill/>
                    </a:lnT>
                    <a:lnB>
                      <a:noFill/>
                    </a:lnB>
                    <a:lnTlToBr>
                      <a:noFill/>
                    </a:lnTlToBr>
                    <a:lnBlToTr>
                      <a:noFill/>
                    </a:lnBlToTr>
                    <a:noFill/>
                  </a:tcPr>
                </a:tc>
              </a:tr>
              <a:tr h="203936">
                <a:tc>
                  <a:txBody>
                    <a:bodyPr vert="horz" wrap="square"/>
                    <a:lstStyle/>
                    <a:p>
                      <a:pPr algn="l" fontAlgn="b"/>
                      <a:r>
                        <a:rPr lang="en-US" sz="800" b="0" i="0" u="none" strike="noStrike">
                          <a:solidFill>
                            <a:srgbClr val="53565A"/>
                          </a:solidFill>
                          <a:effectLst/>
                          <a:latin typeface="+mn-lt"/>
                          <a:ea typeface="华文楷体" pitchFamily="2" charset="-122"/>
                        </a:rPr>
                        <a:t>4</a:t>
                      </a:r>
                    </a:p>
                  </a:txBody>
                  <a:tcPr marL="8795" marR="8795" marT="9526" marB="0" anchor="ctr">
                    <a:lnL>
                      <a:noFill/>
                    </a:lnL>
                    <a:lnR>
                      <a:noFill/>
                    </a:lnR>
                    <a:lnT>
                      <a:noFill/>
                    </a:lnT>
                    <a:lnB>
                      <a:noFill/>
                    </a:lnB>
                    <a:lnTlToBr>
                      <a:noFill/>
                    </a:lnTlToBr>
                    <a:lnBlToTr>
                      <a:noFill/>
                    </a:lnBlToTr>
                    <a:noFill/>
                  </a:tcPr>
                </a:tc>
                <a:tc>
                  <a:txBody>
                    <a:bodyPr vert="horz" wrap="square"/>
                    <a:lstStyle/>
                    <a:p>
                      <a:pPr algn="l" rtl="0" fontAlgn="ctr"/>
                      <a:r>
                        <a:rPr lang="zh-CN" altLang="en-US" sz="800" b="0" i="0" u="none" strike="noStrike" smtClean="0">
                          <a:solidFill>
                            <a:srgbClr val="53565A"/>
                          </a:solidFill>
                          <a:effectLst/>
                          <a:latin typeface="+mn-lt"/>
                          <a:ea typeface="华文楷体" pitchFamily="2" charset="-122"/>
                        </a:rPr>
                        <a:t>摩根大通</a:t>
                      </a:r>
                      <a:endParaRPr lang="en-US" sz="800" b="0" i="0" u="none" strike="noStrike">
                        <a:solidFill>
                          <a:srgbClr val="53565A"/>
                        </a:solidFill>
                        <a:effectLst/>
                        <a:latin typeface="+mn-lt"/>
                        <a:ea typeface="华文楷体" pitchFamily="2" charset="-122"/>
                      </a:endParaRPr>
                    </a:p>
                  </a:txBody>
                  <a:tcPr marL="0" marR="0" marT="0" marB="0" anchor="ctr">
                    <a:lnL>
                      <a:noFill/>
                    </a:lnL>
                    <a:lnR>
                      <a:noFill/>
                    </a:lnR>
                    <a:lnT>
                      <a:noFill/>
                    </a:lnT>
                    <a:lnB>
                      <a:noFill/>
                    </a:lnB>
                    <a:lnTlToBr>
                      <a:noFill/>
                    </a:lnTlToBr>
                    <a:lnBlToTr>
                      <a:noFill/>
                    </a:lnBlToTr>
                    <a:noFill/>
                  </a:tcPr>
                </a:tc>
                <a:tc>
                  <a:txBody>
                    <a:bodyPr vert="horz" wrap="square"/>
                    <a:lstStyle/>
                    <a:p>
                      <a:pPr algn="r" rtl="0" fontAlgn="ctr"/>
                      <a:r>
                        <a:rPr lang="en-US" sz="800" b="0" i="0" u="none" strike="noStrike">
                          <a:solidFill>
                            <a:srgbClr val="53565A"/>
                          </a:solidFill>
                          <a:effectLst/>
                          <a:latin typeface="+mn-lt"/>
                          <a:ea typeface="华文楷体" pitchFamily="2" charset="-122"/>
                        </a:rPr>
                        <a:t>67.1</a:t>
                      </a:r>
                    </a:p>
                  </a:txBody>
                  <a:tcPr marL="9147" marR="237822" marT="9144" marB="0" anchor="ctr">
                    <a:lnL>
                      <a:noFill/>
                    </a:lnL>
                    <a:lnR>
                      <a:noFill/>
                    </a:lnR>
                    <a:lnT>
                      <a:noFill/>
                    </a:lnT>
                    <a:lnB>
                      <a:noFill/>
                    </a:lnB>
                    <a:lnTlToBr>
                      <a:noFill/>
                    </a:lnTlToBr>
                    <a:lnBlToTr>
                      <a:noFill/>
                    </a:lnBlToTr>
                    <a:noFill/>
                  </a:tcPr>
                </a:tc>
                <a:tc>
                  <a:txBody>
                    <a:bodyPr vert="horz" wrap="square"/>
                    <a:lstStyle/>
                    <a:p>
                      <a:pPr marL="0" algn="r" defTabSz="914400" rtl="0" eaLnBrk="1" fontAlgn="ctr" latinLnBrk="0" hangingPunct="1"/>
                      <a:r>
                        <a:rPr lang="en-US" sz="800" b="0" i="0" u="none" strike="noStrike" kern="1200">
                          <a:solidFill>
                            <a:srgbClr val="53565A"/>
                          </a:solidFill>
                          <a:effectLst/>
                          <a:latin typeface="+mn-lt"/>
                          <a:ea typeface="华文楷体" pitchFamily="2" charset="-122"/>
                          <a:cs typeface="+mn-cs"/>
                        </a:rPr>
                        <a:t>57</a:t>
                      </a:r>
                    </a:p>
                  </a:txBody>
                  <a:tcPr marL="9528" marR="171507" marT="9525" marB="0" anchor="ctr">
                    <a:lnL>
                      <a:noFill/>
                    </a:lnL>
                    <a:lnR>
                      <a:noFill/>
                    </a:lnR>
                    <a:lnT>
                      <a:noFill/>
                    </a:lnT>
                    <a:lnB>
                      <a:noFill/>
                    </a:lnB>
                    <a:lnTlToBr>
                      <a:noFill/>
                    </a:lnTlToBr>
                    <a:lnBlToTr>
                      <a:noFill/>
                    </a:lnBlToTr>
                    <a:noFill/>
                  </a:tcPr>
                </a:tc>
              </a:tr>
              <a:tr h="203936">
                <a:tc>
                  <a:txBody>
                    <a:bodyPr vert="horz" wrap="square"/>
                    <a:lstStyle/>
                    <a:p>
                      <a:pPr algn="l" fontAlgn="b"/>
                      <a:r>
                        <a:rPr lang="en-US" sz="800" b="0" i="0" u="none" strike="noStrike">
                          <a:solidFill>
                            <a:srgbClr val="53565A"/>
                          </a:solidFill>
                          <a:effectLst/>
                          <a:latin typeface="+mn-lt"/>
                          <a:ea typeface="华文楷体" pitchFamily="2" charset="-122"/>
                        </a:rPr>
                        <a:t>5</a:t>
                      </a:r>
                    </a:p>
                  </a:txBody>
                  <a:tcPr marL="8795" marR="8795" marT="9526" marB="0" anchor="ctr">
                    <a:lnL>
                      <a:noFill/>
                    </a:lnL>
                    <a:lnR>
                      <a:noFill/>
                    </a:lnR>
                    <a:lnT>
                      <a:noFill/>
                    </a:lnT>
                    <a:lnB w="12700" cap="flat" cmpd="sng" algn="ctr">
                      <a:solidFill>
                        <a:srgbClr val="00BDF2"/>
                      </a:solidFill>
                      <a:prstDash val="solid"/>
                      <a:round/>
                      <a:headEnd type="none" w="med" len="med"/>
                      <a:tailEnd type="none" w="med" len="med"/>
                    </a:lnB>
                    <a:lnTlToBr>
                      <a:noFill/>
                    </a:lnTlToBr>
                    <a:lnBlToTr>
                      <a:noFill/>
                    </a:lnBlToTr>
                    <a:noFill/>
                  </a:tcPr>
                </a:tc>
                <a:tc>
                  <a:txBody>
                    <a:bodyPr vert="horz" wrap="square"/>
                    <a:lstStyle/>
                    <a:p>
                      <a:pPr algn="l" rtl="0" fontAlgn="ctr"/>
                      <a:r>
                        <a:rPr lang="zh-CN" altLang="en-US" sz="800" b="0" i="0" u="none" strike="noStrike" smtClean="0">
                          <a:solidFill>
                            <a:srgbClr val="53565A"/>
                          </a:solidFill>
                          <a:effectLst/>
                          <a:latin typeface="+mn-lt"/>
                          <a:ea typeface="华文楷体" pitchFamily="2" charset="-122"/>
                        </a:rPr>
                        <a:t>摩根士丹利</a:t>
                      </a:r>
                      <a:endParaRPr lang="en-US" sz="800" b="0" i="0" u="none" strike="noStrike">
                        <a:solidFill>
                          <a:srgbClr val="53565A"/>
                        </a:solidFill>
                        <a:effectLst/>
                        <a:latin typeface="+mn-lt"/>
                        <a:ea typeface="华文楷体" pitchFamily="2" charset="-122"/>
                      </a:endParaRPr>
                    </a:p>
                  </a:txBody>
                  <a:tcPr marL="0" marR="0" marT="0" marB="0" anchor="ctr">
                    <a:lnL>
                      <a:noFill/>
                    </a:lnL>
                    <a:lnR>
                      <a:noFill/>
                    </a:lnR>
                    <a:lnT>
                      <a:noFill/>
                    </a:lnT>
                    <a:lnB w="12700" cap="flat" cmpd="sng" algn="ctr">
                      <a:solidFill>
                        <a:srgbClr val="00BDF2"/>
                      </a:solidFill>
                      <a:prstDash val="solid"/>
                      <a:round/>
                      <a:headEnd type="none" w="med" len="med"/>
                      <a:tailEnd type="none" w="med" len="med"/>
                    </a:lnB>
                    <a:lnTlToBr>
                      <a:noFill/>
                    </a:lnTlToBr>
                    <a:lnBlToTr>
                      <a:noFill/>
                    </a:lnBlToTr>
                    <a:noFill/>
                  </a:tcPr>
                </a:tc>
                <a:tc>
                  <a:txBody>
                    <a:bodyPr vert="horz" wrap="square"/>
                    <a:lstStyle/>
                    <a:p>
                      <a:pPr algn="r" rtl="0" fontAlgn="ctr"/>
                      <a:r>
                        <a:rPr lang="en-US" sz="800" b="0" i="0" u="none" strike="noStrike">
                          <a:solidFill>
                            <a:srgbClr val="53565A"/>
                          </a:solidFill>
                          <a:effectLst/>
                          <a:latin typeface="+mn-lt"/>
                          <a:ea typeface="华文楷体" pitchFamily="2" charset="-122"/>
                        </a:rPr>
                        <a:t>63.5</a:t>
                      </a:r>
                    </a:p>
                  </a:txBody>
                  <a:tcPr marL="9147" marR="237822" marT="9144" marB="0" anchor="ctr">
                    <a:lnL>
                      <a:noFill/>
                    </a:lnL>
                    <a:lnR>
                      <a:noFill/>
                    </a:lnR>
                    <a:lnT>
                      <a:noFill/>
                    </a:lnT>
                    <a:lnB w="12700" cap="flat" cmpd="sng" algn="ctr">
                      <a:solidFill>
                        <a:srgbClr val="00BDF2"/>
                      </a:solidFill>
                      <a:prstDash val="solid"/>
                      <a:round/>
                      <a:headEnd type="none" w="med" len="med"/>
                      <a:tailEnd type="none" w="med" len="med"/>
                    </a:lnB>
                    <a:lnTlToBr>
                      <a:noFill/>
                    </a:lnTlToBr>
                    <a:lnBlToTr>
                      <a:noFill/>
                    </a:lnBlToTr>
                    <a:noFill/>
                  </a:tcPr>
                </a:tc>
                <a:tc>
                  <a:txBody>
                    <a:bodyPr vert="horz" wrap="square"/>
                    <a:lstStyle/>
                    <a:p>
                      <a:pPr marL="0" algn="r" defTabSz="914400" rtl="0" eaLnBrk="1" fontAlgn="ctr" latinLnBrk="0" hangingPunct="1"/>
                      <a:r>
                        <a:rPr lang="en-US" sz="800" b="0" i="0" u="none" strike="noStrike" kern="1200">
                          <a:solidFill>
                            <a:srgbClr val="53565A"/>
                          </a:solidFill>
                          <a:effectLst/>
                          <a:latin typeface="+mn-lt"/>
                          <a:ea typeface="华文楷体" pitchFamily="2" charset="-122"/>
                          <a:cs typeface="+mn-cs"/>
                        </a:rPr>
                        <a:t>54</a:t>
                      </a:r>
                    </a:p>
                  </a:txBody>
                  <a:tcPr marL="9528" marR="171507" marT="9525" marB="0" anchor="ctr">
                    <a:lnL>
                      <a:noFill/>
                    </a:lnL>
                    <a:lnR>
                      <a:noFill/>
                    </a:lnR>
                    <a:lnT>
                      <a:noFill/>
                    </a:lnT>
                    <a:lnB w="12700" cap="flat" cmpd="sng" algn="ctr">
                      <a:solidFill>
                        <a:srgbClr val="00BDF2"/>
                      </a:solidFill>
                      <a:prstDash val="solid"/>
                      <a:round/>
                      <a:headEnd type="none" w="med" len="med"/>
                      <a:tailEnd type="none" w="med" len="med"/>
                    </a:lnB>
                    <a:lnTlToBr>
                      <a:noFill/>
                    </a:lnTlToBr>
                    <a:lnBlToTr>
                      <a:noFill/>
                    </a:lnBlToTr>
                    <a:noFill/>
                  </a:tcPr>
                </a:tc>
              </a:tr>
            </a:tbl>
          </a:graphicData>
        </a:graphic>
      </p:graphicFrame>
      <p:sp>
        <p:nvSpPr>
          <p:cNvPr id="155" name="Line 595"/>
          <p:cNvSpPr>
            <a:spLocks noChangeShapeType="1"/>
          </p:cNvSpPr>
          <p:nvPr/>
        </p:nvSpPr>
        <p:spPr bwMode="gray">
          <a:xfrm flipH="1">
            <a:off x="5000625" y="1735138"/>
            <a:ext cx="0" cy="4613275"/>
          </a:xfrm>
          <a:prstGeom prst="line">
            <a:avLst/>
          </a:prstGeom>
          <a:noFill/>
          <a:ln w="9525" cap="rnd">
            <a:solidFill>
              <a:srgbClr val="97999B"/>
            </a:solidFill>
            <a:prstDash val="sysDot"/>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latin typeface="+mn-lt"/>
              <a:ea typeface="+mn-ea"/>
            </a:endParaRPr>
          </a:p>
        </p:txBody>
      </p:sp>
      <p:pic>
        <p:nvPicPr>
          <p:cNvPr id="156" name="Picture 83" descr="citi-r_2c-blu_pos_rgb"/>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9588" y="2598738"/>
            <a:ext cx="238125"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7" name="Text Box 560"/>
          <p:cNvSpPr txBox="1">
            <a:spLocks noChangeArrowheads="1"/>
          </p:cNvSpPr>
          <p:nvPr/>
        </p:nvSpPr>
        <p:spPr bwMode="gray">
          <a:xfrm>
            <a:off x="152400" y="6473825"/>
            <a:ext cx="7772400" cy="123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marL="342900" indent="-342900"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Tx/>
              <a:buFontTx/>
              <a:buNone/>
            </a:pPr>
            <a:r>
              <a:rPr lang="zh-CN" altLang="en-US" sz="800" smtClean="0">
                <a:latin typeface="+mn-lt"/>
                <a:ea typeface="+mn-ea"/>
                <a:cs typeface="ヒラギノ角ゴ Pro W3" pitchFamily="124" charset="-128"/>
              </a:rPr>
              <a:t>资料来源：彭博，截至</a:t>
            </a:r>
            <a:r>
              <a:rPr lang="en-US" altLang="zh-CN" sz="800" smtClean="0">
                <a:latin typeface="+mn-lt"/>
                <a:ea typeface="+mn-ea"/>
                <a:cs typeface="ヒラギノ角ゴ Pro W3" pitchFamily="124" charset="-128"/>
              </a:rPr>
              <a:t>2014</a:t>
            </a:r>
            <a:r>
              <a:rPr lang="zh-CN" altLang="en-US" sz="800" smtClean="0">
                <a:latin typeface="+mn-lt"/>
                <a:ea typeface="+mn-ea"/>
                <a:cs typeface="ヒラギノ角ゴ Pro W3" pitchFamily="124" charset="-128"/>
              </a:rPr>
              <a:t>年</a:t>
            </a:r>
            <a:r>
              <a:rPr lang="en-US" altLang="zh-CN" sz="800" smtClean="0">
                <a:latin typeface="+mn-lt"/>
                <a:ea typeface="+mn-ea"/>
                <a:cs typeface="ヒラギノ角ゴ Pro W3" pitchFamily="124" charset="-128"/>
              </a:rPr>
              <a:t>12</a:t>
            </a:r>
            <a:r>
              <a:rPr lang="zh-CN" altLang="en-US" sz="800" smtClean="0">
                <a:latin typeface="+mn-lt"/>
                <a:ea typeface="+mn-ea"/>
                <a:cs typeface="ヒラギノ角ゴ Pro W3" pitchFamily="124" charset="-128"/>
              </a:rPr>
              <a:t>月</a:t>
            </a:r>
            <a:r>
              <a:rPr lang="en-US" altLang="zh-CN" sz="800" smtClean="0">
                <a:latin typeface="+mn-lt"/>
                <a:ea typeface="+mn-ea"/>
                <a:cs typeface="ヒラギノ角ゴ Pro W3" pitchFamily="124" charset="-128"/>
              </a:rPr>
              <a:t>31</a:t>
            </a:r>
            <a:r>
              <a:rPr lang="zh-CN" altLang="en-US" sz="800" smtClean="0">
                <a:latin typeface="+mn-lt"/>
                <a:ea typeface="+mn-ea"/>
                <a:cs typeface="ヒラギノ角ゴ Pro W3" pitchFamily="124" charset="-128"/>
              </a:rPr>
              <a:t>日。</a:t>
            </a:r>
            <a:endParaRPr lang="en-US" altLang="en-US" sz="800" smtClean="0">
              <a:latin typeface="+mn-lt"/>
              <a:ea typeface="+mn-ea"/>
              <a:cs typeface="ヒラギノ角ゴ Pro W3" pitchFamily="124" charset="-128"/>
            </a:endParaRPr>
          </a:p>
        </p:txBody>
      </p:sp>
      <p:pic>
        <p:nvPicPr>
          <p:cNvPr id="158" name="Picture 9"/>
          <p:cNvPicPr preferRelativeResize="0">
            <a:picLocks noChangeArrowheads="1"/>
          </p:cNvPicPr>
          <p:nvPr/>
        </p:nvPicPr>
        <p:blipFill>
          <a:blip r:embed="rId8">
            <a:lum contrast="20000"/>
            <a:grayscl/>
            <a:extLst>
              <a:ext uri="{28A0092B-C50C-407E-A947-70E740481C1C}">
                <a14:useLocalDpi xmlns:a14="http://schemas.microsoft.com/office/drawing/2010/main" val="0"/>
              </a:ext>
            </a:extLst>
          </a:blip>
          <a:stretch>
            <a:fillRect/>
          </a:stretch>
        </p:blipFill>
        <p:spPr bwMode="auto">
          <a:xfrm>
            <a:off x="87313" y="4144963"/>
            <a:ext cx="4865687" cy="187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9" name="Rectangle 2"/>
          <p:cNvSpPr>
            <a:spLocks noChangeArrowheads="1"/>
          </p:cNvSpPr>
          <p:nvPr/>
        </p:nvSpPr>
        <p:spPr bwMode="auto">
          <a:xfrm>
            <a:off x="284163" y="4684713"/>
            <a:ext cx="4459287" cy="10490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tIns="91440">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a:buNone/>
            </a:pPr>
            <a:r>
              <a:rPr lang="en-US" sz="1000" i="1">
                <a:latin typeface="+mn-lt"/>
                <a:ea typeface="+mn-ea"/>
              </a:rPr>
              <a:t>“</a:t>
            </a:r>
            <a:r>
              <a:rPr lang="zh-CN" altLang="en-US" sz="1000" i="1" smtClean="0">
                <a:latin typeface="+mn-lt"/>
                <a:ea typeface="+mn-ea"/>
              </a:rPr>
              <a:t>对于并</a:t>
            </a:r>
            <a:r>
              <a:rPr lang="zh-CN" altLang="en-US" sz="1000" i="1">
                <a:latin typeface="+mn-lt"/>
                <a:ea typeface="+mn-ea"/>
              </a:rPr>
              <a:t>购</a:t>
            </a:r>
            <a:r>
              <a:rPr lang="zh-CN" altLang="en-US" sz="1000" i="1" smtClean="0">
                <a:latin typeface="+mn-lt"/>
                <a:ea typeface="+mn-ea"/>
              </a:rPr>
              <a:t>领域的评选，去年又是</a:t>
            </a:r>
            <a:r>
              <a:rPr lang="zh-CN" altLang="en-US" sz="1000" i="1">
                <a:latin typeface="+mn-lt"/>
                <a:ea typeface="+mn-ea"/>
              </a:rPr>
              <a:t>一个竞争激烈的年份，</a:t>
            </a:r>
            <a:r>
              <a:rPr lang="zh-CN" altLang="en-US" sz="1000" i="1" smtClean="0">
                <a:latin typeface="+mn-lt"/>
                <a:ea typeface="+mn-ea"/>
              </a:rPr>
              <a:t>而其中的</a:t>
            </a:r>
            <a:r>
              <a:rPr lang="zh-CN" altLang="en-US" sz="1000" i="1">
                <a:latin typeface="+mn-lt"/>
                <a:ea typeface="+mn-ea"/>
              </a:rPr>
              <a:t>一</a:t>
            </a:r>
            <a:r>
              <a:rPr lang="zh-CN" altLang="en-US" sz="1000" i="1" smtClean="0">
                <a:latin typeface="+mn-lt"/>
                <a:ea typeface="+mn-ea"/>
              </a:rPr>
              <a:t>部分挑战就在于</a:t>
            </a:r>
            <a:r>
              <a:rPr lang="zh-CN" altLang="en-US" sz="1000" i="1">
                <a:latin typeface="+mn-lt"/>
                <a:ea typeface="+mn-ea"/>
              </a:rPr>
              <a:t>确</a:t>
            </a:r>
            <a:r>
              <a:rPr lang="zh-CN" altLang="en-US" sz="1000" i="1" smtClean="0">
                <a:latin typeface="+mn-lt"/>
                <a:ea typeface="+mn-ea"/>
              </a:rPr>
              <a:t>定究竟有谁是完成了真</a:t>
            </a:r>
            <a:r>
              <a:rPr lang="zh-CN" altLang="en-US" sz="1000" i="1">
                <a:latin typeface="+mn-lt"/>
                <a:ea typeface="+mn-ea"/>
              </a:rPr>
              <a:t>正的顾问工作。最终</a:t>
            </a:r>
            <a:r>
              <a:rPr lang="zh-CN" altLang="en-US" sz="1000" i="1" smtClean="0">
                <a:latin typeface="+mn-lt"/>
                <a:ea typeface="+mn-ea"/>
              </a:rPr>
              <a:t>，</a:t>
            </a:r>
            <a:r>
              <a:rPr lang="en-US" altLang="zh-CN" sz="1000" b="1" i="1" u="sng" smtClean="0">
                <a:latin typeface="+mn-lt"/>
                <a:ea typeface="+mn-ea"/>
              </a:rPr>
              <a:t>“</a:t>
            </a:r>
            <a:r>
              <a:rPr lang="zh-CN" altLang="en-US" sz="1000" b="1" i="1" u="sng" smtClean="0">
                <a:latin typeface="+mn-lt"/>
                <a:ea typeface="+mn-ea"/>
              </a:rPr>
              <a:t>最佳并购行</a:t>
            </a:r>
            <a:r>
              <a:rPr lang="en-US" altLang="zh-CN" sz="1000" b="1" i="1" u="sng" smtClean="0">
                <a:latin typeface="+mn-lt"/>
                <a:ea typeface="+mn-ea"/>
              </a:rPr>
              <a:t>”</a:t>
            </a:r>
            <a:r>
              <a:rPr lang="zh-CN" altLang="en-US" sz="1000" b="1" i="1" u="sng" smtClean="0">
                <a:latin typeface="+mn-lt"/>
                <a:ea typeface="+mn-ea"/>
              </a:rPr>
              <a:t>荣誉由花旗摘得</a:t>
            </a:r>
            <a:r>
              <a:rPr lang="zh-CN" altLang="en-US" sz="1000" i="1" smtClean="0">
                <a:latin typeface="+mn-lt"/>
                <a:ea typeface="+mn-ea"/>
              </a:rPr>
              <a:t>，</a:t>
            </a:r>
            <a:r>
              <a:rPr lang="zh-CN" altLang="en-US" sz="1000" i="1">
                <a:latin typeface="+mn-lt"/>
                <a:ea typeface="+mn-ea"/>
              </a:rPr>
              <a:t>该行因其业</a:t>
            </a:r>
            <a:r>
              <a:rPr lang="zh-CN" altLang="en-US" sz="1000" i="1" smtClean="0">
                <a:latin typeface="+mn-lt"/>
                <a:ea typeface="+mn-ea"/>
              </a:rPr>
              <a:t>务的广</a:t>
            </a:r>
            <a:r>
              <a:rPr lang="zh-CN" altLang="en-US" sz="1000" i="1">
                <a:latin typeface="+mn-lt"/>
                <a:ea typeface="+mn-ea"/>
              </a:rPr>
              <a:t>度在评选中脱颖而出。该家美国银行公告交易数量超</a:t>
            </a:r>
            <a:r>
              <a:rPr lang="zh-CN" altLang="en-US" sz="1000" i="1" smtClean="0">
                <a:latin typeface="+mn-lt"/>
                <a:ea typeface="+mn-ea"/>
              </a:rPr>
              <a:t>过其竞争对手</a:t>
            </a:r>
            <a:r>
              <a:rPr lang="en-US" sz="1000" i="1" smtClean="0">
                <a:latin typeface="+mn-lt"/>
                <a:ea typeface="+mn-ea"/>
              </a:rPr>
              <a:t>—</a:t>
            </a:r>
            <a:r>
              <a:rPr lang="zh-CN" altLang="en-US" sz="1000" i="1" smtClean="0">
                <a:latin typeface="+mn-lt"/>
                <a:ea typeface="+mn-ea"/>
              </a:rPr>
              <a:t>体现</a:t>
            </a:r>
            <a:r>
              <a:rPr lang="zh-CN" altLang="en-US" sz="1000" i="1">
                <a:latin typeface="+mn-lt"/>
                <a:ea typeface="+mn-ea"/>
              </a:rPr>
              <a:t>了其在亚洲的广泛业务足迹。</a:t>
            </a:r>
            <a:r>
              <a:rPr lang="en-US" sz="1000" i="1">
                <a:latin typeface="+mn-lt"/>
                <a:ea typeface="+mn-ea"/>
              </a:rPr>
              <a:t>”</a:t>
            </a:r>
            <a:endParaRPr lang="en-US" sz="1000">
              <a:latin typeface="+mn-lt"/>
              <a:ea typeface="+mn-ea"/>
            </a:endParaRPr>
          </a:p>
          <a:p>
            <a:pPr eaLnBrk="1" hangingPunct="1">
              <a:spcBef>
                <a:spcPts val="1100"/>
              </a:spcBef>
              <a:buClr>
                <a:srgbClr val="97999B"/>
              </a:buClr>
              <a:buFont typeface="Symbol" pitchFamily="18" charset="2"/>
              <a:buNone/>
            </a:pPr>
            <a:r>
              <a:rPr lang="en-US" altLang="en-US" sz="1000" i="1" smtClean="0">
                <a:latin typeface="+mn-lt"/>
                <a:ea typeface="+mn-ea"/>
              </a:rPr>
              <a:t>			                     </a:t>
            </a:r>
            <a:r>
              <a:rPr lang="en-US" altLang="en-US" sz="1000" i="1" smtClean="0">
                <a:solidFill>
                  <a:srgbClr val="00B0F0"/>
                </a:solidFill>
                <a:latin typeface="+mn-lt"/>
                <a:ea typeface="+mn-ea"/>
              </a:rPr>
              <a:t>2015</a:t>
            </a:r>
            <a:r>
              <a:rPr lang="zh-CN" altLang="en-US" sz="1000" i="1" smtClean="0">
                <a:solidFill>
                  <a:srgbClr val="00B0F0"/>
                </a:solidFill>
                <a:latin typeface="+mn-lt"/>
                <a:ea typeface="+mn-ea"/>
              </a:rPr>
              <a:t>年</a:t>
            </a:r>
            <a:r>
              <a:rPr lang="en-US" altLang="zh-CN" sz="1000" i="1" smtClean="0">
                <a:solidFill>
                  <a:srgbClr val="00B0F0"/>
                </a:solidFill>
                <a:latin typeface="+mn-lt"/>
                <a:ea typeface="+mn-ea"/>
              </a:rPr>
              <a:t>1</a:t>
            </a:r>
            <a:r>
              <a:rPr lang="zh-CN" altLang="en-US" sz="1000" i="1" smtClean="0">
                <a:solidFill>
                  <a:srgbClr val="00B0F0"/>
                </a:solidFill>
                <a:latin typeface="+mn-lt"/>
                <a:ea typeface="+mn-ea"/>
              </a:rPr>
              <a:t>月</a:t>
            </a:r>
            <a:endParaRPr lang="en-US" altLang="en-US" sz="1000" i="1" smtClean="0">
              <a:solidFill>
                <a:srgbClr val="00B0F0"/>
              </a:solidFill>
              <a:latin typeface="+mn-lt"/>
              <a:ea typeface="+mn-ea"/>
            </a:endParaRPr>
          </a:p>
        </p:txBody>
      </p:sp>
      <p:pic>
        <p:nvPicPr>
          <p:cNvPr id="160" name="Picture 4" descr="http://www.haymarketmedia.asia/wp-content/uploads/2010/04/fa_logo_big.jpg"/>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gray">
          <a:xfrm>
            <a:off x="385763" y="4362450"/>
            <a:ext cx="1530350" cy="29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61" name="Group 194"/>
          <p:cNvGraphicFramePr>
            <a:graphicFrameLocks noGrp="1"/>
          </p:cNvGraphicFramePr>
          <p:nvPr>
            <p:extLst>
              <p:ext uri="{D42A27DB-BD31-4B8C-83A1-F6EECF244321}">
                <p14:modId xmlns:p14="http://schemas.microsoft.com/office/powerpoint/2010/main" val="4136018053"/>
              </p:ext>
            </p:extLst>
          </p:nvPr>
        </p:nvGraphicFramePr>
        <p:xfrm>
          <a:off x="2578100" y="2139950"/>
          <a:ext cx="2146300" cy="1438276"/>
        </p:xfrm>
        <a:graphic>
          <a:graphicData uri="http://schemas.openxmlformats.org/drawingml/2006/table">
            <a:tbl>
              <a:tblPr/>
              <a:tblGrid>
                <a:gridCol w="319772"/>
                <a:gridCol w="630523"/>
                <a:gridCol w="612761"/>
                <a:gridCol w="583244"/>
              </a:tblGrid>
              <a:tr h="418596">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800" b="0" i="0" u="none" strike="noStrike" cap="none" normalizeH="0" baseline="0" smtClean="0">
                          <a:ln>
                            <a:noFill/>
                          </a:ln>
                          <a:solidFill>
                            <a:schemeClr val="hlink"/>
                          </a:solidFill>
                          <a:effectLst/>
                          <a:latin typeface="+mn-lt"/>
                          <a:ea typeface="华文楷体" pitchFamily="2" charset="-122"/>
                          <a:cs typeface="ヒラギノ角ゴ Pro W3"/>
                        </a:rPr>
                        <a:t>排名</a:t>
                      </a:r>
                      <a:endParaRPr kumimoji="0" lang="en-US" altLang="zh-CN" sz="800" b="0" i="0" u="none" strike="noStrike" cap="none" normalizeH="0" baseline="0" smtClean="0">
                        <a:ln>
                          <a:noFill/>
                        </a:ln>
                        <a:solidFill>
                          <a:schemeClr val="hlink"/>
                        </a:solidFill>
                        <a:effectLst/>
                        <a:latin typeface="+mn-lt"/>
                        <a:ea typeface="华文楷体" pitchFamily="2" charset="-122"/>
                        <a:cs typeface="ヒラギノ角ゴ Pro W3"/>
                      </a:endParaRPr>
                    </a:p>
                  </a:txBody>
                  <a:tcPr marL="42217" marR="42217" marT="45725" marB="45725"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ctr" latinLnBrk="0" hangingPunct="1">
                        <a:lnSpc>
                          <a:spcPct val="100000"/>
                        </a:lnSpc>
                        <a:spcBef>
                          <a:spcPct val="0"/>
                        </a:spcBef>
                        <a:spcAft>
                          <a:spcPct val="0"/>
                        </a:spcAft>
                        <a:buClrTx/>
                        <a:buSzTx/>
                        <a:buFontTx/>
                        <a:buNone/>
                      </a:pPr>
                      <a:r>
                        <a:rPr kumimoji="0" lang="zh-CN" altLang="en-US" sz="800" b="0" i="0" u="none" strike="noStrike" cap="none" normalizeH="0" baseline="0" smtClean="0">
                          <a:ln>
                            <a:noFill/>
                          </a:ln>
                          <a:solidFill>
                            <a:schemeClr val="hlink"/>
                          </a:solidFill>
                          <a:effectLst/>
                          <a:latin typeface="+mn-lt"/>
                          <a:ea typeface="华文楷体" pitchFamily="2" charset="-122"/>
                          <a:cs typeface="ヒラギノ角ゴ Pro W3"/>
                        </a:rPr>
                        <a:t>顾问</a:t>
                      </a:r>
                      <a:endParaRPr kumimoji="0" lang="en-US" altLang="zh-CN" sz="800" b="0" i="0" u="none" strike="noStrike" cap="none" normalizeH="0" baseline="0" smtClean="0">
                        <a:ln>
                          <a:noFill/>
                        </a:ln>
                        <a:solidFill>
                          <a:schemeClr val="hlink"/>
                        </a:solidFill>
                        <a:effectLst/>
                        <a:latin typeface="+mn-lt"/>
                        <a:ea typeface="华文楷体" pitchFamily="2" charset="-122"/>
                        <a:cs typeface="ヒラギノ角ゴ Pro W3"/>
                      </a:endParaRPr>
                    </a:p>
                  </a:txBody>
                  <a:tcPr marL="0" marR="0" marT="45725" marB="45725"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800" b="0" i="0" u="none" strike="noStrike" cap="none" normalizeH="0" baseline="0" smtClean="0">
                          <a:ln>
                            <a:noFill/>
                          </a:ln>
                          <a:solidFill>
                            <a:schemeClr val="hlink"/>
                          </a:solidFill>
                          <a:effectLst/>
                          <a:latin typeface="+mn-lt"/>
                          <a:ea typeface="华文楷体" pitchFamily="2" charset="-122"/>
                          <a:cs typeface="ヒラギノ角ゴ Pro W3"/>
                        </a:rPr>
                        <a:t>交易规模（十亿美元）</a:t>
                      </a:r>
                      <a:endParaRPr kumimoji="0" lang="en-US" altLang="zh-CN" sz="800" b="0" i="0" u="none" strike="noStrike" cap="none" normalizeH="0" baseline="0" smtClean="0">
                        <a:ln>
                          <a:noFill/>
                        </a:ln>
                        <a:solidFill>
                          <a:schemeClr val="hlink"/>
                        </a:solidFill>
                        <a:effectLst/>
                        <a:latin typeface="+mn-lt"/>
                        <a:ea typeface="华文楷体" pitchFamily="2" charset="-122"/>
                        <a:cs typeface="ヒラギノ角ゴ Pro W3"/>
                      </a:endParaRPr>
                    </a:p>
                  </a:txBody>
                  <a:tcPr marL="42217" marR="42217" marT="45725" marB="45725"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228600" marR="0" lvl="0" indent="-228600" algn="ctr" defTabSz="914400" rtl="0" eaLnBrk="1" fontAlgn="ctr" latinLnBrk="0" hangingPunct="1">
                        <a:lnSpc>
                          <a:spcPct val="100000"/>
                        </a:lnSpc>
                        <a:spcBef>
                          <a:spcPct val="0"/>
                        </a:spcBef>
                        <a:spcAft>
                          <a:spcPct val="0"/>
                        </a:spcAft>
                        <a:buClrTx/>
                        <a:buSzTx/>
                        <a:buFontTx/>
                        <a:buNone/>
                      </a:pPr>
                      <a:r>
                        <a:rPr kumimoji="0" lang="zh-CN" altLang="en-US" sz="800" b="0" i="0" u="none" strike="noStrike" cap="none" normalizeH="0" baseline="0" smtClean="0">
                          <a:ln>
                            <a:noFill/>
                          </a:ln>
                          <a:solidFill>
                            <a:schemeClr val="hlink"/>
                          </a:solidFill>
                          <a:effectLst/>
                          <a:latin typeface="+mn-lt"/>
                          <a:ea typeface="华文楷体" pitchFamily="2" charset="-122"/>
                          <a:cs typeface="ヒラギノ角ゴ Pro W3"/>
                        </a:rPr>
                        <a:t>交易数量</a:t>
                      </a:r>
                      <a:endParaRPr kumimoji="0" lang="en-US" altLang="zh-CN" sz="800" b="0" i="0" u="none" strike="noStrike" cap="none" normalizeH="0" baseline="0" smtClean="0">
                        <a:ln>
                          <a:noFill/>
                        </a:ln>
                        <a:solidFill>
                          <a:schemeClr val="hlink"/>
                        </a:solidFill>
                        <a:effectLst/>
                        <a:latin typeface="+mn-lt"/>
                        <a:ea typeface="华文楷体" pitchFamily="2" charset="-122"/>
                        <a:cs typeface="ヒラギノ角ゴ Pro W3"/>
                      </a:endParaRPr>
                    </a:p>
                  </a:txBody>
                  <a:tcPr marL="42217" marR="42217" marT="45725" marB="45725" anchor="b"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r>
              <a:tr h="203936">
                <a:tc>
                  <a:txBody>
                    <a:bodyPr vert="horz" wrap="square"/>
                    <a:lstStyle/>
                    <a:p>
                      <a:pPr algn="l" fontAlgn="b"/>
                      <a:r>
                        <a:rPr lang="en-US" sz="800" b="1" i="0" u="none" strike="noStrike">
                          <a:solidFill>
                            <a:srgbClr val="002060"/>
                          </a:solidFill>
                          <a:effectLst/>
                          <a:latin typeface="+mn-lt"/>
                          <a:ea typeface="华文楷体" pitchFamily="2" charset="-122"/>
                        </a:rPr>
                        <a:t>1</a:t>
                      </a:r>
                    </a:p>
                  </a:txBody>
                  <a:tcPr marL="8795" marR="8795" marT="9526" marB="0" anchor="ctr">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solidFill>
                      <a:srgbClr val="CCF2FC"/>
                    </a:solidFill>
                  </a:tcPr>
                </a:tc>
                <a:tc>
                  <a:txBody>
                    <a:bodyPr vert="horz" wrap="square"/>
                    <a:lstStyle/>
                    <a:p>
                      <a:pPr algn="l" fontAlgn="b"/>
                      <a:r>
                        <a:rPr lang="en-US" sz="800" b="1" i="0" u="none" strike="noStrike">
                          <a:solidFill>
                            <a:srgbClr val="002060"/>
                          </a:solidFill>
                          <a:effectLst/>
                          <a:latin typeface="+mn-lt"/>
                          <a:ea typeface="华文楷体" pitchFamily="2" charset="-122"/>
                        </a:rPr>
                        <a:t> </a:t>
                      </a:r>
                    </a:p>
                  </a:txBody>
                  <a:tcPr marL="0" marR="0" marT="0" marB="0" anchor="ctr">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solidFill>
                      <a:srgbClr val="CCF2FC"/>
                    </a:solidFill>
                  </a:tcPr>
                </a:tc>
                <a:tc>
                  <a:txBody>
                    <a:bodyPr vert="horz" wrap="square"/>
                    <a:lstStyle/>
                    <a:p>
                      <a:pPr marL="0" algn="r" defTabSz="914400" rtl="0" eaLnBrk="1" fontAlgn="ctr" latinLnBrk="0" hangingPunct="1"/>
                      <a:r>
                        <a:rPr lang="en-US" sz="800" b="1" i="0" u="none" strike="noStrike" kern="1200">
                          <a:solidFill>
                            <a:srgbClr val="002060"/>
                          </a:solidFill>
                          <a:effectLst/>
                          <a:latin typeface="+mn-lt"/>
                          <a:ea typeface="华文楷体" pitchFamily="2" charset="-122"/>
                          <a:cs typeface="+mn-cs"/>
                        </a:rPr>
                        <a:t>60.1</a:t>
                      </a:r>
                    </a:p>
                  </a:txBody>
                  <a:tcPr marL="9528" marR="237823" marT="9525" marB="0" anchor="ctr">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solidFill>
                      <a:srgbClr val="CCF2FC"/>
                    </a:solidFill>
                  </a:tcPr>
                </a:tc>
                <a:tc>
                  <a:txBody>
                    <a:bodyPr vert="horz" wrap="square"/>
                    <a:lstStyle/>
                    <a:p>
                      <a:pPr marL="0" algn="r" defTabSz="914400" rtl="0" eaLnBrk="1" fontAlgn="ctr" latinLnBrk="0" hangingPunct="1"/>
                      <a:r>
                        <a:rPr lang="en-US" sz="800" b="1" i="0" u="none" strike="noStrike" kern="1200">
                          <a:solidFill>
                            <a:srgbClr val="002060"/>
                          </a:solidFill>
                          <a:effectLst/>
                          <a:latin typeface="+mn-lt"/>
                          <a:ea typeface="华文楷体" pitchFamily="2" charset="-122"/>
                          <a:cs typeface="+mn-cs"/>
                        </a:rPr>
                        <a:t>47</a:t>
                      </a:r>
                    </a:p>
                  </a:txBody>
                  <a:tcPr marL="9528" marR="171507" marT="9525" marB="0" anchor="ctr">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solidFill>
                      <a:srgbClr val="CCF2FC"/>
                    </a:solidFill>
                  </a:tcPr>
                </a:tc>
              </a:tr>
              <a:tr h="203936">
                <a:tc>
                  <a:txBody>
                    <a:bodyPr vert="horz" wrap="square"/>
                    <a:lstStyle/>
                    <a:p>
                      <a:pPr algn="l" fontAlgn="b"/>
                      <a:r>
                        <a:rPr lang="en-US" sz="800" b="0" i="0" u="none" strike="noStrike">
                          <a:solidFill>
                            <a:srgbClr val="53565A"/>
                          </a:solidFill>
                          <a:effectLst/>
                          <a:latin typeface="+mn-lt"/>
                          <a:ea typeface="华文楷体" pitchFamily="2" charset="-122"/>
                        </a:rPr>
                        <a:t>2</a:t>
                      </a:r>
                    </a:p>
                  </a:txBody>
                  <a:tcPr marL="8795" marR="8795" marT="9526" marB="0" anchor="ctr">
                    <a:lnL>
                      <a:noFill/>
                    </a:lnL>
                    <a:lnR>
                      <a:noFill/>
                    </a:lnR>
                    <a:lnT>
                      <a:noFill/>
                    </a:lnT>
                    <a:lnB>
                      <a:noFill/>
                    </a:lnB>
                    <a:lnTlToBr>
                      <a:noFill/>
                    </a:lnTlToBr>
                    <a:lnBlToTr>
                      <a:noFill/>
                    </a:lnBlToTr>
                    <a:noFill/>
                  </a:tcPr>
                </a:tc>
                <a:tc>
                  <a:txBody>
                    <a:bodyPr vert="horz" wrap="square"/>
                    <a:lstStyle/>
                    <a:p>
                      <a:pPr algn="l" rtl="0" fontAlgn="ctr"/>
                      <a:r>
                        <a:rPr lang="zh-CN" altLang="en-US" sz="800" b="0" i="0" u="none" strike="noStrike" smtClean="0">
                          <a:solidFill>
                            <a:srgbClr val="53565A"/>
                          </a:solidFill>
                          <a:effectLst/>
                          <a:latin typeface="+mn-lt"/>
                          <a:ea typeface="华文楷体" pitchFamily="2" charset="-122"/>
                        </a:rPr>
                        <a:t>摩根士丹利</a:t>
                      </a:r>
                      <a:endParaRPr lang="en-US" sz="800" b="0" i="0" u="none" strike="noStrike">
                        <a:solidFill>
                          <a:srgbClr val="53565A"/>
                        </a:solidFill>
                        <a:effectLst/>
                        <a:latin typeface="+mn-lt"/>
                        <a:ea typeface="华文楷体" pitchFamily="2" charset="-122"/>
                      </a:endParaRPr>
                    </a:p>
                  </a:txBody>
                  <a:tcPr marL="0" marR="0" marT="0" marB="0" anchor="ctr">
                    <a:lnL>
                      <a:noFill/>
                    </a:lnL>
                    <a:lnR>
                      <a:noFill/>
                    </a:lnR>
                    <a:lnT>
                      <a:noFill/>
                    </a:lnT>
                    <a:lnB>
                      <a:noFill/>
                    </a:lnB>
                    <a:lnTlToBr>
                      <a:noFill/>
                    </a:lnTlToBr>
                    <a:lnBlToTr>
                      <a:noFill/>
                    </a:lnBlToTr>
                    <a:noFill/>
                  </a:tcPr>
                </a:tc>
                <a:tc>
                  <a:txBody>
                    <a:bodyPr vert="horz" wrap="square"/>
                    <a:lstStyle/>
                    <a:p>
                      <a:pPr marL="0" algn="r" defTabSz="914400" rtl="0" eaLnBrk="1" fontAlgn="ctr" latinLnBrk="0" hangingPunct="1"/>
                      <a:r>
                        <a:rPr lang="en-US" sz="800" b="0" i="0" u="none" strike="noStrike" kern="1200">
                          <a:solidFill>
                            <a:srgbClr val="53565A"/>
                          </a:solidFill>
                          <a:effectLst/>
                          <a:latin typeface="+mn-lt"/>
                          <a:ea typeface="华文楷体" pitchFamily="2" charset="-122"/>
                          <a:cs typeface="+mn-cs"/>
                        </a:rPr>
                        <a:t>58.0</a:t>
                      </a:r>
                    </a:p>
                  </a:txBody>
                  <a:tcPr marL="9528" marR="237823" marT="9525" marB="0" anchor="ctr">
                    <a:lnL>
                      <a:noFill/>
                    </a:lnL>
                    <a:lnR>
                      <a:noFill/>
                    </a:lnR>
                    <a:lnT>
                      <a:noFill/>
                    </a:lnT>
                    <a:lnB>
                      <a:noFill/>
                    </a:lnB>
                    <a:lnTlToBr>
                      <a:noFill/>
                    </a:lnTlToBr>
                    <a:lnBlToTr>
                      <a:noFill/>
                    </a:lnBlToTr>
                    <a:noFill/>
                  </a:tcPr>
                </a:tc>
                <a:tc>
                  <a:txBody>
                    <a:bodyPr vert="horz" wrap="square"/>
                    <a:lstStyle/>
                    <a:p>
                      <a:pPr marL="0" algn="r" defTabSz="914400" rtl="0" eaLnBrk="1" fontAlgn="ctr" latinLnBrk="0" hangingPunct="1"/>
                      <a:r>
                        <a:rPr lang="en-US" sz="800" b="0" i="0" u="none" strike="noStrike" kern="1200">
                          <a:solidFill>
                            <a:srgbClr val="53565A"/>
                          </a:solidFill>
                          <a:effectLst/>
                          <a:latin typeface="+mn-lt"/>
                          <a:ea typeface="华文楷体" pitchFamily="2" charset="-122"/>
                          <a:cs typeface="+mn-cs"/>
                        </a:rPr>
                        <a:t>45</a:t>
                      </a:r>
                    </a:p>
                  </a:txBody>
                  <a:tcPr marL="9528" marR="171507" marT="9525" marB="0" anchor="ctr">
                    <a:lnL>
                      <a:noFill/>
                    </a:lnL>
                    <a:lnR>
                      <a:noFill/>
                    </a:lnR>
                    <a:lnT>
                      <a:noFill/>
                    </a:lnT>
                    <a:lnB>
                      <a:noFill/>
                    </a:lnB>
                    <a:lnTlToBr>
                      <a:noFill/>
                    </a:lnTlToBr>
                    <a:lnBlToTr>
                      <a:noFill/>
                    </a:lnBlToTr>
                    <a:noFill/>
                  </a:tcPr>
                </a:tc>
              </a:tr>
              <a:tr h="203936">
                <a:tc>
                  <a:txBody>
                    <a:bodyPr vert="horz" wrap="square"/>
                    <a:lstStyle/>
                    <a:p>
                      <a:pPr algn="l" fontAlgn="b"/>
                      <a:r>
                        <a:rPr lang="en-US" sz="800" b="0" i="0" u="none" strike="noStrike">
                          <a:solidFill>
                            <a:srgbClr val="53565A"/>
                          </a:solidFill>
                          <a:effectLst/>
                          <a:latin typeface="+mn-lt"/>
                          <a:ea typeface="华文楷体" pitchFamily="2" charset="-122"/>
                        </a:rPr>
                        <a:t>3</a:t>
                      </a:r>
                    </a:p>
                  </a:txBody>
                  <a:tcPr marL="8795" marR="8795" marT="9526" marB="0" anchor="ctr">
                    <a:lnL>
                      <a:noFill/>
                    </a:lnL>
                    <a:lnR>
                      <a:noFill/>
                    </a:lnR>
                    <a:lnT>
                      <a:noFill/>
                    </a:lnT>
                    <a:lnB>
                      <a:noFill/>
                    </a:lnB>
                    <a:lnTlToBr>
                      <a:noFill/>
                    </a:lnTlToBr>
                    <a:lnBlToTr>
                      <a:noFill/>
                    </a:lnBlToTr>
                    <a:noFill/>
                  </a:tcPr>
                </a:tc>
                <a:tc>
                  <a:txBody>
                    <a:bodyPr vert="horz" wrap="square"/>
                    <a:lstStyle/>
                    <a:p>
                      <a:pPr algn="l" rtl="0" fontAlgn="ctr"/>
                      <a:r>
                        <a:rPr lang="zh-CN" altLang="en-US" sz="800" b="0" i="0" u="none" strike="noStrike" smtClean="0">
                          <a:solidFill>
                            <a:srgbClr val="53565A"/>
                          </a:solidFill>
                          <a:effectLst/>
                          <a:latin typeface="+mn-lt"/>
                          <a:ea typeface="华文楷体" pitchFamily="2" charset="-122"/>
                        </a:rPr>
                        <a:t>高盛</a:t>
                      </a:r>
                      <a:endParaRPr lang="en-US" sz="800" b="0" i="0" u="none" strike="noStrike">
                        <a:solidFill>
                          <a:srgbClr val="53565A"/>
                        </a:solidFill>
                        <a:effectLst/>
                        <a:latin typeface="+mn-lt"/>
                        <a:ea typeface="华文楷体" pitchFamily="2" charset="-122"/>
                      </a:endParaRPr>
                    </a:p>
                  </a:txBody>
                  <a:tcPr marL="0" marR="0" marT="0" marB="0" anchor="ctr">
                    <a:lnL>
                      <a:noFill/>
                    </a:lnL>
                    <a:lnR>
                      <a:noFill/>
                    </a:lnR>
                    <a:lnT>
                      <a:noFill/>
                    </a:lnT>
                    <a:lnB>
                      <a:noFill/>
                    </a:lnB>
                    <a:lnTlToBr>
                      <a:noFill/>
                    </a:lnTlToBr>
                    <a:lnBlToTr>
                      <a:noFill/>
                    </a:lnBlToTr>
                    <a:noFill/>
                  </a:tcPr>
                </a:tc>
                <a:tc>
                  <a:txBody>
                    <a:bodyPr vert="horz" wrap="square"/>
                    <a:lstStyle/>
                    <a:p>
                      <a:pPr marL="0" algn="r" defTabSz="914400" rtl="0" eaLnBrk="1" fontAlgn="ctr" latinLnBrk="0" hangingPunct="1"/>
                      <a:r>
                        <a:rPr lang="en-US" sz="800" b="0" i="0" u="none" strike="noStrike" kern="1200">
                          <a:solidFill>
                            <a:srgbClr val="53565A"/>
                          </a:solidFill>
                          <a:effectLst/>
                          <a:latin typeface="+mn-lt"/>
                          <a:ea typeface="华文楷体" pitchFamily="2" charset="-122"/>
                          <a:cs typeface="+mn-cs"/>
                        </a:rPr>
                        <a:t>49.5</a:t>
                      </a:r>
                    </a:p>
                  </a:txBody>
                  <a:tcPr marL="9528" marR="237823" marT="9525" marB="0" anchor="ctr">
                    <a:lnL>
                      <a:noFill/>
                    </a:lnL>
                    <a:lnR>
                      <a:noFill/>
                    </a:lnR>
                    <a:lnT>
                      <a:noFill/>
                    </a:lnT>
                    <a:lnB>
                      <a:noFill/>
                    </a:lnB>
                    <a:lnTlToBr>
                      <a:noFill/>
                    </a:lnTlToBr>
                    <a:lnBlToTr>
                      <a:noFill/>
                    </a:lnBlToTr>
                    <a:noFill/>
                  </a:tcPr>
                </a:tc>
                <a:tc>
                  <a:txBody>
                    <a:bodyPr vert="horz" wrap="square"/>
                    <a:lstStyle/>
                    <a:p>
                      <a:pPr marL="0" algn="r" defTabSz="914400" rtl="0" eaLnBrk="1" fontAlgn="ctr" latinLnBrk="0" hangingPunct="1"/>
                      <a:r>
                        <a:rPr lang="en-US" sz="800" b="0" i="0" u="none" strike="noStrike" kern="1200">
                          <a:solidFill>
                            <a:srgbClr val="53565A"/>
                          </a:solidFill>
                          <a:effectLst/>
                          <a:latin typeface="+mn-lt"/>
                          <a:ea typeface="华文楷体" pitchFamily="2" charset="-122"/>
                          <a:cs typeface="+mn-cs"/>
                        </a:rPr>
                        <a:t>53</a:t>
                      </a:r>
                    </a:p>
                  </a:txBody>
                  <a:tcPr marL="9528" marR="171507" marT="9525" marB="0" anchor="ctr">
                    <a:lnL>
                      <a:noFill/>
                    </a:lnL>
                    <a:lnR>
                      <a:noFill/>
                    </a:lnR>
                    <a:lnT>
                      <a:noFill/>
                    </a:lnT>
                    <a:lnB>
                      <a:noFill/>
                    </a:lnB>
                    <a:lnTlToBr>
                      <a:noFill/>
                    </a:lnTlToBr>
                    <a:lnBlToTr>
                      <a:noFill/>
                    </a:lnBlToTr>
                    <a:noFill/>
                  </a:tcPr>
                </a:tc>
              </a:tr>
              <a:tr h="203936">
                <a:tc>
                  <a:txBody>
                    <a:bodyPr vert="horz" wrap="square"/>
                    <a:lstStyle/>
                    <a:p>
                      <a:pPr algn="l" fontAlgn="b"/>
                      <a:r>
                        <a:rPr lang="en-US" sz="800" b="0" i="0" u="none" strike="noStrike">
                          <a:solidFill>
                            <a:srgbClr val="53565A"/>
                          </a:solidFill>
                          <a:effectLst/>
                          <a:latin typeface="+mn-lt"/>
                          <a:ea typeface="华文楷体" pitchFamily="2" charset="-122"/>
                        </a:rPr>
                        <a:t>4</a:t>
                      </a:r>
                    </a:p>
                  </a:txBody>
                  <a:tcPr marL="8795" marR="8795" marT="9526" marB="0" anchor="ctr">
                    <a:lnL>
                      <a:noFill/>
                    </a:lnL>
                    <a:lnR>
                      <a:noFill/>
                    </a:lnR>
                    <a:lnT>
                      <a:noFill/>
                    </a:lnT>
                    <a:lnB>
                      <a:noFill/>
                    </a:lnB>
                    <a:lnTlToBr>
                      <a:noFill/>
                    </a:lnTlToBr>
                    <a:lnBlToTr>
                      <a:noFill/>
                    </a:lnBlToTr>
                    <a:noFill/>
                  </a:tcPr>
                </a:tc>
                <a:tc>
                  <a:txBody>
                    <a:bodyPr vert="horz" wrap="square"/>
                    <a:lstStyle/>
                    <a:p>
                      <a:pPr algn="l" rtl="0" fontAlgn="ctr"/>
                      <a:r>
                        <a:rPr lang="zh-CN" altLang="en-US" sz="800" b="0" i="0" u="none" strike="noStrike" smtClean="0">
                          <a:solidFill>
                            <a:srgbClr val="53565A"/>
                          </a:solidFill>
                          <a:effectLst/>
                          <a:latin typeface="+mn-lt"/>
                          <a:ea typeface="华文楷体" pitchFamily="2" charset="-122"/>
                        </a:rPr>
                        <a:t>瑞信</a:t>
                      </a:r>
                      <a:endParaRPr lang="en-US" sz="800" b="0" i="0" u="none" strike="noStrike">
                        <a:solidFill>
                          <a:srgbClr val="53565A"/>
                        </a:solidFill>
                        <a:effectLst/>
                        <a:latin typeface="+mn-lt"/>
                        <a:ea typeface="华文楷体" pitchFamily="2" charset="-122"/>
                      </a:endParaRPr>
                    </a:p>
                  </a:txBody>
                  <a:tcPr marL="0" marR="0" marT="0" marB="0" anchor="ctr">
                    <a:lnL>
                      <a:noFill/>
                    </a:lnL>
                    <a:lnR>
                      <a:noFill/>
                    </a:lnR>
                    <a:lnT>
                      <a:noFill/>
                    </a:lnT>
                    <a:lnB>
                      <a:noFill/>
                    </a:lnB>
                    <a:lnTlToBr>
                      <a:noFill/>
                    </a:lnTlToBr>
                    <a:lnBlToTr>
                      <a:noFill/>
                    </a:lnBlToTr>
                    <a:noFill/>
                  </a:tcPr>
                </a:tc>
                <a:tc>
                  <a:txBody>
                    <a:bodyPr vert="horz" wrap="square"/>
                    <a:lstStyle/>
                    <a:p>
                      <a:pPr marL="0" algn="r" defTabSz="914400" rtl="0" eaLnBrk="1" fontAlgn="ctr" latinLnBrk="0" hangingPunct="1"/>
                      <a:r>
                        <a:rPr lang="en-US" sz="800" b="0" i="0" u="none" strike="noStrike" kern="1200">
                          <a:solidFill>
                            <a:srgbClr val="53565A"/>
                          </a:solidFill>
                          <a:effectLst/>
                          <a:latin typeface="+mn-lt"/>
                          <a:ea typeface="华文楷体" pitchFamily="2" charset="-122"/>
                          <a:cs typeface="+mn-cs"/>
                        </a:rPr>
                        <a:t>47.4</a:t>
                      </a:r>
                    </a:p>
                  </a:txBody>
                  <a:tcPr marL="9528" marR="237823" marT="9525" marB="0" anchor="ctr">
                    <a:lnL>
                      <a:noFill/>
                    </a:lnL>
                    <a:lnR>
                      <a:noFill/>
                    </a:lnR>
                    <a:lnT>
                      <a:noFill/>
                    </a:lnT>
                    <a:lnB>
                      <a:noFill/>
                    </a:lnB>
                    <a:lnTlToBr>
                      <a:noFill/>
                    </a:lnTlToBr>
                    <a:lnBlToTr>
                      <a:noFill/>
                    </a:lnBlToTr>
                    <a:noFill/>
                  </a:tcPr>
                </a:tc>
                <a:tc>
                  <a:txBody>
                    <a:bodyPr vert="horz" wrap="square"/>
                    <a:lstStyle/>
                    <a:p>
                      <a:pPr marL="0" algn="r" defTabSz="914400" rtl="0" eaLnBrk="1" fontAlgn="ctr" latinLnBrk="0" hangingPunct="1"/>
                      <a:r>
                        <a:rPr lang="en-US" sz="800" b="0" i="0" u="none" strike="noStrike" kern="1200">
                          <a:solidFill>
                            <a:srgbClr val="53565A"/>
                          </a:solidFill>
                          <a:effectLst/>
                          <a:latin typeface="+mn-lt"/>
                          <a:ea typeface="华文楷体" pitchFamily="2" charset="-122"/>
                          <a:cs typeface="+mn-cs"/>
                        </a:rPr>
                        <a:t>37</a:t>
                      </a:r>
                    </a:p>
                  </a:txBody>
                  <a:tcPr marL="9528" marR="171507" marT="9525" marB="0" anchor="ctr">
                    <a:lnL>
                      <a:noFill/>
                    </a:lnL>
                    <a:lnR>
                      <a:noFill/>
                    </a:lnR>
                    <a:lnT>
                      <a:noFill/>
                    </a:lnT>
                    <a:lnB>
                      <a:noFill/>
                    </a:lnB>
                    <a:lnTlToBr>
                      <a:noFill/>
                    </a:lnTlToBr>
                    <a:lnBlToTr>
                      <a:noFill/>
                    </a:lnBlToTr>
                    <a:noFill/>
                  </a:tcPr>
                </a:tc>
              </a:tr>
              <a:tr h="203936">
                <a:tc>
                  <a:txBody>
                    <a:bodyPr vert="horz" wrap="square"/>
                    <a:lstStyle/>
                    <a:p>
                      <a:pPr algn="l" fontAlgn="b"/>
                      <a:r>
                        <a:rPr lang="en-US" sz="800" b="0" i="0" u="none" strike="noStrike">
                          <a:solidFill>
                            <a:srgbClr val="53565A"/>
                          </a:solidFill>
                          <a:effectLst/>
                          <a:latin typeface="+mn-lt"/>
                          <a:ea typeface="华文楷体" pitchFamily="2" charset="-122"/>
                        </a:rPr>
                        <a:t>5</a:t>
                      </a:r>
                    </a:p>
                  </a:txBody>
                  <a:tcPr marL="8795" marR="8795" marT="9526" marB="0" anchor="ctr">
                    <a:lnL>
                      <a:noFill/>
                    </a:lnL>
                    <a:lnR>
                      <a:noFill/>
                    </a:lnR>
                    <a:lnT>
                      <a:noFill/>
                    </a:lnT>
                    <a:lnB w="12700" cap="flat" cmpd="sng" algn="ctr">
                      <a:solidFill>
                        <a:srgbClr val="00BDF2"/>
                      </a:solidFill>
                      <a:prstDash val="solid"/>
                      <a:round/>
                      <a:headEnd type="none" w="med" len="med"/>
                      <a:tailEnd type="none" w="med" len="med"/>
                    </a:lnB>
                    <a:lnTlToBr>
                      <a:noFill/>
                    </a:lnTlToBr>
                    <a:lnBlToTr>
                      <a:noFill/>
                    </a:lnBlToTr>
                    <a:noFill/>
                  </a:tcPr>
                </a:tc>
                <a:tc>
                  <a:txBody>
                    <a:bodyPr vert="horz" wrap="square"/>
                    <a:lstStyle/>
                    <a:p>
                      <a:pPr algn="l" rtl="0" fontAlgn="ctr"/>
                      <a:r>
                        <a:rPr lang="zh-CN" altLang="en-US" sz="800" b="0" i="0" u="none" strike="noStrike" smtClean="0">
                          <a:solidFill>
                            <a:srgbClr val="53565A"/>
                          </a:solidFill>
                          <a:effectLst/>
                          <a:latin typeface="+mn-lt"/>
                          <a:ea typeface="华文楷体" pitchFamily="2" charset="-122"/>
                        </a:rPr>
                        <a:t>美银美林</a:t>
                      </a:r>
                      <a:endParaRPr lang="en-US" sz="800" b="0" i="0" u="none" strike="noStrike">
                        <a:solidFill>
                          <a:srgbClr val="53565A"/>
                        </a:solidFill>
                        <a:effectLst/>
                        <a:latin typeface="+mn-lt"/>
                        <a:ea typeface="华文楷体" pitchFamily="2" charset="-122"/>
                      </a:endParaRPr>
                    </a:p>
                  </a:txBody>
                  <a:tcPr marL="0" marR="0" marT="0" marB="0" anchor="ctr">
                    <a:lnL>
                      <a:noFill/>
                    </a:lnL>
                    <a:lnR>
                      <a:noFill/>
                    </a:lnR>
                    <a:lnT>
                      <a:noFill/>
                    </a:lnT>
                    <a:lnB w="12700" cap="flat" cmpd="sng" algn="ctr">
                      <a:solidFill>
                        <a:srgbClr val="00BDF2"/>
                      </a:solidFill>
                      <a:prstDash val="solid"/>
                      <a:round/>
                      <a:headEnd type="none" w="med" len="med"/>
                      <a:tailEnd type="none" w="med" len="med"/>
                    </a:lnB>
                    <a:lnTlToBr>
                      <a:noFill/>
                    </a:lnTlToBr>
                    <a:lnBlToTr>
                      <a:noFill/>
                    </a:lnBlToTr>
                    <a:noFill/>
                  </a:tcPr>
                </a:tc>
                <a:tc>
                  <a:txBody>
                    <a:bodyPr vert="horz" wrap="square"/>
                    <a:lstStyle/>
                    <a:p>
                      <a:pPr marL="0" algn="r" defTabSz="914400" rtl="0" eaLnBrk="1" fontAlgn="ctr" latinLnBrk="0" hangingPunct="1"/>
                      <a:r>
                        <a:rPr lang="en-US" sz="800" b="0" i="0" u="none" strike="noStrike" kern="1200">
                          <a:solidFill>
                            <a:srgbClr val="53565A"/>
                          </a:solidFill>
                          <a:effectLst/>
                          <a:latin typeface="+mn-lt"/>
                          <a:ea typeface="华文楷体" pitchFamily="2" charset="-122"/>
                          <a:cs typeface="+mn-cs"/>
                        </a:rPr>
                        <a:t>39.7</a:t>
                      </a:r>
                    </a:p>
                  </a:txBody>
                  <a:tcPr marL="9528" marR="237823" marT="9525" marB="0" anchor="ctr">
                    <a:lnL>
                      <a:noFill/>
                    </a:lnL>
                    <a:lnR>
                      <a:noFill/>
                    </a:lnR>
                    <a:lnT>
                      <a:noFill/>
                    </a:lnT>
                    <a:lnB w="12700" cap="flat" cmpd="sng" algn="ctr">
                      <a:solidFill>
                        <a:srgbClr val="00BDF2"/>
                      </a:solidFill>
                      <a:prstDash val="solid"/>
                      <a:round/>
                      <a:headEnd type="none" w="med" len="med"/>
                      <a:tailEnd type="none" w="med" len="med"/>
                    </a:lnB>
                    <a:lnTlToBr>
                      <a:noFill/>
                    </a:lnTlToBr>
                    <a:lnBlToTr>
                      <a:noFill/>
                    </a:lnBlToTr>
                    <a:noFill/>
                  </a:tcPr>
                </a:tc>
                <a:tc>
                  <a:txBody>
                    <a:bodyPr vert="horz" wrap="square"/>
                    <a:lstStyle/>
                    <a:p>
                      <a:pPr marL="0" algn="r" defTabSz="914400" rtl="0" eaLnBrk="1" fontAlgn="ctr" latinLnBrk="0" hangingPunct="1"/>
                      <a:r>
                        <a:rPr lang="en-US" sz="800" b="0" i="0" u="none" strike="noStrike" kern="1200">
                          <a:solidFill>
                            <a:srgbClr val="53565A"/>
                          </a:solidFill>
                          <a:effectLst/>
                          <a:latin typeface="+mn-lt"/>
                          <a:ea typeface="华文楷体" pitchFamily="2" charset="-122"/>
                          <a:cs typeface="+mn-cs"/>
                        </a:rPr>
                        <a:t>28</a:t>
                      </a:r>
                    </a:p>
                  </a:txBody>
                  <a:tcPr marL="9528" marR="171507" marT="9525" marB="0" anchor="ctr">
                    <a:lnL>
                      <a:noFill/>
                    </a:lnL>
                    <a:lnR>
                      <a:noFill/>
                    </a:lnR>
                    <a:lnT>
                      <a:noFill/>
                    </a:lnT>
                    <a:lnB w="12700" cap="flat" cmpd="sng" algn="ctr">
                      <a:solidFill>
                        <a:srgbClr val="00BDF2"/>
                      </a:solidFill>
                      <a:prstDash val="solid"/>
                      <a:round/>
                      <a:headEnd type="none" w="med" len="med"/>
                      <a:tailEnd type="none" w="med" len="med"/>
                    </a:lnB>
                    <a:lnTlToBr>
                      <a:noFill/>
                    </a:lnTlToBr>
                    <a:lnBlToTr>
                      <a:noFill/>
                    </a:lnBlToTr>
                    <a:noFill/>
                  </a:tcPr>
                </a:tc>
              </a:tr>
            </a:tbl>
          </a:graphicData>
        </a:graphic>
      </p:graphicFrame>
      <p:pic>
        <p:nvPicPr>
          <p:cNvPr id="162" name="Picture 57" descr="citi-r_2c-blu_pos_rgb"/>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01950" y="2598738"/>
            <a:ext cx="238125"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 name="Rectangle 28"/>
          <p:cNvSpPr>
            <a:spLocks noChangeArrowheads="1"/>
          </p:cNvSpPr>
          <p:nvPr/>
        </p:nvSpPr>
        <p:spPr bwMode="gray">
          <a:xfrm>
            <a:off x="166688" y="1957388"/>
            <a:ext cx="1881187"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defPPr>
              <a:defRPr lang="en-US"/>
            </a:defPPr>
            <a:lvl1pPr marL="228600" indent="-228600"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
                <a:srgbClr val="DC241F"/>
              </a:buClr>
              <a:buFontTx/>
              <a:buNone/>
            </a:pPr>
            <a:r>
              <a:rPr lang="zh-CN" altLang="en-US" sz="1000" b="1" u="sng" smtClean="0">
                <a:solidFill>
                  <a:srgbClr val="002060"/>
                </a:solidFill>
                <a:latin typeface="+mn-lt"/>
                <a:ea typeface="+mn-ea"/>
                <a:cs typeface="Arial" pitchFamily="34" charset="0"/>
              </a:rPr>
              <a:t>已公布的并购交易</a:t>
            </a:r>
            <a:endParaRPr lang="en-US" altLang="ko-KR" sz="1000" b="1" u="sng" smtClean="0">
              <a:solidFill>
                <a:srgbClr val="002060"/>
              </a:solidFill>
              <a:latin typeface="+mn-lt"/>
              <a:ea typeface="+mn-ea"/>
              <a:cs typeface="Arial" pitchFamily="34" charset="0"/>
            </a:endParaRPr>
          </a:p>
        </p:txBody>
      </p:sp>
      <p:sp>
        <p:nvSpPr>
          <p:cNvPr id="164" name="Rectangle 28"/>
          <p:cNvSpPr>
            <a:spLocks noChangeArrowheads="1"/>
          </p:cNvSpPr>
          <p:nvPr/>
        </p:nvSpPr>
        <p:spPr bwMode="gray">
          <a:xfrm>
            <a:off x="2578100" y="1957388"/>
            <a:ext cx="188277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defPPr>
              <a:defRPr lang="en-US"/>
            </a:defPPr>
            <a:lvl1pPr marL="228600" indent="-228600"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
                <a:srgbClr val="DC241F"/>
              </a:buClr>
              <a:buFontTx/>
              <a:buNone/>
            </a:pPr>
            <a:r>
              <a:rPr lang="zh-CN" altLang="en-US" sz="1000" b="1" u="sng" smtClean="0">
                <a:solidFill>
                  <a:srgbClr val="002060"/>
                </a:solidFill>
                <a:latin typeface="+mn-lt"/>
                <a:ea typeface="+mn-ea"/>
                <a:cs typeface="Arial" pitchFamily="34" charset="0"/>
              </a:rPr>
              <a:t>已完成的并购交易</a:t>
            </a:r>
            <a:endParaRPr lang="en-US" altLang="ko-KR" sz="1000" b="1" u="sng" smtClean="0">
              <a:solidFill>
                <a:srgbClr val="002060"/>
              </a:solidFill>
              <a:latin typeface="+mn-lt"/>
              <a:ea typeface="+mn-ea"/>
              <a:cs typeface="Arial" pitchFamily="34" charset="0"/>
            </a:endParaRPr>
          </a:p>
        </p:txBody>
      </p:sp>
      <p:sp>
        <p:nvSpPr>
          <p:cNvPr id="165" name="Line 595"/>
          <p:cNvSpPr>
            <a:spLocks noChangeShapeType="1"/>
          </p:cNvSpPr>
          <p:nvPr/>
        </p:nvSpPr>
        <p:spPr bwMode="gray">
          <a:xfrm flipH="1">
            <a:off x="2457450" y="2082800"/>
            <a:ext cx="0" cy="1566863"/>
          </a:xfrm>
          <a:prstGeom prst="line">
            <a:avLst/>
          </a:prstGeom>
          <a:noFill/>
          <a:ln w="9525" cap="rnd">
            <a:solidFill>
              <a:srgbClr val="97999B"/>
            </a:solidFill>
            <a:prstDash val="sysDot"/>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latin typeface="+mn-lt"/>
              <a:ea typeface="+mn-ea"/>
            </a:endParaRPr>
          </a:p>
        </p:txBody>
      </p:sp>
      <p:sp>
        <p:nvSpPr>
          <p:cNvPr id="166" name="Rectangle 28"/>
          <p:cNvSpPr>
            <a:spLocks noChangeArrowheads="1"/>
          </p:cNvSpPr>
          <p:nvPr/>
        </p:nvSpPr>
        <p:spPr bwMode="gray">
          <a:xfrm>
            <a:off x="166688" y="3894138"/>
            <a:ext cx="4195762" cy="185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defPPr>
              <a:defRPr lang="en-US"/>
            </a:defPPr>
            <a:lvl1pPr marL="228600" indent="-228600"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eaLnBrk="1" hangingPunct="1">
              <a:spcBef>
                <a:spcPct val="0"/>
              </a:spcBef>
              <a:buClr>
                <a:srgbClr val="DC241F"/>
              </a:buClr>
              <a:buFontTx/>
              <a:buNone/>
            </a:pPr>
            <a:r>
              <a:rPr lang="zh-CN" altLang="en-US" sz="1200" b="1" smtClean="0">
                <a:solidFill>
                  <a:srgbClr val="002D72"/>
                </a:solidFill>
                <a:latin typeface="+mn-lt"/>
                <a:ea typeface="+mn-ea"/>
                <a:cs typeface="Arial" pitchFamily="34" charset="0"/>
              </a:rPr>
              <a:t>亚洲最佳并购投资银行</a:t>
            </a:r>
            <a:r>
              <a:rPr lang="en-US" altLang="ko-KR" sz="1200" b="1" smtClean="0">
                <a:solidFill>
                  <a:srgbClr val="002D72"/>
                </a:solidFill>
                <a:latin typeface="+mn-lt"/>
                <a:ea typeface="+mn-ea"/>
                <a:cs typeface="Arial" pitchFamily="34" charset="0"/>
              </a:rPr>
              <a:t>—2014</a:t>
            </a:r>
            <a:r>
              <a:rPr lang="zh-CN" altLang="en-US" sz="1200" b="1" smtClean="0">
                <a:solidFill>
                  <a:srgbClr val="002D72"/>
                </a:solidFill>
                <a:latin typeface="+mn-lt"/>
                <a:ea typeface="+mn-ea"/>
                <a:cs typeface="Arial" pitchFamily="34" charset="0"/>
              </a:rPr>
              <a:t>年 </a:t>
            </a:r>
            <a:endParaRPr lang="en-US" altLang="ko-KR" sz="1200" b="1" smtClean="0">
              <a:solidFill>
                <a:srgbClr val="002D72"/>
              </a:solidFill>
              <a:latin typeface="+mn-lt"/>
              <a:ea typeface="+mn-ea"/>
              <a:cs typeface="Arial" pitchFamily="34" charset="0"/>
            </a:endParaRPr>
          </a:p>
        </p:txBody>
      </p:sp>
      <p:sp>
        <p:nvSpPr>
          <p:cNvPr id="167" name="Line 595"/>
          <p:cNvSpPr>
            <a:spLocks noChangeShapeType="1"/>
          </p:cNvSpPr>
          <p:nvPr/>
        </p:nvSpPr>
        <p:spPr bwMode="gray">
          <a:xfrm>
            <a:off x="152400" y="3748088"/>
            <a:ext cx="4676775" cy="0"/>
          </a:xfrm>
          <a:prstGeom prst="line">
            <a:avLst/>
          </a:prstGeom>
          <a:noFill/>
          <a:ln w="9525" cap="rnd">
            <a:solidFill>
              <a:srgbClr val="97999B"/>
            </a:solidFill>
            <a:prstDash val="sysDot"/>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latin typeface="+mn-lt"/>
              <a:ea typeface="+mn-ea"/>
            </a:endParaRPr>
          </a:p>
        </p:txBody>
      </p:sp>
      <p:pic>
        <p:nvPicPr>
          <p:cNvPr id="168" name="Picture 89"/>
          <p:cNvPicPr/>
          <p:nvPr/>
        </p:nvPicPr>
        <p:blipFill>
          <a:blip r:embed="rId10">
            <a:extLst>
              <a:ext uri="{28A0092B-C50C-407E-A947-70E740481C1C}">
                <a14:useLocalDpi xmlns:a14="http://schemas.microsoft.com/office/drawing/2010/main" val="0"/>
              </a:ext>
            </a:extLst>
          </a:blip>
          <a:srcRect l="16140" t="63005" r="20211" b="16474"/>
          <a:stretch>
            <a:fillRect/>
          </a:stretch>
        </p:blipFill>
        <p:spPr bwMode="auto">
          <a:xfrm>
            <a:off x="8652336" y="2511425"/>
            <a:ext cx="66992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9" name="Picture 2" descr="G:\_PRODUCTION_SHARE\_General\Logos\S\Sinopec (new).wmf"/>
          <p:cNvPicPr>
            <a:picLocks noChangeAspect="1" noChangeArrowheads="1"/>
          </p:cNvPicPr>
          <p:nvPr/>
        </p:nvPicPr>
        <p:blipFill>
          <a:blip r:embed="rId11">
            <a:extLst>
              <a:ext uri="{28A0092B-C50C-407E-A947-70E740481C1C}">
                <a14:useLocalDpi xmlns:a14="http://schemas.microsoft.com/office/drawing/2010/main" val="0"/>
              </a:ext>
            </a:extLst>
          </a:blip>
          <a:stretch>
            <a:fillRect/>
          </a:stretch>
        </p:blipFill>
        <p:spPr bwMode="auto">
          <a:xfrm>
            <a:off x="5718516" y="1956022"/>
            <a:ext cx="260591" cy="247206"/>
          </a:xfrm>
          <a:prstGeom prst="rect">
            <a:avLst/>
          </a:prstGeom>
          <a:noFill/>
          <a:extLst>
            <a:ext uri="{909E8E84-426E-40DD-AFC4-6F175D3DCCD1}">
              <a14:hiddenFill xmlns:a14="http://schemas.microsoft.com/office/drawing/2010/main">
                <a:solidFill>
                  <a:srgbClr val="FFFFFF"/>
                </a:solidFill>
              </a14:hiddenFill>
            </a:ext>
          </a:extLst>
        </p:spPr>
      </p:pic>
      <p:pic>
        <p:nvPicPr>
          <p:cNvPr id="170" name="Picture 89"/>
          <p:cNvPicPr/>
          <p:nvPr/>
        </p:nvPicPr>
        <p:blipFill>
          <a:blip r:embed="rId7">
            <a:extLst>
              <a:ext uri="{28A0092B-C50C-407E-A947-70E740481C1C}">
                <a14:useLocalDpi xmlns:a14="http://schemas.microsoft.com/office/drawing/2010/main" val="0"/>
              </a:ext>
            </a:extLst>
          </a:blip>
          <a:srcRect l="33384" t="58526" r="33534" b="15029"/>
          <a:stretch>
            <a:fillRect/>
          </a:stretch>
        </p:blipFill>
        <p:spPr bwMode="auto">
          <a:xfrm>
            <a:off x="7241842" y="2443160"/>
            <a:ext cx="347662" cy="290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1" name="Picture 89"/>
          <p:cNvPicPr/>
          <p:nvPr/>
        </p:nvPicPr>
        <p:blipFill>
          <a:blip r:embed="rId10">
            <a:extLst>
              <a:ext uri="{28A0092B-C50C-407E-A947-70E740481C1C}">
                <a14:useLocalDpi xmlns:a14="http://schemas.microsoft.com/office/drawing/2010/main" val="0"/>
              </a:ext>
            </a:extLst>
          </a:blip>
          <a:srcRect l="14631" t="9249" r="15384" b="65606"/>
          <a:stretch>
            <a:fillRect/>
          </a:stretch>
        </p:blipFill>
        <p:spPr bwMode="auto">
          <a:xfrm>
            <a:off x="8618998" y="1941513"/>
            <a:ext cx="736601"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2" name="Picture 88"/>
          <p:cNvPicPr/>
          <p:nvPr/>
        </p:nvPicPr>
        <p:blipFill>
          <a:blip r:embed="rId12">
            <a:extLst>
              <a:ext uri="{28A0092B-C50C-407E-A947-70E740481C1C}">
                <a14:useLocalDpi xmlns:a14="http://schemas.microsoft.com/office/drawing/2010/main" val="0"/>
              </a:ext>
            </a:extLst>
          </a:blip>
          <a:srcRect l="9201" t="11433" r="9201" b="68162"/>
          <a:stretch>
            <a:fillRect/>
          </a:stretch>
        </p:blipFill>
        <p:spPr bwMode="auto">
          <a:xfrm>
            <a:off x="8557879" y="3531394"/>
            <a:ext cx="858838" cy="223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3" name="Picture 23"/>
          <p:cNvPicPr/>
          <p:nvPr/>
        </p:nvPicPr>
        <p:blipFill>
          <a:blip r:embed="rId13">
            <a:extLst>
              <a:ext uri="{28A0092B-C50C-407E-A947-70E740481C1C}">
                <a14:useLocalDpi xmlns:a14="http://schemas.microsoft.com/office/drawing/2010/main" val="0"/>
              </a:ext>
            </a:extLst>
          </a:blip>
          <a:srcRect l="10120" t="11465" r="13476" b="68070"/>
          <a:stretch>
            <a:fillRect/>
          </a:stretch>
        </p:blipFill>
        <p:spPr bwMode="auto">
          <a:xfrm>
            <a:off x="5447345" y="3531394"/>
            <a:ext cx="802933" cy="22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 name="Picture 99"/>
          <p:cNvPicPr/>
          <p:nvPr/>
        </p:nvPicPr>
        <p:blipFill>
          <a:blip r:embed="rId14">
            <a:extLst>
              <a:ext uri="{28A0092B-C50C-407E-A947-70E740481C1C}">
                <a14:useLocalDpi xmlns:a14="http://schemas.microsoft.com/office/drawing/2010/main" val="0"/>
              </a:ext>
            </a:extLst>
          </a:blip>
          <a:srcRect l="37160" t="10348" r="37160" b="66498"/>
          <a:stretch>
            <a:fillRect/>
          </a:stretch>
        </p:blipFill>
        <p:spPr bwMode="auto">
          <a:xfrm>
            <a:off x="7280736" y="3516313"/>
            <a:ext cx="269874"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 name="Picture 99"/>
          <p:cNvPicPr/>
          <p:nvPr/>
        </p:nvPicPr>
        <p:blipFill>
          <a:blip r:embed="rId14">
            <a:extLst>
              <a:ext uri="{28A0092B-C50C-407E-A947-70E740481C1C}">
                <a14:useLocalDpi xmlns:a14="http://schemas.microsoft.com/office/drawing/2010/main" val="0"/>
              </a:ext>
            </a:extLst>
          </a:blip>
          <a:srcRect l="24471" t="61997" r="24471" b="16874"/>
          <a:stretch>
            <a:fillRect/>
          </a:stretch>
        </p:blipFill>
        <p:spPr bwMode="auto">
          <a:xfrm>
            <a:off x="7147386" y="4070350"/>
            <a:ext cx="536574" cy="23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6" name="Picture 88"/>
          <p:cNvPicPr/>
          <p:nvPr/>
        </p:nvPicPr>
        <p:blipFill>
          <a:blip r:embed="rId12">
            <a:extLst>
              <a:ext uri="{28A0092B-C50C-407E-A947-70E740481C1C}">
                <a14:useLocalDpi xmlns:a14="http://schemas.microsoft.com/office/drawing/2010/main" val="0"/>
              </a:ext>
            </a:extLst>
          </a:blip>
          <a:srcRect l="9201" t="62229" r="9201" b="18958"/>
          <a:stretch>
            <a:fillRect/>
          </a:stretch>
        </p:blipFill>
        <p:spPr bwMode="auto">
          <a:xfrm>
            <a:off x="8557879" y="4083049"/>
            <a:ext cx="858838" cy="206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7" name="Picture 146"/>
          <p:cNvPicPr/>
          <p:nvPr/>
        </p:nvPicPr>
        <p:blipFill>
          <a:blip r:embed="rId6">
            <a:extLst>
              <a:ext uri="{28A0092B-C50C-407E-A947-70E740481C1C}">
                <a14:useLocalDpi xmlns:a14="http://schemas.microsoft.com/office/drawing/2010/main" val="0"/>
              </a:ext>
            </a:extLst>
          </a:blip>
          <a:srcRect l="7553" t="11433" r="12057" b="68270"/>
          <a:stretch>
            <a:fillRect/>
          </a:stretch>
        </p:blipFill>
        <p:spPr bwMode="auto">
          <a:xfrm>
            <a:off x="5426392" y="5146081"/>
            <a:ext cx="844839" cy="22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8" name="Picture 28"/>
          <p:cNvPicPr/>
          <p:nvPr/>
        </p:nvPicPr>
        <p:blipFill>
          <a:blip r:embed="rId4">
            <a:extLst>
              <a:ext uri="{28A0092B-C50C-407E-A947-70E740481C1C}">
                <a14:useLocalDpi xmlns:a14="http://schemas.microsoft.com/office/drawing/2010/main" val="0"/>
              </a:ext>
            </a:extLst>
          </a:blip>
          <a:srcRect l="11178" t="11208" r="11178" b="67373"/>
          <a:stretch>
            <a:fillRect/>
          </a:stretch>
        </p:blipFill>
        <p:spPr bwMode="auto">
          <a:xfrm>
            <a:off x="7007686" y="5139930"/>
            <a:ext cx="815974"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9" name="Picture 22"/>
          <p:cNvPicPr/>
          <p:nvPr/>
        </p:nvPicPr>
        <p:blipFill>
          <a:blip r:embed="rId5">
            <a:extLst>
              <a:ext uri="{28A0092B-C50C-407E-A947-70E740481C1C}">
                <a14:useLocalDpi xmlns:a14="http://schemas.microsoft.com/office/drawing/2010/main" val="0"/>
              </a:ext>
            </a:extLst>
          </a:blip>
          <a:srcRect l="18294" t="9877" r="18294" b="66100"/>
          <a:stretch>
            <a:fillRect/>
          </a:stretch>
        </p:blipFill>
        <p:spPr bwMode="auto">
          <a:xfrm>
            <a:off x="8652336" y="5125643"/>
            <a:ext cx="667416" cy="26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0" name="Text Box 9"/>
          <p:cNvSpPr txBox="1">
            <a:spLocks noChangeArrowheads="1"/>
          </p:cNvSpPr>
          <p:nvPr/>
        </p:nvSpPr>
        <p:spPr bwMode="gray">
          <a:xfrm>
            <a:off x="192088" y="612140"/>
            <a:ext cx="9559925" cy="807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marL="171450" indent="-171450"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pitchFamily="124" charset="-128"/>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pitchFamily="124" charset="-128"/>
                <a:cs typeface="Geneva" pitchFamily="34" charset="0"/>
              </a:defRPr>
            </a:lvl9pPr>
          </a:lstStyle>
          <a:p>
            <a:pPr marL="114300" indent="-114300" eaLnBrk="1" hangingPunct="1">
              <a:spcBef>
                <a:spcPts val="500"/>
              </a:spcBef>
              <a:buClr>
                <a:srgbClr val="97999B"/>
              </a:buClr>
              <a:buFont typeface="Wingdings" pitchFamily="2" charset="2"/>
              <a:buChar char="§"/>
            </a:pPr>
            <a:r>
              <a:rPr lang="en-US" altLang="zh-CN" sz="1000" b="1">
                <a:latin typeface="+mn-lt"/>
                <a:ea typeface="+mn-ea"/>
              </a:rPr>
              <a:t>2014</a:t>
            </a:r>
            <a:r>
              <a:rPr lang="zh-CN" altLang="en-US" sz="1000" b="1" smtClean="0">
                <a:latin typeface="+mn-lt"/>
                <a:ea typeface="+mn-ea"/>
              </a:rPr>
              <a:t>年，</a:t>
            </a:r>
            <a:r>
              <a:rPr lang="zh-CN" altLang="en-US" sz="1000" b="1">
                <a:latin typeface="+mn-lt"/>
                <a:ea typeface="+mn-ea"/>
              </a:rPr>
              <a:t>花旗为大部分复杂程度最高</a:t>
            </a:r>
            <a:r>
              <a:rPr lang="zh-CN" altLang="en-US" sz="1000" b="1" smtClean="0">
                <a:latin typeface="+mn-lt"/>
                <a:ea typeface="+mn-ea"/>
              </a:rPr>
              <a:t>、</a:t>
            </a:r>
            <a:r>
              <a:rPr lang="zh-CN" altLang="en-US" sz="1000" b="1">
                <a:latin typeface="+mn-lt"/>
                <a:ea typeface="+mn-ea"/>
              </a:rPr>
              <a:t>影响范</a:t>
            </a:r>
            <a:r>
              <a:rPr lang="zh-CN" altLang="en-US" sz="1000" b="1" smtClean="0">
                <a:latin typeface="+mn-lt"/>
                <a:ea typeface="+mn-ea"/>
              </a:rPr>
              <a:t>围最大的</a:t>
            </a:r>
            <a:r>
              <a:rPr lang="zh-CN" altLang="en-US" sz="1000" b="1">
                <a:latin typeface="+mn-lt"/>
                <a:ea typeface="+mn-ea"/>
              </a:rPr>
              <a:t>跨地区及跨国并购交易提供顾问服务，在帮助客户重塑亚洲并购版图方面发挥了举足轻重的</a:t>
            </a:r>
            <a:r>
              <a:rPr lang="zh-CN" altLang="en-US" sz="1000" b="1" smtClean="0">
                <a:latin typeface="+mn-lt"/>
                <a:ea typeface="+mn-ea"/>
              </a:rPr>
              <a:t>作用</a:t>
            </a:r>
            <a:endParaRPr lang="zh-CN" altLang="en-US" sz="1000" b="1">
              <a:latin typeface="+mn-lt"/>
              <a:ea typeface="+mn-ea"/>
            </a:endParaRPr>
          </a:p>
          <a:p>
            <a:pPr marL="114300" indent="-114300" eaLnBrk="1" hangingPunct="1">
              <a:spcBef>
                <a:spcPts val="500"/>
              </a:spcBef>
              <a:buClr>
                <a:srgbClr val="97999B"/>
              </a:buClr>
              <a:buFont typeface="Wingdings" pitchFamily="2" charset="2"/>
              <a:buChar char="§"/>
            </a:pPr>
            <a:r>
              <a:rPr lang="en-US" altLang="zh-CN" sz="1000" b="1">
                <a:latin typeface="+mn-lt"/>
                <a:ea typeface="+mn-ea"/>
              </a:rPr>
              <a:t>2014</a:t>
            </a:r>
            <a:r>
              <a:rPr lang="zh-CN" altLang="en-US" sz="1000" b="1">
                <a:latin typeface="+mn-lt"/>
                <a:ea typeface="+mn-ea"/>
              </a:rPr>
              <a:t>年，花旗提供顾问服务的并购交易数量高达</a:t>
            </a:r>
            <a:r>
              <a:rPr lang="en-US" altLang="zh-CN" sz="1000" b="1">
                <a:latin typeface="+mn-lt"/>
                <a:ea typeface="+mn-ea"/>
              </a:rPr>
              <a:t>66</a:t>
            </a:r>
            <a:r>
              <a:rPr lang="zh-CN" altLang="en-US" sz="1000" b="1">
                <a:latin typeface="+mn-lt"/>
                <a:ea typeface="+mn-ea"/>
              </a:rPr>
              <a:t>笔，其中包括：前五大并购交易中的三笔，前十大并购交易中的七笔，前二十大并购交易</a:t>
            </a:r>
            <a:r>
              <a:rPr lang="zh-CN" altLang="en-US" sz="1000" b="1" smtClean="0">
                <a:latin typeface="+mn-lt"/>
                <a:ea typeface="+mn-ea"/>
              </a:rPr>
              <a:t>中的十</a:t>
            </a:r>
            <a:r>
              <a:rPr lang="zh-CN" altLang="en-US" sz="1000" b="1">
                <a:latin typeface="+mn-lt"/>
                <a:ea typeface="+mn-ea"/>
              </a:rPr>
              <a:t>笔</a:t>
            </a:r>
          </a:p>
          <a:p>
            <a:pPr marL="114300" indent="-114300" eaLnBrk="1" hangingPunct="1">
              <a:spcBef>
                <a:spcPts val="500"/>
              </a:spcBef>
              <a:buClr>
                <a:srgbClr val="97999B"/>
              </a:buClr>
              <a:buFont typeface="Wingdings" pitchFamily="2" charset="2"/>
              <a:buChar char="§"/>
            </a:pPr>
            <a:r>
              <a:rPr lang="en-US" altLang="zh-CN" sz="1000" b="1">
                <a:latin typeface="+mn-lt"/>
                <a:ea typeface="+mn-ea"/>
              </a:rPr>
              <a:t>2014</a:t>
            </a:r>
            <a:r>
              <a:rPr lang="zh-CN" altLang="en-US" sz="1000" b="1">
                <a:latin typeface="+mn-lt"/>
                <a:ea typeface="+mn-ea"/>
              </a:rPr>
              <a:t>年，花旗在亚洲已公布的并购交易和已完成的并购交易中排名均位列第一</a:t>
            </a:r>
          </a:p>
          <a:p>
            <a:pPr marL="114300" indent="-114300" eaLnBrk="1" hangingPunct="1">
              <a:spcBef>
                <a:spcPts val="500"/>
              </a:spcBef>
              <a:buClr>
                <a:srgbClr val="97999B"/>
              </a:buClr>
              <a:buFont typeface="Wingdings" pitchFamily="2" charset="2"/>
              <a:buChar char="§"/>
            </a:pPr>
            <a:r>
              <a:rPr lang="en-US" altLang="zh-CN" sz="1000" b="1">
                <a:latin typeface="+mn-lt"/>
                <a:ea typeface="+mn-ea"/>
              </a:rPr>
              <a:t>2015</a:t>
            </a:r>
            <a:r>
              <a:rPr lang="zh-CN" altLang="en-US" sz="1000" b="1">
                <a:latin typeface="+mn-lt"/>
                <a:ea typeface="+mn-ea"/>
              </a:rPr>
              <a:t>年</a:t>
            </a:r>
            <a:r>
              <a:rPr lang="en-US" altLang="zh-CN" sz="1000" b="1">
                <a:latin typeface="+mn-lt"/>
                <a:ea typeface="+mn-ea"/>
              </a:rPr>
              <a:t>1</a:t>
            </a:r>
            <a:r>
              <a:rPr lang="zh-CN" altLang="en-US" sz="1000" b="1">
                <a:latin typeface="+mn-lt"/>
                <a:ea typeface="+mn-ea"/>
              </a:rPr>
              <a:t>月，花旗荣</a:t>
            </a:r>
            <a:r>
              <a:rPr lang="zh-CN" altLang="en-US" sz="1000" b="1" smtClean="0">
                <a:latin typeface="+mn-lt"/>
                <a:ea typeface="+mn-ea"/>
              </a:rPr>
              <a:t>获权威刊</a:t>
            </a:r>
            <a:r>
              <a:rPr lang="zh-CN" altLang="en-US" sz="1000" b="1">
                <a:latin typeface="+mn-lt"/>
                <a:ea typeface="+mn-ea"/>
              </a:rPr>
              <a:t>物</a:t>
            </a:r>
            <a:r>
              <a:rPr lang="en-US" altLang="zh-CN" sz="1000" b="1">
                <a:latin typeface="+mn-lt"/>
                <a:ea typeface="+mn-ea"/>
              </a:rPr>
              <a:t>《</a:t>
            </a:r>
            <a:r>
              <a:rPr lang="zh-CN" altLang="en-US" sz="1000" b="1">
                <a:latin typeface="+mn-lt"/>
                <a:ea typeface="+mn-ea"/>
              </a:rPr>
              <a:t>金融亚洲</a:t>
            </a:r>
            <a:r>
              <a:rPr lang="en-US" altLang="zh-CN" sz="1000" b="1">
                <a:latin typeface="+mn-lt"/>
                <a:ea typeface="+mn-ea"/>
              </a:rPr>
              <a:t>》</a:t>
            </a:r>
            <a:r>
              <a:rPr lang="zh-CN" altLang="en-US" sz="1000" b="1">
                <a:latin typeface="+mn-lt"/>
                <a:ea typeface="+mn-ea"/>
              </a:rPr>
              <a:t>评选</a:t>
            </a:r>
            <a:r>
              <a:rPr lang="zh-CN" altLang="en-US" sz="1000" b="1" smtClean="0">
                <a:latin typeface="+mn-lt"/>
                <a:ea typeface="+mn-ea"/>
              </a:rPr>
              <a:t>的</a:t>
            </a:r>
            <a:r>
              <a:rPr lang="en-US" altLang="zh-CN" sz="1000" b="1" smtClean="0">
                <a:latin typeface="+mn-lt"/>
                <a:ea typeface="+mn-ea"/>
              </a:rPr>
              <a:t>“</a:t>
            </a:r>
            <a:r>
              <a:rPr lang="zh-CN" altLang="en-US" sz="1000" b="1" smtClean="0">
                <a:latin typeface="+mn-lt"/>
                <a:ea typeface="+mn-ea"/>
              </a:rPr>
              <a:t>亚洲最佳并购投资银行</a:t>
            </a:r>
            <a:r>
              <a:rPr lang="en-US" altLang="zh-CN" sz="1000" b="1" smtClean="0">
                <a:latin typeface="+mn-lt"/>
                <a:ea typeface="+mn-ea"/>
              </a:rPr>
              <a:t>”</a:t>
            </a:r>
            <a:r>
              <a:rPr lang="zh-CN" altLang="en-US" sz="1000" b="1" smtClean="0">
                <a:latin typeface="+mn-lt"/>
                <a:ea typeface="+mn-ea"/>
              </a:rPr>
              <a:t>荣誉</a:t>
            </a:r>
            <a:endParaRPr lang="zh-CN" altLang="en-US" sz="1000" b="1">
              <a:latin typeface="+mn-lt"/>
              <a:ea typeface="+mn-ea"/>
            </a:endParaRPr>
          </a:p>
        </p:txBody>
      </p:sp>
      <p:sp>
        <p:nvSpPr>
          <p:cNvPr id="7" name="Rectangle 6"/>
          <p:cNvSpPr/>
          <p:nvPr>
            <p:custDataLst>
              <p:tags r:id="rId15"/>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mj-ea"/>
              </a:rPr>
              <a:t>1</a:t>
            </a:r>
            <a:endParaRPr kumimoji="0" lang="en-US" sz="800" i="0" u="none" strike="noStrike" cap="none" normalizeH="0" baseline="0" smtClean="0">
              <a:ln>
                <a:noFill/>
              </a:ln>
              <a:solidFill>
                <a:srgbClr val="53565A"/>
              </a:solidFill>
              <a:effectLst/>
              <a:latin typeface="Arial" pitchFamily="34" charset="0"/>
              <a:ea typeface="+mj-ea"/>
            </a:endParaRPr>
          </a:p>
        </p:txBody>
      </p:sp>
      <p:sp>
        <p:nvSpPr>
          <p:cNvPr id="8" name="Rectangle 7"/>
          <p:cNvSpPr/>
          <p:nvPr>
            <p:custDataLst>
              <p:tags r:id="rId16"/>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mj-ea"/>
              </a:rPr>
              <a:t>花旗的并购资历</a:t>
            </a:r>
            <a:endParaRPr kumimoji="0" lang="en-US" sz="800" i="0" u="none" strike="noStrike" cap="none" normalizeH="0" baseline="0" smtClean="0">
              <a:ln>
                <a:noFill/>
              </a:ln>
              <a:solidFill>
                <a:srgbClr val="53565A"/>
              </a:solidFill>
              <a:effectLst/>
              <a:latin typeface="Arial" pitchFamily="34" charset="0"/>
              <a:ea typeface="+mj-ea"/>
            </a:endParaRPr>
          </a:p>
        </p:txBody>
      </p:sp>
    </p:spTree>
    <p:custDataLst>
      <p:tags r:id="rId17"/>
    </p:custDataLst>
    <p:extLst>
      <p:ext uri="{BB962C8B-B14F-4D97-AF65-F5344CB8AC3E}">
        <p14:creationId xmlns:p14="http://schemas.microsoft.com/office/powerpoint/2010/main" val="3843136176"/>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0" name="Group 78"/>
          <p:cNvGraphicFramePr>
            <a:graphicFrameLocks noGrp="1"/>
          </p:cNvGraphicFramePr>
          <p:nvPr>
            <p:extLst>
              <p:ext uri="{D42A27DB-BD31-4B8C-83A1-F6EECF244321}">
                <p14:modId xmlns:p14="http://schemas.microsoft.com/office/powerpoint/2010/main" val="1009558486"/>
              </p:ext>
            </p:extLst>
          </p:nvPr>
        </p:nvGraphicFramePr>
        <p:xfrm>
          <a:off x="152400" y="1693863"/>
          <a:ext cx="4648200" cy="3516318"/>
        </p:xfrm>
        <a:graphic>
          <a:graphicData uri="http://schemas.openxmlformats.org/drawingml/2006/table">
            <a:tbl>
              <a:tblPr/>
              <a:tblGrid>
                <a:gridCol w="603250"/>
                <a:gridCol w="2249488"/>
                <a:gridCol w="982662"/>
                <a:gridCol w="812800"/>
              </a:tblGrid>
              <a:tr h="495300">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endParaRPr kumimoji="0" lang="zh-CN" altLang="en-US" sz="1000" b="0" i="0" u="none" strike="noStrike" cap="none" normalizeH="0" baseline="0" smtClean="0">
                        <a:ln>
                          <a:noFill/>
                        </a:ln>
                        <a:solidFill>
                          <a:schemeClr val="hlink"/>
                        </a:solidFill>
                        <a:effectLst/>
                        <a:latin typeface="Arial" pitchFamily="34" charset="0"/>
                        <a:ea typeface="STKaiti" pitchFamily="2" charset="-122"/>
                        <a:cs typeface="Arial" pitchFamily="34" charset="0"/>
                      </a:endParaRPr>
                    </a:p>
                    <a:p>
                      <a:pPr marL="0" marR="0" lvl="0" indent="0" algn="l" defTabSz="914400" rtl="0" eaLnBrk="0" fontAlgn="ctr" latinLnBrk="0" hangingPunct="0">
                        <a:lnSpc>
                          <a:spcPct val="100000"/>
                        </a:lnSpc>
                        <a:spcBef>
                          <a:spcPct val="0"/>
                        </a:spcBef>
                        <a:spcAft>
                          <a:spcPct val="0"/>
                        </a:spcAft>
                        <a:buClrTx/>
                        <a:buSzTx/>
                        <a:buFontTx/>
                        <a:buNone/>
                      </a:pPr>
                      <a:r>
                        <a:rPr kumimoji="0" lang="zh-CN" altLang="en-US" sz="1000" b="0" i="0" u="none" strike="noStrike" cap="none" normalizeH="0" baseline="0" smtClean="0">
                          <a:ln>
                            <a:noFill/>
                          </a:ln>
                          <a:solidFill>
                            <a:schemeClr val="hlink"/>
                          </a:solidFill>
                          <a:effectLst/>
                          <a:latin typeface="Arial" pitchFamily="34" charset="0"/>
                          <a:ea typeface="STKaiti" pitchFamily="2" charset="-122"/>
                          <a:cs typeface="Arial" pitchFamily="34" charset="0"/>
                        </a:rPr>
                        <a:t>排名</a:t>
                      </a:r>
                      <a:endParaRPr kumimoji="0" lang="en-US" altLang="zh-CN" sz="1000" b="0" i="0" u="none" strike="noStrike" cap="none" normalizeH="0" baseline="0" smtClean="0">
                        <a:ln>
                          <a:noFill/>
                        </a:ln>
                        <a:solidFill>
                          <a:schemeClr val="hlink"/>
                        </a:solidFill>
                        <a:effectLst/>
                        <a:latin typeface="Arial" pitchFamily="34" charset="0"/>
                        <a:ea typeface="STKaiti" pitchFamily="2" charset="-122"/>
                        <a:cs typeface="Arial" pitchFamily="34" charset="0"/>
                      </a:endParaRPr>
                    </a:p>
                  </a:txBody>
                  <a:tcPr marL="45720" marR="45720" marT="45718" marB="45718" anchor="b" horzOverflow="overflow">
                    <a:lnL>
                      <a:noFill/>
                    </a:lnL>
                    <a:lnR>
                      <a:noFill/>
                    </a:lnR>
                    <a:lnT>
                      <a:noFill/>
                    </a:lnT>
                    <a:lnB w="6350" cap="flat" cmpd="sng" algn="ctr">
                      <a:solidFill>
                        <a:srgbClr val="53565A"/>
                      </a:solidFill>
                      <a:prstDash val="solid"/>
                      <a:round/>
                      <a:headEnd type="none" w="med" len="med"/>
                      <a:tailEnd type="none" w="med" len="med"/>
                    </a:lnB>
                    <a:lnTlToBr>
                      <a:noFill/>
                    </a:lnTlToBr>
                    <a:lnBlToTr>
                      <a:noFill/>
                    </a:lnBlToTr>
                    <a:noFill/>
                  </a:tcPr>
                </a:tc>
                <a:tc>
                  <a:txBody>
                    <a:bodyPr vert="horz" wrap="square"/>
                    <a:lstStyle>
                      <a:lvl1pPr marL="228600" indent="-228600"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228600" marR="0" lvl="0" indent="-228600" algn="l" defTabSz="914400" rtl="0" eaLnBrk="0" fontAlgn="ctr" latinLnBrk="0" hangingPunct="0">
                        <a:lnSpc>
                          <a:spcPct val="100000"/>
                        </a:lnSpc>
                        <a:spcBef>
                          <a:spcPct val="0"/>
                        </a:spcBef>
                        <a:spcAft>
                          <a:spcPct val="0"/>
                        </a:spcAft>
                        <a:buClrTx/>
                        <a:buSzTx/>
                        <a:buFontTx/>
                        <a:buNone/>
                      </a:pPr>
                      <a:endParaRPr kumimoji="0" lang="zh-CN" altLang="en-US" sz="1000" b="0" i="0" u="none" strike="noStrike" cap="none" normalizeH="0" baseline="0" smtClean="0">
                        <a:ln>
                          <a:noFill/>
                        </a:ln>
                        <a:solidFill>
                          <a:schemeClr val="hlink"/>
                        </a:solidFill>
                        <a:effectLst/>
                        <a:latin typeface="Arial" pitchFamily="34" charset="0"/>
                        <a:ea typeface="STKaiti" pitchFamily="2" charset="-122"/>
                        <a:cs typeface="Arial" pitchFamily="34" charset="0"/>
                      </a:endParaRPr>
                    </a:p>
                    <a:p>
                      <a:pPr marL="228600" marR="0" lvl="0" indent="-228600" algn="l" defTabSz="914400" rtl="0" eaLnBrk="0" fontAlgn="ctr" latinLnBrk="0" hangingPunct="0">
                        <a:lnSpc>
                          <a:spcPct val="100000"/>
                        </a:lnSpc>
                        <a:spcBef>
                          <a:spcPct val="0"/>
                        </a:spcBef>
                        <a:spcAft>
                          <a:spcPct val="0"/>
                        </a:spcAft>
                        <a:buClrTx/>
                        <a:buSzTx/>
                        <a:buFontTx/>
                        <a:buNone/>
                      </a:pPr>
                      <a:r>
                        <a:rPr kumimoji="0" lang="zh-CN" altLang="en-US" sz="1000" b="0" i="0" u="none" strike="noStrike" cap="none" normalizeH="0" baseline="0" smtClean="0">
                          <a:ln>
                            <a:noFill/>
                          </a:ln>
                          <a:solidFill>
                            <a:schemeClr val="hlink"/>
                          </a:solidFill>
                          <a:effectLst/>
                          <a:latin typeface="Arial" pitchFamily="34" charset="0"/>
                          <a:ea typeface="STKaiti" pitchFamily="2" charset="-122"/>
                          <a:cs typeface="Arial" pitchFamily="34" charset="0"/>
                        </a:rPr>
                        <a:t>财务顾问</a:t>
                      </a:r>
                    </a:p>
                  </a:txBody>
                  <a:tcPr marL="45720" marR="45720" marT="45718" marB="45718" anchor="b" horzOverflow="overflow">
                    <a:lnL>
                      <a:noFill/>
                    </a:lnL>
                    <a:lnR>
                      <a:noFill/>
                    </a:lnR>
                    <a:lnT>
                      <a:noFill/>
                    </a:lnT>
                    <a:lnB w="6350" cap="flat" cmpd="sng" algn="ctr">
                      <a:solidFill>
                        <a:srgbClr val="53565A"/>
                      </a:solidFill>
                      <a:prstDash val="solid"/>
                      <a:round/>
                      <a:headEnd type="none" w="med" len="med"/>
                      <a:tailEnd type="none" w="med" len="med"/>
                    </a:lnB>
                    <a:lnTlToBr>
                      <a:noFill/>
                    </a:lnTlToBr>
                    <a:lnBlToTr>
                      <a:noFill/>
                    </a:lnBlToTr>
                    <a:noFill/>
                  </a:tcPr>
                </a:tc>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000" b="0" i="0" u="none" strike="noStrike" cap="none" normalizeH="0" baseline="0" smtClean="0">
                          <a:ln>
                            <a:noFill/>
                          </a:ln>
                          <a:solidFill>
                            <a:schemeClr val="hlink"/>
                          </a:solidFill>
                          <a:effectLst/>
                          <a:latin typeface="Arial" pitchFamily="34" charset="0"/>
                          <a:ea typeface="STKaiti" pitchFamily="2" charset="-122"/>
                          <a:cs typeface="Arial" pitchFamily="34" charset="0"/>
                        </a:rPr>
                        <a:t>交易金额</a:t>
                      </a:r>
                      <a:br>
                        <a:rPr kumimoji="0" lang="zh-CN" altLang="en-US" sz="1000" b="0" i="0" u="none" strike="noStrike" cap="none" normalizeH="0" baseline="0" smtClean="0">
                          <a:ln>
                            <a:noFill/>
                          </a:ln>
                          <a:solidFill>
                            <a:schemeClr val="hlink"/>
                          </a:solidFill>
                          <a:effectLst/>
                          <a:latin typeface="Arial" pitchFamily="34" charset="0"/>
                          <a:ea typeface="STKaiti" pitchFamily="2" charset="-122"/>
                          <a:cs typeface="Arial" pitchFamily="34" charset="0"/>
                        </a:rPr>
                      </a:br>
                      <a:r>
                        <a:rPr kumimoji="0" lang="zh-CN" altLang="en-US" sz="1000" b="0" i="0" u="none" strike="noStrike" cap="none" normalizeH="0" baseline="0" smtClean="0">
                          <a:ln>
                            <a:noFill/>
                          </a:ln>
                          <a:solidFill>
                            <a:schemeClr val="hlink"/>
                          </a:solidFill>
                          <a:effectLst/>
                          <a:latin typeface="Arial" pitchFamily="34" charset="0"/>
                          <a:ea typeface="STKaiti" pitchFamily="2" charset="-122"/>
                          <a:cs typeface="Arial" pitchFamily="34" charset="0"/>
                        </a:rPr>
                        <a:t>（十亿美元）</a:t>
                      </a:r>
                      <a:endParaRPr kumimoji="0" lang="en-US" altLang="zh-CN" sz="1000" b="0" i="0" u="none" strike="noStrike" cap="none" normalizeH="0" baseline="0" smtClean="0">
                        <a:ln>
                          <a:noFill/>
                        </a:ln>
                        <a:solidFill>
                          <a:schemeClr val="hlink"/>
                        </a:solidFill>
                        <a:effectLst/>
                        <a:latin typeface="Arial" pitchFamily="34" charset="0"/>
                        <a:ea typeface="STKaiti" pitchFamily="2" charset="-122"/>
                        <a:cs typeface="Arial" pitchFamily="34" charset="0"/>
                      </a:endParaRPr>
                    </a:p>
                  </a:txBody>
                  <a:tcPr marL="45720" marR="45720" marT="45718" marB="45718" anchor="b" horzOverflow="overflow">
                    <a:lnL>
                      <a:noFill/>
                    </a:lnL>
                    <a:lnR>
                      <a:noFill/>
                    </a:lnR>
                    <a:lnT>
                      <a:noFill/>
                    </a:lnT>
                    <a:lnB w="6350" cap="flat" cmpd="sng" algn="ctr">
                      <a:solidFill>
                        <a:srgbClr val="53565A"/>
                      </a:solidFill>
                      <a:prstDash val="solid"/>
                      <a:round/>
                      <a:headEnd type="none" w="med" len="med"/>
                      <a:tailEnd type="none" w="med" len="med"/>
                    </a:lnB>
                    <a:lnTlToBr>
                      <a:noFill/>
                    </a:lnTlToBr>
                    <a:lnBlToTr>
                      <a:noFill/>
                    </a:lnBlToTr>
                    <a:noFill/>
                  </a:tcPr>
                </a:tc>
                <a:tc>
                  <a:txBody>
                    <a:bodyPr vert="horz" wrap="square"/>
                    <a:lstStyle>
                      <a:lvl1pPr marL="228600" indent="-228600"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228600" marR="0" lvl="0" indent="-228600" algn="ctr" defTabSz="914400" rtl="0" eaLnBrk="0" fontAlgn="ctr" latinLnBrk="0" hangingPunct="0">
                        <a:lnSpc>
                          <a:spcPct val="100000"/>
                        </a:lnSpc>
                        <a:spcBef>
                          <a:spcPct val="0"/>
                        </a:spcBef>
                        <a:spcAft>
                          <a:spcPct val="0"/>
                        </a:spcAft>
                        <a:buClrTx/>
                        <a:buSzTx/>
                        <a:buFontTx/>
                        <a:buNone/>
                      </a:pPr>
                      <a:endParaRPr kumimoji="0" lang="zh-CN" altLang="en-US" sz="1000" b="0" i="0" u="none" strike="noStrike" cap="none" normalizeH="0" baseline="0" smtClean="0">
                        <a:ln>
                          <a:noFill/>
                        </a:ln>
                        <a:solidFill>
                          <a:schemeClr val="hlink"/>
                        </a:solidFill>
                        <a:effectLst/>
                        <a:latin typeface="Arial" pitchFamily="34" charset="0"/>
                        <a:ea typeface="STKaiti" pitchFamily="2" charset="-122"/>
                        <a:cs typeface="Arial" pitchFamily="34" charset="0"/>
                      </a:endParaRPr>
                    </a:p>
                    <a:p>
                      <a:pPr marL="228600" marR="0" lvl="0" indent="-228600" algn="ctr" defTabSz="914400" rtl="0" eaLnBrk="0" fontAlgn="ctr" latinLnBrk="0" hangingPunct="0">
                        <a:lnSpc>
                          <a:spcPct val="100000"/>
                        </a:lnSpc>
                        <a:spcBef>
                          <a:spcPct val="0"/>
                        </a:spcBef>
                        <a:spcAft>
                          <a:spcPct val="0"/>
                        </a:spcAft>
                        <a:buClrTx/>
                        <a:buSzTx/>
                        <a:buFontTx/>
                        <a:buNone/>
                      </a:pPr>
                      <a:r>
                        <a:rPr kumimoji="0" lang="zh-CN" altLang="en-US" sz="1000" b="0" i="0" u="none" strike="noStrike" cap="none" normalizeH="0" baseline="0" smtClean="0">
                          <a:ln>
                            <a:noFill/>
                          </a:ln>
                          <a:solidFill>
                            <a:schemeClr val="hlink"/>
                          </a:solidFill>
                          <a:effectLst/>
                          <a:latin typeface="Arial" pitchFamily="34" charset="0"/>
                          <a:ea typeface="STKaiti" pitchFamily="2" charset="-122"/>
                          <a:cs typeface="Arial" pitchFamily="34" charset="0"/>
                        </a:rPr>
                        <a:t>交易宗数</a:t>
                      </a:r>
                    </a:p>
                  </a:txBody>
                  <a:tcPr marL="45720" marR="45720" marT="45718" marB="45718" anchor="b" horzOverflow="overflow">
                    <a:lnL>
                      <a:noFill/>
                    </a:lnL>
                    <a:lnR>
                      <a:noFill/>
                    </a:lnR>
                    <a:lnT>
                      <a:noFill/>
                    </a:lnT>
                    <a:lnB w="6350" cap="flat" cmpd="sng" algn="ctr">
                      <a:solidFill>
                        <a:srgbClr val="53565A"/>
                      </a:solidFill>
                      <a:prstDash val="solid"/>
                      <a:round/>
                      <a:headEnd type="none" w="med" len="med"/>
                      <a:tailEnd type="none" w="med" len="med"/>
                    </a:lnB>
                    <a:lnTlToBr>
                      <a:noFill/>
                    </a:lnTlToBr>
                    <a:lnBlToTr>
                      <a:noFill/>
                    </a:lnBlToTr>
                    <a:noFill/>
                  </a:tcPr>
                </a:tc>
              </a:tr>
              <a:tr h="274638">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en-US"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1</a:t>
                      </a:r>
                    </a:p>
                  </a:txBody>
                  <a:tcPr marL="9525" marR="9525" marT="9525" marB="0" anchor="ctr" horzOverflow="overflow">
                    <a:lnL>
                      <a:noFill/>
                    </a:lnL>
                    <a:lnR>
                      <a:noFill/>
                    </a:lnR>
                    <a:lnT w="6350" cap="flat" cmpd="sng" algn="ctr">
                      <a:solidFill>
                        <a:srgbClr val="53565A"/>
                      </a:solidFill>
                      <a:prstDash val="solid"/>
                      <a:round/>
                      <a:headEnd type="none" w="med" len="med"/>
                      <a:tailEnd type="none" w="med" len="med"/>
                    </a:lnT>
                    <a:lnB>
                      <a:noFill/>
                    </a:lnB>
                    <a:lnTlToBr>
                      <a:noFill/>
                    </a:lnTlToBr>
                    <a:lnBlToTr>
                      <a:noFill/>
                    </a:lnBlToTr>
                    <a:noFill/>
                  </a:tcPr>
                </a:tc>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高盛</a:t>
                      </a:r>
                    </a:p>
                  </a:txBody>
                  <a:tcPr marL="9525" marR="9525" marT="9525" marB="0" anchor="ctr" horzOverflow="overflow">
                    <a:lnL>
                      <a:noFill/>
                    </a:lnL>
                    <a:lnR>
                      <a:noFill/>
                    </a:lnR>
                    <a:lnT w="6350" cap="flat" cmpd="sng" algn="ctr">
                      <a:solidFill>
                        <a:srgbClr val="53565A"/>
                      </a:solidFill>
                      <a:prstDash val="solid"/>
                      <a:round/>
                      <a:headEnd type="none" w="med" len="med"/>
                      <a:tailEnd type="none" w="med" len="med"/>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42.8</a:t>
                      </a:r>
                    </a:p>
                  </a:txBody>
                  <a:tcPr marL="9525" marR="257175" marT="9525" marB="0" anchor="ctr">
                    <a:lnL>
                      <a:noFill/>
                    </a:lnL>
                    <a:lnR>
                      <a:noFill/>
                    </a:lnR>
                    <a:lnT w="6350" cap="flat" cmpd="sng" algn="ctr">
                      <a:solidFill>
                        <a:srgbClr val="53565A"/>
                      </a:solidFill>
                      <a:prstDash val="solid"/>
                      <a:round/>
                      <a:headEnd type="none" w="med" len="med"/>
                      <a:tailEnd type="none" w="med" len="med"/>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17</a:t>
                      </a:r>
                    </a:p>
                  </a:txBody>
                  <a:tcPr marL="9525" marR="257175" marT="9525" marB="0" anchor="ctr">
                    <a:lnL>
                      <a:noFill/>
                    </a:lnL>
                    <a:lnR>
                      <a:noFill/>
                    </a:lnR>
                    <a:lnT w="6350" cap="flat" cmpd="sng" algn="ctr">
                      <a:solidFill>
                        <a:srgbClr val="53565A"/>
                      </a:solidFill>
                      <a:prstDash val="solid"/>
                      <a:round/>
                      <a:headEnd type="none" w="med" len="med"/>
                      <a:tailEnd type="none" w="med" len="med"/>
                    </a:lnT>
                    <a:lnB>
                      <a:noFill/>
                    </a:lnB>
                    <a:lnTlToBr>
                      <a:noFill/>
                    </a:lnTlToBr>
                    <a:lnBlToTr>
                      <a:noFill/>
                    </a:lnBlToTr>
                    <a:noFill/>
                  </a:tcPr>
                </a:tc>
              </a:tr>
              <a:tr h="274638">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en-US"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2</a:t>
                      </a:r>
                    </a:p>
                  </a:txBody>
                  <a:tcPr marL="9525" marR="9525" marT="9525" marB="0" anchor="ctr" horzOverflow="overflow">
                    <a:lnL>
                      <a:noFill/>
                    </a:lnL>
                    <a:lnR>
                      <a:noFill/>
                    </a:lnR>
                    <a:lnT>
                      <a:noFill/>
                    </a:lnT>
                    <a:lnB>
                      <a:noFill/>
                    </a:lnB>
                    <a:lnTlToBr>
                      <a:noFill/>
                    </a:lnTlToBr>
                    <a:lnBlToTr>
                      <a:noFill/>
                    </a:lnBlToTr>
                    <a:solidFill>
                      <a:srgbClr val="C9F3FF"/>
                    </a:solidFill>
                  </a:tcPr>
                </a:tc>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endParaRPr kumimoji="0" lang="en-US"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9525" marR="9525" marT="9525" marB="0" anchor="ctr" horzOverflow="overflow">
                    <a:lnL>
                      <a:noFill/>
                    </a:lnL>
                    <a:lnR>
                      <a:noFill/>
                    </a:lnR>
                    <a:lnT>
                      <a:noFill/>
                    </a:lnT>
                    <a:lnB>
                      <a:noFill/>
                    </a:lnB>
                    <a:lnTlToBr>
                      <a:noFill/>
                    </a:lnTlToBr>
                    <a:lnBlToTr>
                      <a:noFill/>
                    </a:lnBlToTr>
                    <a:solidFill>
                      <a:srgbClr val="C9F3FF"/>
                    </a:solidFill>
                  </a:tcPr>
                </a:tc>
                <a:tc>
                  <a:txBody>
                    <a:bodyPr vert="horz" wrap="square"/>
                    <a:lstStyle/>
                    <a:p>
                      <a:pPr algn="r" fontAlgn="b"/>
                      <a:r>
                        <a:rPr lang="en-US" sz="1200" b="0" i="0" u="none" strike="noStrike">
                          <a:solidFill>
                            <a:srgbClr val="53565A"/>
                          </a:solidFill>
                          <a:effectLst/>
                          <a:latin typeface="Arial"/>
                        </a:rPr>
                        <a:t>32.4</a:t>
                      </a:r>
                    </a:p>
                  </a:txBody>
                  <a:tcPr marL="9525" marR="257175" marT="9525" marB="0" anchor="ctr">
                    <a:lnL>
                      <a:noFill/>
                    </a:lnL>
                    <a:lnR>
                      <a:noFill/>
                    </a:lnR>
                    <a:lnT>
                      <a:noFill/>
                    </a:lnT>
                    <a:lnB>
                      <a:noFill/>
                    </a:lnB>
                    <a:lnTlToBr>
                      <a:noFill/>
                    </a:lnTlToBr>
                    <a:lnBlToTr>
                      <a:noFill/>
                    </a:lnBlToTr>
                    <a:solidFill>
                      <a:srgbClr val="C9F3FF"/>
                    </a:solidFill>
                  </a:tcPr>
                </a:tc>
                <a:tc>
                  <a:txBody>
                    <a:bodyPr vert="horz" wrap="square"/>
                    <a:lstStyle/>
                    <a:p>
                      <a:pPr algn="r" fontAlgn="b"/>
                      <a:r>
                        <a:rPr lang="en-US" sz="1200" b="0" i="0" u="none" strike="noStrike">
                          <a:solidFill>
                            <a:srgbClr val="53565A"/>
                          </a:solidFill>
                          <a:effectLst/>
                          <a:latin typeface="Arial"/>
                        </a:rPr>
                        <a:t>13</a:t>
                      </a:r>
                    </a:p>
                  </a:txBody>
                  <a:tcPr marL="9525" marR="257175" marT="9525" marB="0" anchor="ctr">
                    <a:lnL>
                      <a:noFill/>
                    </a:lnL>
                    <a:lnR>
                      <a:noFill/>
                    </a:lnR>
                    <a:lnT>
                      <a:noFill/>
                    </a:lnT>
                    <a:lnB>
                      <a:noFill/>
                    </a:lnB>
                    <a:lnTlToBr>
                      <a:noFill/>
                    </a:lnTlToBr>
                    <a:lnBlToTr>
                      <a:noFill/>
                    </a:lnBlToTr>
                    <a:solidFill>
                      <a:srgbClr val="C9F3FF"/>
                    </a:solidFill>
                  </a:tcPr>
                </a:tc>
              </a:tr>
              <a:tr h="274638">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en-US"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3</a:t>
                      </a: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蒙特利尔银行</a:t>
                      </a: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25.3</a:t>
                      </a:r>
                    </a:p>
                  </a:txBody>
                  <a:tcPr marL="9525" marR="257175" marT="9525" marB="0" anchor="ctr">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2</a:t>
                      </a:r>
                    </a:p>
                  </a:txBody>
                  <a:tcPr marL="9525" marR="257175" marT="9525" marB="0" anchor="ctr">
                    <a:lnL>
                      <a:noFill/>
                    </a:lnL>
                    <a:lnR>
                      <a:noFill/>
                    </a:lnR>
                    <a:lnT>
                      <a:noFill/>
                    </a:lnT>
                    <a:lnB>
                      <a:noFill/>
                    </a:lnB>
                    <a:lnTlToBr>
                      <a:noFill/>
                    </a:lnTlToBr>
                    <a:lnBlToTr>
                      <a:noFill/>
                    </a:lnBlToTr>
                    <a:noFill/>
                  </a:tcPr>
                </a:tc>
              </a:tr>
              <a:tr h="274638">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en-US"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4</a:t>
                      </a: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瑞信</a:t>
                      </a: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22.2</a:t>
                      </a:r>
                    </a:p>
                  </a:txBody>
                  <a:tcPr marL="9525" marR="257175" marT="9525" marB="0" anchor="ctr">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11</a:t>
                      </a:r>
                    </a:p>
                  </a:txBody>
                  <a:tcPr marL="9525" marR="257175" marT="9525" marB="0" anchor="ctr">
                    <a:lnL>
                      <a:noFill/>
                    </a:lnL>
                    <a:lnR>
                      <a:noFill/>
                    </a:lnR>
                    <a:lnT>
                      <a:noFill/>
                    </a:lnT>
                    <a:lnB>
                      <a:noFill/>
                    </a:lnB>
                    <a:lnTlToBr>
                      <a:noFill/>
                    </a:lnTlToBr>
                    <a:lnBlToTr>
                      <a:noFill/>
                    </a:lnBlToTr>
                    <a:noFill/>
                  </a:tcPr>
                </a:tc>
              </a:tr>
              <a:tr h="274638">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en-US"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5</a:t>
                      </a: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摩根士丹利</a:t>
                      </a: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21.8</a:t>
                      </a:r>
                    </a:p>
                  </a:txBody>
                  <a:tcPr marL="9525" marR="257175" marT="9525" marB="0" anchor="ctr">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13</a:t>
                      </a:r>
                    </a:p>
                  </a:txBody>
                  <a:tcPr marL="9525" marR="257175" marT="9525" marB="0" anchor="ctr">
                    <a:lnL>
                      <a:noFill/>
                    </a:lnL>
                    <a:lnR>
                      <a:noFill/>
                    </a:lnR>
                    <a:lnT>
                      <a:noFill/>
                    </a:lnT>
                    <a:lnB>
                      <a:noFill/>
                    </a:lnB>
                    <a:lnTlToBr>
                      <a:noFill/>
                    </a:lnTlToBr>
                    <a:lnBlToTr>
                      <a:noFill/>
                    </a:lnBlToTr>
                    <a:noFill/>
                  </a:tcPr>
                </a:tc>
              </a:tr>
              <a:tr h="274638">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en-US"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6</a:t>
                      </a: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加拿大皇家银行</a:t>
                      </a: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18.4</a:t>
                      </a:r>
                    </a:p>
                  </a:txBody>
                  <a:tcPr marL="9525" marR="257175" marT="9525" marB="0" anchor="ctr">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2</a:t>
                      </a:r>
                    </a:p>
                  </a:txBody>
                  <a:tcPr marL="9525" marR="257175" marT="9525" marB="0" anchor="ctr">
                    <a:lnL>
                      <a:noFill/>
                    </a:lnL>
                    <a:lnR>
                      <a:noFill/>
                    </a:lnR>
                    <a:lnT>
                      <a:noFill/>
                    </a:lnT>
                    <a:lnB>
                      <a:noFill/>
                    </a:lnB>
                    <a:lnTlToBr>
                      <a:noFill/>
                    </a:lnTlToBr>
                    <a:lnBlToTr>
                      <a:noFill/>
                    </a:lnBlToTr>
                    <a:noFill/>
                  </a:tcPr>
                </a:tc>
              </a:tr>
              <a:tr h="274638">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en-US"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7</a:t>
                      </a: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巴克莱</a:t>
                      </a: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16.4</a:t>
                      </a:r>
                    </a:p>
                  </a:txBody>
                  <a:tcPr marL="9525" marR="257175" marT="9525" marB="0" anchor="ctr">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10</a:t>
                      </a:r>
                    </a:p>
                  </a:txBody>
                  <a:tcPr marL="9525" marR="257175" marT="9525" marB="0" anchor="ctr">
                    <a:lnL>
                      <a:noFill/>
                    </a:lnL>
                    <a:lnR>
                      <a:noFill/>
                    </a:lnR>
                    <a:lnT>
                      <a:noFill/>
                    </a:lnT>
                    <a:lnB>
                      <a:noFill/>
                    </a:lnB>
                    <a:lnTlToBr>
                      <a:noFill/>
                    </a:lnTlToBr>
                    <a:lnBlToTr>
                      <a:noFill/>
                    </a:lnBlToTr>
                    <a:noFill/>
                  </a:tcPr>
                </a:tc>
              </a:tr>
              <a:tr h="274638">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en-US"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8</a:t>
                      </a: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瑞德</a:t>
                      </a: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15.4</a:t>
                      </a:r>
                    </a:p>
                  </a:txBody>
                  <a:tcPr marL="9525" marR="257175" marT="9525" marB="0" anchor="ctr">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11</a:t>
                      </a:r>
                    </a:p>
                  </a:txBody>
                  <a:tcPr marL="9525" marR="257175" marT="9525" marB="0" anchor="ctr">
                    <a:lnL>
                      <a:noFill/>
                    </a:lnL>
                    <a:lnR>
                      <a:noFill/>
                    </a:lnR>
                    <a:lnT>
                      <a:noFill/>
                    </a:lnT>
                    <a:lnB>
                      <a:noFill/>
                    </a:lnB>
                    <a:lnTlToBr>
                      <a:noFill/>
                    </a:lnTlToBr>
                    <a:lnBlToTr>
                      <a:noFill/>
                    </a:lnBlToTr>
                    <a:noFill/>
                  </a:tcPr>
                </a:tc>
              </a:tr>
              <a:tr h="274638">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en-US"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9</a:t>
                      </a: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摩根大通</a:t>
                      </a:r>
                      <a:endParaRPr kumimoji="0" lang="en-US"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9525" marR="9525" marT="9525" marB="0" anchor="ctr" horzOverflow="overflow">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13.8</a:t>
                      </a:r>
                    </a:p>
                  </a:txBody>
                  <a:tcPr marL="9525" marR="257175" marT="9525" marB="0" anchor="ctr">
                    <a:lnL>
                      <a:noFill/>
                    </a:lnL>
                    <a:lnR>
                      <a:noFill/>
                    </a:lnR>
                    <a:lnT>
                      <a:noFill/>
                    </a:lnT>
                    <a:lnB>
                      <a:noFill/>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12</a:t>
                      </a:r>
                    </a:p>
                  </a:txBody>
                  <a:tcPr marL="9525" marR="257175" marT="9525" marB="0" anchor="ctr">
                    <a:lnL>
                      <a:noFill/>
                    </a:lnL>
                    <a:lnR>
                      <a:noFill/>
                    </a:lnR>
                    <a:lnT>
                      <a:noFill/>
                    </a:lnT>
                    <a:lnB>
                      <a:noFill/>
                    </a:lnB>
                    <a:lnTlToBr>
                      <a:noFill/>
                    </a:lnTlToBr>
                    <a:lnBlToTr>
                      <a:noFill/>
                    </a:lnBlToTr>
                    <a:noFill/>
                  </a:tcPr>
                </a:tc>
              </a:tr>
              <a:tr h="274638">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en-US"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10</a:t>
                      </a:r>
                    </a:p>
                  </a:txBody>
                  <a:tcPr marL="9525" marR="9525" marT="9525" marB="0" anchor="ctr" horzOverflow="overflow">
                    <a:lnL>
                      <a:noFill/>
                    </a:lnL>
                    <a:lnR>
                      <a:noFill/>
                    </a:lnR>
                    <a:lnT>
                      <a:noFill/>
                    </a:lnT>
                    <a:lnB w="9525" cap="flat" cmpd="sng" algn="ctr">
                      <a:solidFill>
                        <a:srgbClr val="53565A"/>
                      </a:solidFill>
                      <a:prstDash val="sysDot"/>
                      <a:round/>
                      <a:headEnd type="none" w="med" len="med"/>
                      <a:tailEnd type="none" w="med" len="med"/>
                    </a:lnB>
                    <a:lnTlToBr>
                      <a:noFill/>
                    </a:lnTlToBr>
                    <a:lnBlToTr>
                      <a:noFill/>
                    </a:lnBlToTr>
                    <a:noFill/>
                  </a:tcPr>
                </a:tc>
                <a:tc>
                  <a:txBody>
                    <a:bodyPr vert="horz" wrap="square"/>
                    <a:lstStyle>
                      <a:lvl1pPr algn="l" eaLnBrk="0" hangingPunct="0">
                        <a:spcBef>
                          <a:spcPct val="7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德意志银行</a:t>
                      </a:r>
                      <a:endParaRPr kumimoji="0" lang="en-US"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9525" marR="9525" marT="9525" marB="0" anchor="ctr" horzOverflow="overflow">
                    <a:lnL>
                      <a:noFill/>
                    </a:lnL>
                    <a:lnR>
                      <a:noFill/>
                    </a:lnR>
                    <a:lnT>
                      <a:noFill/>
                    </a:lnT>
                    <a:lnB w="9525" cap="flat" cmpd="sng" algn="ctr">
                      <a:solidFill>
                        <a:srgbClr val="53565A"/>
                      </a:solidFill>
                      <a:prstDash val="sysDot"/>
                      <a:round/>
                      <a:headEnd type="none" w="med" len="med"/>
                      <a:tailEnd type="none" w="med" len="med"/>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13.7</a:t>
                      </a:r>
                    </a:p>
                  </a:txBody>
                  <a:tcPr marL="9525" marR="257175" marT="9525" marB="0" anchor="ctr">
                    <a:lnL>
                      <a:noFill/>
                    </a:lnL>
                    <a:lnR>
                      <a:noFill/>
                    </a:lnR>
                    <a:lnT>
                      <a:noFill/>
                    </a:lnT>
                    <a:lnB w="9525" cap="flat" cmpd="sng" algn="ctr">
                      <a:solidFill>
                        <a:srgbClr val="53565A"/>
                      </a:solidFill>
                      <a:prstDash val="sysDot"/>
                      <a:round/>
                      <a:headEnd type="none" w="med" len="med"/>
                      <a:tailEnd type="none" w="med" len="med"/>
                    </a:lnB>
                    <a:lnTlToBr>
                      <a:noFill/>
                    </a:lnTlToBr>
                    <a:lnBlToTr>
                      <a:noFill/>
                    </a:lnBlToTr>
                    <a:noFill/>
                  </a:tcPr>
                </a:tc>
                <a:tc>
                  <a:txBody>
                    <a:bodyPr vert="horz" wrap="square"/>
                    <a:lstStyle/>
                    <a:p>
                      <a:pPr algn="r" fontAlgn="b"/>
                      <a:r>
                        <a:rPr lang="en-US" sz="1200" b="0" i="0" u="none" strike="noStrike">
                          <a:solidFill>
                            <a:srgbClr val="53565A"/>
                          </a:solidFill>
                          <a:effectLst/>
                          <a:latin typeface="Arial"/>
                        </a:rPr>
                        <a:t>11</a:t>
                      </a:r>
                    </a:p>
                  </a:txBody>
                  <a:tcPr marL="9525" marR="257175" marT="9525" marB="0" anchor="ctr">
                    <a:lnL>
                      <a:noFill/>
                    </a:lnL>
                    <a:lnR>
                      <a:noFill/>
                    </a:lnR>
                    <a:lnT>
                      <a:noFill/>
                    </a:lnT>
                    <a:lnB w="9525" cap="flat" cmpd="sng" algn="ctr">
                      <a:solidFill>
                        <a:srgbClr val="53565A"/>
                      </a:solidFill>
                      <a:prstDash val="sysDot"/>
                      <a:round/>
                      <a:headEnd type="none" w="med" len="med"/>
                      <a:tailEnd type="none" w="med" len="med"/>
                    </a:lnB>
                    <a:lnTlToBr>
                      <a:noFill/>
                    </a:lnTlToBr>
                    <a:lnBlToTr>
                      <a:noFill/>
                    </a:lnBlToTr>
                    <a:noFill/>
                  </a:tcPr>
                </a:tc>
              </a:tr>
              <a:tr h="274638">
                <a:tc gridSpan="2">
                  <a:txBody>
                    <a:bodyPr vert="horz" wrap="square"/>
                    <a:lstStyle>
                      <a:lvl1pPr algn="l" eaLnBrk="0" hangingPunct="0">
                        <a:spcBef>
                          <a:spcPct val="75000"/>
                        </a:spcBef>
                        <a:buClr>
                          <a:schemeClr val="tx2"/>
                        </a:buClr>
                        <a:buFont typeface="Symbol" pitchFamily="18" charset="2"/>
                        <a:tabLst>
                          <a:tab pos="447675" algn="dec"/>
                        </a:tabLst>
                        <a:defRPr sz="1200">
                          <a:solidFill>
                            <a:srgbClr val="53565A"/>
                          </a:solidFill>
                          <a:latin typeface="Arial" pitchFamily="34" charset="0"/>
                          <a:ea typeface="ヒラギノ角ゴ Pro W3"/>
                          <a:cs typeface="Geneva" pitchFamily="34" charset="0"/>
                        </a:defRPr>
                      </a:lvl1pPr>
                      <a:lvl2pPr marL="742950" indent="-285750" algn="l" eaLnBrk="0" hangingPunct="0">
                        <a:spcBef>
                          <a:spcPct val="25000"/>
                        </a:spcBef>
                        <a:buClr>
                          <a:schemeClr val="tx2"/>
                        </a:buClr>
                        <a:buFont typeface="Arial" pitchFamily="34" charset="0"/>
                        <a:tabLst>
                          <a:tab pos="447675" algn="dec"/>
                        </a:tabLst>
                        <a:defRPr sz="1200">
                          <a:solidFill>
                            <a:srgbClr val="53565A"/>
                          </a:solidFill>
                          <a:latin typeface="Arial" pitchFamily="34" charset="0"/>
                          <a:ea typeface="ヒラギノ角ゴ Pro W3"/>
                          <a:cs typeface="Geneva" pitchFamily="34" charset="0"/>
                        </a:defRPr>
                      </a:lvl2pPr>
                      <a:lvl3pPr marL="1143000" indent="-228600" algn="l" eaLnBrk="0" hangingPunct="0">
                        <a:spcBef>
                          <a:spcPct val="25000"/>
                        </a:spcBef>
                        <a:buClr>
                          <a:schemeClr val="tx2"/>
                        </a:buClr>
                        <a:buFont typeface="Symbol" pitchFamily="18" charset="2"/>
                        <a:tabLst>
                          <a:tab pos="447675" algn="dec"/>
                        </a:tabLst>
                        <a:defRPr sz="1200">
                          <a:solidFill>
                            <a:srgbClr val="53565A"/>
                          </a:solidFill>
                          <a:latin typeface="Arial" pitchFamily="34" charset="0"/>
                          <a:ea typeface="ヒラギノ角ゴ Pro W3"/>
                          <a:cs typeface="Geneva" pitchFamily="34" charset="0"/>
                        </a:defRPr>
                      </a:lvl3pPr>
                      <a:lvl4pPr marL="1600200" indent="-228600" algn="l" eaLnBrk="0" hangingPunct="0">
                        <a:spcBef>
                          <a:spcPct val="25000"/>
                        </a:spcBef>
                        <a:buClr>
                          <a:schemeClr val="tx2"/>
                        </a:buClr>
                        <a:buFont typeface="Arial" pitchFamily="34" charset="0"/>
                        <a:tabLst>
                          <a:tab pos="447675" algn="dec"/>
                        </a:tabLst>
                        <a:defRPr sz="1200">
                          <a:solidFill>
                            <a:srgbClr val="53565A"/>
                          </a:solidFill>
                          <a:latin typeface="Arial" pitchFamily="34" charset="0"/>
                          <a:ea typeface="ヒラギノ角ゴ Pro W3"/>
                          <a:cs typeface="Geneva" pitchFamily="34" charset="0"/>
                        </a:defRPr>
                      </a:lvl4pPr>
                      <a:lvl5pPr marL="2057400" indent="-228600" algn="l" eaLnBrk="0" hangingPunct="0">
                        <a:spcBef>
                          <a:spcPct val="25000"/>
                        </a:spcBef>
                        <a:buClr>
                          <a:schemeClr val="tx2"/>
                        </a:buClr>
                        <a:buFont typeface="Symbol" pitchFamily="18" charset="2"/>
                        <a:tabLst>
                          <a:tab pos="447675" algn="dec"/>
                        </a:tabLst>
                        <a:defRPr sz="1200">
                          <a:solidFill>
                            <a:srgbClr val="53565A"/>
                          </a:solidFill>
                          <a:latin typeface="Arial" pitchFamily="34" charset="0"/>
                          <a:ea typeface="ヒラギノ角ゴ Pro W3"/>
                          <a:cs typeface="Geneva" pitchFamily="34" charset="0"/>
                        </a:defRPr>
                      </a:lvl5pPr>
                      <a:lvl6pPr marL="2514600" indent="-228600" eaLnBrk="0" fontAlgn="base" hangingPunct="0">
                        <a:spcBef>
                          <a:spcPct val="25000"/>
                        </a:spcBef>
                        <a:spcAft>
                          <a:spcPct val="0"/>
                        </a:spcAft>
                        <a:buClr>
                          <a:schemeClr val="tx2"/>
                        </a:buClr>
                        <a:buFont typeface="Symbol" pitchFamily="18" charset="2"/>
                        <a:tabLst>
                          <a:tab pos="447675" algn="dec"/>
                        </a:tabLst>
                        <a:defRPr sz="1200">
                          <a:solidFill>
                            <a:srgbClr val="53565A"/>
                          </a:solidFill>
                          <a:latin typeface="Arial" pitchFamily="34" charset="0"/>
                          <a:ea typeface="ヒラギノ角ゴ Pro W3"/>
                          <a:cs typeface="Geneva" pitchFamily="34" charset="0"/>
                        </a:defRPr>
                      </a:lvl6pPr>
                      <a:lvl7pPr marL="2971800" indent="-228600" eaLnBrk="0" fontAlgn="base" hangingPunct="0">
                        <a:spcBef>
                          <a:spcPct val="25000"/>
                        </a:spcBef>
                        <a:spcAft>
                          <a:spcPct val="0"/>
                        </a:spcAft>
                        <a:buClr>
                          <a:schemeClr val="tx2"/>
                        </a:buClr>
                        <a:buFont typeface="Symbol" pitchFamily="18" charset="2"/>
                        <a:tabLst>
                          <a:tab pos="447675" algn="dec"/>
                        </a:tabLst>
                        <a:defRPr sz="1200">
                          <a:solidFill>
                            <a:srgbClr val="53565A"/>
                          </a:solidFill>
                          <a:latin typeface="Arial" pitchFamily="34" charset="0"/>
                          <a:ea typeface="ヒラギノ角ゴ Pro W3"/>
                          <a:cs typeface="Geneva" pitchFamily="34" charset="0"/>
                        </a:defRPr>
                      </a:lvl7pPr>
                      <a:lvl8pPr marL="3429000" indent="-228600" eaLnBrk="0" fontAlgn="base" hangingPunct="0">
                        <a:spcBef>
                          <a:spcPct val="25000"/>
                        </a:spcBef>
                        <a:spcAft>
                          <a:spcPct val="0"/>
                        </a:spcAft>
                        <a:buClr>
                          <a:schemeClr val="tx2"/>
                        </a:buClr>
                        <a:buFont typeface="Symbol" pitchFamily="18" charset="2"/>
                        <a:tabLst>
                          <a:tab pos="447675" algn="dec"/>
                        </a:tabLst>
                        <a:defRPr sz="1200">
                          <a:solidFill>
                            <a:srgbClr val="53565A"/>
                          </a:solidFill>
                          <a:latin typeface="Arial" pitchFamily="34" charset="0"/>
                          <a:ea typeface="ヒラギノ角ゴ Pro W3"/>
                          <a:cs typeface="Geneva" pitchFamily="34" charset="0"/>
                        </a:defRPr>
                      </a:lvl8pPr>
                      <a:lvl9pPr marL="3886200" indent="-228600" eaLnBrk="0" fontAlgn="base" hangingPunct="0">
                        <a:spcBef>
                          <a:spcPct val="25000"/>
                        </a:spcBef>
                        <a:spcAft>
                          <a:spcPct val="0"/>
                        </a:spcAft>
                        <a:buClr>
                          <a:schemeClr val="tx2"/>
                        </a:buClr>
                        <a:buFont typeface="Symbol" pitchFamily="18" charset="2"/>
                        <a:tabLst>
                          <a:tab pos="447675" algn="dec"/>
                        </a:tabLst>
                        <a:defRPr sz="1200">
                          <a:solidFill>
                            <a:srgbClr val="53565A"/>
                          </a:solidFill>
                          <a:latin typeface="Arial" pitchFamily="34" charset="0"/>
                          <a:ea typeface="ヒラギノ角ゴ Pro W3"/>
                          <a:cs typeface="Geneva" pitchFamily="34" charset="0"/>
                        </a:defRPr>
                      </a:lvl9pPr>
                    </a:lstStyle>
                    <a:p>
                      <a:pPr marL="0" marR="0" lvl="0" indent="0" algn="l" defTabSz="914400" rtl="0" eaLnBrk="1" fontAlgn="b" latinLnBrk="0" hangingPunct="1">
                        <a:lnSpc>
                          <a:spcPct val="100000"/>
                        </a:lnSpc>
                        <a:spcBef>
                          <a:spcPct val="0"/>
                        </a:spcBef>
                        <a:spcAft>
                          <a:spcPct val="0"/>
                        </a:spcAft>
                        <a:buClrTx/>
                        <a:buSzTx/>
                        <a:buFontTx/>
                        <a:buNone/>
                        <a:tabLst>
                          <a:tab pos="447675" algn="dec"/>
                        </a:tabLst>
                      </a:pPr>
                      <a:r>
                        <a:rPr kumimoji="0" lang="zh-CN" altLang="en-US" sz="1200" b="1" i="0" u="none" strike="noStrike" cap="none" normalizeH="0" baseline="0" smtClean="0">
                          <a:ln>
                            <a:noFill/>
                          </a:ln>
                          <a:solidFill>
                            <a:srgbClr val="00BDF2"/>
                          </a:solidFill>
                          <a:effectLst/>
                          <a:latin typeface="Arial" pitchFamily="34" charset="0"/>
                          <a:ea typeface="STKaiti" pitchFamily="2" charset="-122"/>
                          <a:cs typeface="ヒラギノ角ゴ Pro W3"/>
                        </a:rPr>
                        <a:t>总计</a:t>
                      </a:r>
                      <a:endParaRPr kumimoji="0" lang="en-US" altLang="zh-CN" sz="1200" b="1" i="0" u="none" strike="noStrike" cap="none" normalizeH="0" baseline="0" smtClean="0">
                        <a:ln>
                          <a:noFill/>
                        </a:ln>
                        <a:solidFill>
                          <a:srgbClr val="00BDF2"/>
                        </a:solidFill>
                        <a:effectLst/>
                        <a:latin typeface="Arial" pitchFamily="34" charset="0"/>
                        <a:ea typeface="STKaiti" pitchFamily="2" charset="-122"/>
                        <a:cs typeface="ヒラギノ角ゴ Pro W3"/>
                      </a:endParaRPr>
                    </a:p>
                  </a:txBody>
                  <a:tcPr marL="45720" marR="45720" marT="45747" marB="45747" anchor="ctr" horzOverflow="overflow">
                    <a:lnL>
                      <a:noFill/>
                    </a:lnL>
                    <a:lnR>
                      <a:noFill/>
                    </a:lnR>
                    <a:lnT w="9525" cap="flat" cmpd="sng" algn="ctr">
                      <a:solidFill>
                        <a:srgbClr val="53565A"/>
                      </a:solidFill>
                      <a:prstDash val="sysDot"/>
                      <a:round/>
                      <a:headEnd type="none" w="med" len="med"/>
                      <a:tailEnd type="none" w="med" len="med"/>
                    </a:lnT>
                    <a:lnB w="6350" cap="flat" cmpd="sng" algn="ctr">
                      <a:solidFill>
                        <a:srgbClr val="53565A"/>
                      </a:solidFill>
                      <a:prstDash val="solid"/>
                      <a:round/>
                      <a:headEnd type="none" w="med" len="med"/>
                      <a:tailEnd type="none" w="med" len="med"/>
                    </a:lnB>
                    <a:lnTlToBr>
                      <a:noFill/>
                    </a:lnTlToBr>
                    <a:lnBlToTr>
                      <a:noFill/>
                    </a:lnBlToTr>
                    <a:noFill/>
                  </a:tcPr>
                </a:tc>
                <a:tc hMerge="1">
                  <a:txBody>
                    <a:bodyPr vert="horz" wrap="square"/>
                    <a:lstStyle/>
                    <a:p>
                      <a:endParaRPr lang="en-US"/>
                    </a:p>
                  </a:txBody>
                  <a:tcPr/>
                </a:tc>
                <a:tc>
                  <a:txBody>
                    <a:bodyPr vert="horz" wrap="square"/>
                    <a:lstStyle/>
                    <a:p>
                      <a:pPr algn="r" fontAlgn="b"/>
                      <a:r>
                        <a:rPr lang="en-US" sz="1200" b="1" i="0" u="none" strike="noStrike">
                          <a:solidFill>
                            <a:srgbClr val="00BDF2"/>
                          </a:solidFill>
                          <a:effectLst/>
                          <a:latin typeface="Arial"/>
                        </a:rPr>
                        <a:t>138.8</a:t>
                      </a:r>
                    </a:p>
                  </a:txBody>
                  <a:tcPr marL="9525" marR="257175" marT="9525" marB="0" anchor="ctr">
                    <a:lnL>
                      <a:noFill/>
                    </a:lnL>
                    <a:lnR>
                      <a:noFill/>
                    </a:lnR>
                    <a:lnT w="9525" cap="flat" cmpd="sng" algn="ctr">
                      <a:solidFill>
                        <a:srgbClr val="53565A"/>
                      </a:solidFill>
                      <a:prstDash val="sysDot"/>
                      <a:round/>
                      <a:headEnd type="none" w="med" len="med"/>
                      <a:tailEnd type="none" w="med" len="med"/>
                    </a:lnT>
                    <a:lnB w="6350" cap="flat" cmpd="sng" algn="ctr">
                      <a:solidFill>
                        <a:srgbClr val="53565A"/>
                      </a:solidFill>
                      <a:prstDash val="solid"/>
                      <a:round/>
                      <a:headEnd type="none" w="med" len="med"/>
                      <a:tailEnd type="none" w="med" len="med"/>
                    </a:lnB>
                    <a:lnTlToBr>
                      <a:noFill/>
                    </a:lnTlToBr>
                    <a:lnBlToTr>
                      <a:noFill/>
                    </a:lnBlToTr>
                    <a:noFill/>
                  </a:tcPr>
                </a:tc>
                <a:tc>
                  <a:txBody>
                    <a:bodyPr vert="horz" wrap="square"/>
                    <a:lstStyle/>
                    <a:p>
                      <a:pPr algn="r" fontAlgn="b"/>
                      <a:r>
                        <a:rPr lang="en-US" sz="1200" b="1" i="0" u="none" strike="noStrike">
                          <a:solidFill>
                            <a:srgbClr val="00BDF2"/>
                          </a:solidFill>
                          <a:effectLst/>
                          <a:latin typeface="Arial"/>
                        </a:rPr>
                        <a:t>697</a:t>
                      </a:r>
                    </a:p>
                  </a:txBody>
                  <a:tcPr marL="9525" marR="257175" marT="9525" marB="0" anchor="ctr">
                    <a:lnL>
                      <a:noFill/>
                    </a:lnL>
                    <a:lnR>
                      <a:noFill/>
                    </a:lnR>
                    <a:lnT w="9525" cap="flat" cmpd="sng" algn="ctr">
                      <a:solidFill>
                        <a:srgbClr val="53565A"/>
                      </a:solidFill>
                      <a:prstDash val="sysDot"/>
                      <a:round/>
                      <a:headEnd type="none" w="med" len="med"/>
                      <a:tailEnd type="none" w="med" len="med"/>
                    </a:lnT>
                    <a:lnB w="6350" cap="flat" cmpd="sng" algn="ctr">
                      <a:solidFill>
                        <a:srgbClr val="53565A"/>
                      </a:solidFill>
                      <a:prstDash val="solid"/>
                      <a:round/>
                      <a:headEnd type="none" w="med" len="med"/>
                      <a:tailEnd type="none" w="med" len="med"/>
                    </a:lnB>
                    <a:lnTlToBr>
                      <a:noFill/>
                    </a:lnTlToBr>
                    <a:lnBlToTr>
                      <a:noFill/>
                    </a:lnBlToTr>
                    <a:noFill/>
                  </a:tcPr>
                </a:tc>
              </a:tr>
            </a:tbl>
          </a:graphicData>
        </a:graphic>
      </p:graphicFrame>
      <p:sp>
        <p:nvSpPr>
          <p:cNvPr id="17461" name="Rectangle 148"/>
          <p:cNvSpPr>
            <a:spLocks noChangeArrowheads="1"/>
          </p:cNvSpPr>
          <p:nvPr/>
        </p:nvSpPr>
        <p:spPr bwMode="auto">
          <a:xfrm>
            <a:off x="5100638" y="2741613"/>
            <a:ext cx="1447800" cy="1098550"/>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600">
                <a:ea typeface="STKaiti" pitchFamily="2" charset="-122"/>
                <a:cs typeface="Arial" pitchFamily="34" charset="0"/>
              </a:rPr>
              <a:t>已完成</a:t>
            </a: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r>
              <a:rPr lang="zh-CN" altLang="en-US" sz="600">
                <a:ea typeface="STKaiti" pitchFamily="2" charset="-122"/>
                <a:cs typeface="Arial" pitchFamily="34" charset="0"/>
              </a:rPr>
              <a:t>为五矿资源牵头的财团从嘉能可</a:t>
            </a:r>
            <a:r>
              <a:rPr lang="en-US" altLang="zh-CN" sz="600">
                <a:ea typeface="STKaiti" pitchFamily="2" charset="-122"/>
                <a:cs typeface="Arial" pitchFamily="34" charset="0"/>
              </a:rPr>
              <a:t>-</a:t>
            </a:r>
            <a:r>
              <a:rPr lang="zh-CN" altLang="en-US" sz="600">
                <a:ea typeface="STKaiti" pitchFamily="2" charset="-122"/>
                <a:cs typeface="Arial" pitchFamily="34" charset="0"/>
              </a:rPr>
              <a:t>斯特拉处收购</a:t>
            </a:r>
            <a:r>
              <a:rPr lang="en-US" altLang="zh-CN" sz="600">
                <a:ea typeface="STKaiti" pitchFamily="2" charset="-122"/>
                <a:cs typeface="Arial" pitchFamily="34" charset="0"/>
              </a:rPr>
              <a:t>Las Bambas</a:t>
            </a:r>
            <a:r>
              <a:rPr lang="zh-CN" altLang="en-US" sz="600">
                <a:ea typeface="STKaiti" pitchFamily="2" charset="-122"/>
                <a:cs typeface="Arial" pitchFamily="34" charset="0"/>
              </a:rPr>
              <a:t>提供顾问服务</a:t>
            </a: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r>
              <a:rPr lang="en-US" altLang="zh-CN" sz="600" b="1">
                <a:ea typeface="STKaiti" pitchFamily="2" charset="-122"/>
                <a:cs typeface="Arial" pitchFamily="34" charset="0"/>
              </a:rPr>
              <a:t>58.5</a:t>
            </a:r>
            <a:r>
              <a:rPr lang="zh-CN" altLang="en-US" sz="600" b="1">
                <a:ea typeface="STKaiti" pitchFamily="2" charset="-122"/>
                <a:cs typeface="Arial" pitchFamily="34" charset="0"/>
              </a:rPr>
              <a:t>亿美元</a:t>
            </a:r>
          </a:p>
          <a:p>
            <a:pPr algn="ctr" eaLnBrk="1" hangingPunct="1">
              <a:lnSpc>
                <a:spcPct val="95000"/>
              </a:lnSpc>
              <a:spcBef>
                <a:spcPct val="0"/>
              </a:spcBef>
              <a:buClrTx/>
              <a:buFontTx/>
              <a:buNone/>
            </a:pPr>
            <a:r>
              <a:rPr lang="en-US" altLang="zh-CN" sz="600">
                <a:ea typeface="STKaiti" pitchFamily="2" charset="-122"/>
                <a:cs typeface="Arial" pitchFamily="34" charset="0"/>
              </a:rPr>
              <a:t>2014</a:t>
            </a:r>
            <a:r>
              <a:rPr lang="zh-CN" altLang="en-US" sz="600">
                <a:ea typeface="STKaiti" pitchFamily="2" charset="-122"/>
                <a:cs typeface="Arial" pitchFamily="34" charset="0"/>
              </a:rPr>
              <a:t>年</a:t>
            </a:r>
            <a:r>
              <a:rPr lang="en-US" altLang="zh-CN" sz="600">
                <a:ea typeface="STKaiti" pitchFamily="2" charset="-122"/>
                <a:cs typeface="Arial" pitchFamily="34" charset="0"/>
              </a:rPr>
              <a:t>4</a:t>
            </a:r>
            <a:r>
              <a:rPr lang="zh-CN" altLang="en-US" sz="600">
                <a:ea typeface="STKaiti" pitchFamily="2" charset="-122"/>
                <a:cs typeface="Arial" pitchFamily="34" charset="0"/>
              </a:rPr>
              <a:t>月</a:t>
            </a:r>
          </a:p>
        </p:txBody>
      </p:sp>
      <p:sp>
        <p:nvSpPr>
          <p:cNvPr id="17462" name="Rectangle 167"/>
          <p:cNvSpPr>
            <a:spLocks noChangeArrowheads="1"/>
          </p:cNvSpPr>
          <p:nvPr/>
        </p:nvSpPr>
        <p:spPr bwMode="auto">
          <a:xfrm>
            <a:off x="8288338" y="1576388"/>
            <a:ext cx="1449387" cy="1098550"/>
          </a:xfrm>
          <a:prstGeom prst="rect">
            <a:avLst/>
          </a:prstGeom>
          <a:solidFill>
            <a:schemeClr val="bg1"/>
          </a:solidFill>
          <a:ln w="6350" algn="ctr">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600" smtClean="0">
                <a:ea typeface="STKaiti" pitchFamily="2" charset="-122"/>
                <a:cs typeface="Arial" pitchFamily="34" charset="0"/>
              </a:rPr>
              <a:t>已完成</a:t>
            </a: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r>
              <a:rPr lang="zh-CN" altLang="en-US" sz="600">
                <a:ea typeface="STKaiti" pitchFamily="2" charset="-122"/>
                <a:cs typeface="Arial" pitchFamily="34" charset="0"/>
              </a:rPr>
              <a:t>为光明食品收购特鲁瓦的</a:t>
            </a:r>
          </a:p>
          <a:p>
            <a:pPr algn="ctr" eaLnBrk="1" hangingPunct="1">
              <a:lnSpc>
                <a:spcPct val="95000"/>
              </a:lnSpc>
              <a:spcBef>
                <a:spcPct val="0"/>
              </a:spcBef>
              <a:buClrTx/>
              <a:buFontTx/>
              <a:buNone/>
            </a:pPr>
            <a:r>
              <a:rPr lang="en-US" altLang="zh-CN" sz="600">
                <a:ea typeface="STKaiti" pitchFamily="2" charset="-122"/>
                <a:cs typeface="Arial" pitchFamily="34" charset="0"/>
              </a:rPr>
              <a:t>56%</a:t>
            </a:r>
            <a:r>
              <a:rPr lang="zh-CN" altLang="en-US" sz="600">
                <a:ea typeface="STKaiti" pitchFamily="2" charset="-122"/>
                <a:cs typeface="Arial" pitchFamily="34" charset="0"/>
              </a:rPr>
              <a:t>的股份担任顾问</a:t>
            </a: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r>
              <a:rPr lang="en-US" altLang="zh-CN" sz="600" b="1">
                <a:ea typeface="STKaiti" pitchFamily="2" charset="-122"/>
                <a:cs typeface="Arial" pitchFamily="34" charset="0"/>
              </a:rPr>
              <a:t>25</a:t>
            </a:r>
            <a:r>
              <a:rPr lang="zh-CN" altLang="en-US" sz="600" b="1">
                <a:ea typeface="STKaiti" pitchFamily="2" charset="-122"/>
                <a:cs typeface="Arial" pitchFamily="34" charset="0"/>
              </a:rPr>
              <a:t>亿美元</a:t>
            </a:r>
          </a:p>
          <a:p>
            <a:pPr algn="ctr" eaLnBrk="1" hangingPunct="1">
              <a:lnSpc>
                <a:spcPct val="95000"/>
              </a:lnSpc>
              <a:spcBef>
                <a:spcPct val="0"/>
              </a:spcBef>
              <a:buClrTx/>
              <a:buFontTx/>
              <a:buNone/>
            </a:pPr>
            <a:r>
              <a:rPr lang="en-US" altLang="zh-CN" sz="600">
                <a:ea typeface="STKaiti" pitchFamily="2" charset="-122"/>
                <a:cs typeface="Arial" pitchFamily="34" charset="0"/>
              </a:rPr>
              <a:t>2014</a:t>
            </a:r>
            <a:r>
              <a:rPr lang="zh-CN" altLang="en-US" sz="600">
                <a:ea typeface="STKaiti" pitchFamily="2" charset="-122"/>
                <a:cs typeface="Arial" pitchFamily="34" charset="0"/>
              </a:rPr>
              <a:t>年</a:t>
            </a:r>
            <a:r>
              <a:rPr lang="en-US" altLang="zh-CN" sz="600">
                <a:ea typeface="STKaiti" pitchFamily="2" charset="-122"/>
                <a:cs typeface="Arial" pitchFamily="34" charset="0"/>
              </a:rPr>
              <a:t>5</a:t>
            </a:r>
            <a:r>
              <a:rPr lang="zh-CN" altLang="en-US" sz="600">
                <a:ea typeface="STKaiti" pitchFamily="2" charset="-122"/>
                <a:cs typeface="Arial" pitchFamily="34" charset="0"/>
              </a:rPr>
              <a:t>月</a:t>
            </a:r>
          </a:p>
        </p:txBody>
      </p:sp>
      <p:sp>
        <p:nvSpPr>
          <p:cNvPr id="17463" name="Rectangle 148"/>
          <p:cNvSpPr>
            <a:spLocks noChangeArrowheads="1"/>
          </p:cNvSpPr>
          <p:nvPr/>
        </p:nvSpPr>
        <p:spPr bwMode="auto">
          <a:xfrm>
            <a:off x="6704013" y="2741613"/>
            <a:ext cx="1447800" cy="1098550"/>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600" smtClean="0">
                <a:ea typeface="STKaiti" pitchFamily="2" charset="-122"/>
                <a:cs typeface="Arial" pitchFamily="34" charset="0"/>
              </a:rPr>
              <a:t>已完成</a:t>
            </a:r>
            <a:endParaRPr lang="en-US" altLang="zh-CN" sz="600" smtClean="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r>
              <a:rPr lang="zh-CN" altLang="en-US" sz="600">
                <a:ea typeface="STKaiti" pitchFamily="2" charset="-122"/>
                <a:cs typeface="Arial" pitchFamily="34" charset="0"/>
              </a:rPr>
              <a:t>为中国工商银行收购标准银行集团旗下标准银行的</a:t>
            </a:r>
            <a:r>
              <a:rPr lang="en-US" altLang="zh-CN" sz="600">
                <a:ea typeface="STKaiti" pitchFamily="2" charset="-122"/>
                <a:cs typeface="Arial" pitchFamily="34" charset="0"/>
              </a:rPr>
              <a:t>60%</a:t>
            </a:r>
            <a:r>
              <a:rPr lang="zh-CN" altLang="en-US" sz="600">
                <a:ea typeface="STKaiti" pitchFamily="2" charset="-122"/>
                <a:cs typeface="Arial" pitchFamily="34" charset="0"/>
              </a:rPr>
              <a:t>的股权提供顾问服务</a:t>
            </a: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r>
              <a:rPr lang="en-US" altLang="zh-CN" sz="600" b="1">
                <a:ea typeface="STKaiti" pitchFamily="2" charset="-122"/>
                <a:cs typeface="Arial" pitchFamily="34" charset="0"/>
              </a:rPr>
              <a:t>7.7</a:t>
            </a:r>
            <a:r>
              <a:rPr lang="zh-CN" altLang="en-US" sz="600" b="1">
                <a:ea typeface="STKaiti" pitchFamily="2" charset="-122"/>
                <a:cs typeface="Arial" pitchFamily="34" charset="0"/>
              </a:rPr>
              <a:t>亿美元</a:t>
            </a:r>
          </a:p>
          <a:p>
            <a:pPr algn="ctr" eaLnBrk="1" hangingPunct="1">
              <a:lnSpc>
                <a:spcPct val="95000"/>
              </a:lnSpc>
              <a:spcBef>
                <a:spcPct val="0"/>
              </a:spcBef>
              <a:buClrTx/>
              <a:buFontTx/>
              <a:buNone/>
            </a:pPr>
            <a:r>
              <a:rPr lang="en-US" altLang="zh-CN" sz="600">
                <a:ea typeface="STKaiti" pitchFamily="2" charset="-122"/>
                <a:cs typeface="Arial" pitchFamily="34" charset="0"/>
              </a:rPr>
              <a:t>2014</a:t>
            </a:r>
            <a:r>
              <a:rPr lang="zh-CN" altLang="en-US" sz="600">
                <a:ea typeface="STKaiti" pitchFamily="2" charset="-122"/>
                <a:cs typeface="Arial" pitchFamily="34" charset="0"/>
              </a:rPr>
              <a:t>年</a:t>
            </a:r>
            <a:r>
              <a:rPr lang="en-US" altLang="zh-CN" sz="600">
                <a:ea typeface="STKaiti" pitchFamily="2" charset="-122"/>
                <a:cs typeface="Arial" pitchFamily="34" charset="0"/>
              </a:rPr>
              <a:t>1</a:t>
            </a:r>
            <a:r>
              <a:rPr lang="zh-CN" altLang="en-US" sz="600">
                <a:ea typeface="STKaiti" pitchFamily="2" charset="-122"/>
                <a:cs typeface="Arial" pitchFamily="34" charset="0"/>
              </a:rPr>
              <a:t>月</a:t>
            </a:r>
          </a:p>
        </p:txBody>
      </p:sp>
      <p:sp>
        <p:nvSpPr>
          <p:cNvPr id="17464" name="Rectangle 2"/>
          <p:cNvSpPr>
            <a:spLocks noGrp="1" noChangeArrowheads="1"/>
          </p:cNvSpPr>
          <p:nvPr>
            <p:ph type="title"/>
          </p:nvPr>
        </p:nvSpPr>
        <p:spPr>
          <a:xfrm>
            <a:off x="685800" y="60325"/>
            <a:ext cx="9064625" cy="377825"/>
          </a:xfrm>
        </p:spPr>
        <p:txBody>
          <a:bodyPr/>
          <a:lstStyle/>
          <a:p>
            <a:pPr eaLnBrk="1" hangingPunct="1"/>
            <a:r>
              <a:rPr lang="zh-CN" altLang="en-US" smtClean="0">
                <a:cs typeface="Arial" pitchFamily="34" charset="0"/>
              </a:rPr>
              <a:t>中国并购业务资质</a:t>
            </a:r>
            <a:endParaRPr lang="en-US" altLang="en-US" smtClean="0">
              <a:cs typeface="Arial" pitchFamily="34" charset="0"/>
            </a:endParaRPr>
          </a:p>
        </p:txBody>
      </p:sp>
      <p:sp>
        <p:nvSpPr>
          <p:cNvPr id="17465" name="Rectangle 28"/>
          <p:cNvSpPr>
            <a:spLocks noChangeArrowheads="1"/>
          </p:cNvSpPr>
          <p:nvPr/>
        </p:nvSpPr>
        <p:spPr bwMode="gray">
          <a:xfrm>
            <a:off x="5105400" y="1295400"/>
            <a:ext cx="4387850"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eaLnBrk="1" hangingPunct="1">
              <a:spcBef>
                <a:spcPct val="0"/>
              </a:spcBef>
              <a:buClr>
                <a:srgbClr val="DC241F"/>
              </a:buClr>
              <a:buFont typeface="Wingdings 2" pitchFamily="18" charset="2"/>
              <a:buNone/>
            </a:pPr>
            <a:r>
              <a:rPr lang="zh-CN" altLang="en-US" sz="1200" b="1">
                <a:solidFill>
                  <a:srgbClr val="002D72"/>
                </a:solidFill>
                <a:ea typeface="STKaiti" pitchFamily="2" charset="-122"/>
                <a:cs typeface="Arial" pitchFamily="34" charset="0"/>
              </a:rPr>
              <a:t>重要的中国并购交易</a:t>
            </a:r>
            <a:r>
              <a:rPr lang="en-US" altLang="ko-KR" sz="1200" b="1" baseline="30000">
                <a:solidFill>
                  <a:srgbClr val="002D72"/>
                </a:solidFill>
                <a:ea typeface="STKaiti" pitchFamily="2" charset="-122"/>
                <a:cs typeface="Arial" pitchFamily="34" charset="0"/>
              </a:rPr>
              <a:t>2</a:t>
            </a:r>
          </a:p>
        </p:txBody>
      </p:sp>
      <p:pic>
        <p:nvPicPr>
          <p:cNvPr id="17466" name="Picture 28"/>
          <p:cNvPicPr/>
          <p:nvPr/>
        </p:nvPicPr>
        <p:blipFill>
          <a:blip r:embed="rId3">
            <a:extLst>
              <a:ext uri="{28A0092B-C50C-407E-A947-70E740481C1C}">
                <a14:useLocalDpi xmlns:a14="http://schemas.microsoft.com/office/drawing/2010/main" val="0"/>
              </a:ext>
            </a:extLst>
          </a:blip>
          <a:srcRect l="10870" t="11954" r="10870" b="68251"/>
          <a:stretch>
            <a:fillRect/>
          </a:stretch>
        </p:blipFill>
        <p:spPr bwMode="auto">
          <a:xfrm>
            <a:off x="8551863" y="1744663"/>
            <a:ext cx="922337"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67" name="Picture 65" descr="citi-r_2c-blu_pos_rgb"/>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gray">
          <a:xfrm>
            <a:off x="766763" y="2487613"/>
            <a:ext cx="42545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68" name="Picture 33"/>
          <p:cNvPicPr/>
          <p:nvPr/>
        </p:nvPicPr>
        <p:blipFill>
          <a:blip r:embed="rId5">
            <a:extLst>
              <a:ext uri="{28A0092B-C50C-407E-A947-70E740481C1C}">
                <a14:useLocalDpi xmlns:a14="http://schemas.microsoft.com/office/drawing/2010/main" val="0"/>
              </a:ext>
            </a:extLst>
          </a:blip>
          <a:srcRect l="28264" t="8627" r="28264" b="63095"/>
          <a:stretch>
            <a:fillRect/>
          </a:stretch>
        </p:blipFill>
        <p:spPr bwMode="auto">
          <a:xfrm>
            <a:off x="5572125" y="2835275"/>
            <a:ext cx="512763" cy="34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69" name="Rectangle 28"/>
          <p:cNvSpPr>
            <a:spLocks noChangeArrowheads="1"/>
          </p:cNvSpPr>
          <p:nvPr/>
        </p:nvSpPr>
        <p:spPr bwMode="gray">
          <a:xfrm>
            <a:off x="152400" y="1295400"/>
            <a:ext cx="43878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defPPr>
              <a:defRPr lang="en-US"/>
            </a:defPPr>
            <a:lvl1pPr marL="228600" indent="-228600"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eaLnBrk="1" hangingPunct="1">
              <a:spcBef>
                <a:spcPct val="0"/>
              </a:spcBef>
              <a:buClr>
                <a:srgbClr val="DC241F"/>
              </a:buClr>
              <a:buFont typeface="Wingdings 2" pitchFamily="18" charset="2"/>
              <a:buNone/>
            </a:pPr>
            <a:r>
              <a:rPr lang="zh-CN" altLang="en-US" sz="1200" b="1">
                <a:solidFill>
                  <a:srgbClr val="002D72"/>
                </a:solidFill>
                <a:ea typeface="STKaiti" pitchFamily="2" charset="-122"/>
                <a:cs typeface="Arial" pitchFamily="34" charset="0"/>
              </a:rPr>
              <a:t>中国出境并购排行榜</a:t>
            </a:r>
            <a:r>
              <a:rPr lang="en-US" altLang="zh-CN" sz="1200" b="1" baseline="30000">
                <a:solidFill>
                  <a:srgbClr val="002D72"/>
                </a:solidFill>
                <a:ea typeface="STKaiti" pitchFamily="2" charset="-122"/>
                <a:cs typeface="Arial" pitchFamily="34" charset="0"/>
              </a:rPr>
              <a:t>1</a:t>
            </a:r>
          </a:p>
          <a:p>
            <a:pPr eaLnBrk="1" hangingPunct="1">
              <a:spcBef>
                <a:spcPct val="0"/>
              </a:spcBef>
              <a:buClr>
                <a:srgbClr val="DC241F"/>
              </a:buClr>
              <a:buFont typeface="Wingdings 2" pitchFamily="18" charset="2"/>
              <a:buNone/>
            </a:pPr>
            <a:r>
              <a:rPr lang="en-US" altLang="zh-CN" sz="800">
                <a:solidFill>
                  <a:srgbClr val="002D72"/>
                </a:solidFill>
                <a:ea typeface="STKaiti" pitchFamily="2" charset="-122"/>
                <a:cs typeface="Arial" pitchFamily="34" charset="0"/>
              </a:rPr>
              <a:t> 2013</a:t>
            </a:r>
            <a:r>
              <a:rPr lang="zh-CN" altLang="en-US" sz="800">
                <a:solidFill>
                  <a:srgbClr val="002D72"/>
                </a:solidFill>
                <a:ea typeface="STKaiti" pitchFamily="2" charset="-122"/>
                <a:cs typeface="Arial" pitchFamily="34" charset="0"/>
              </a:rPr>
              <a:t>年到</a:t>
            </a:r>
            <a:r>
              <a:rPr lang="en-US" altLang="zh-CN" sz="800">
                <a:solidFill>
                  <a:srgbClr val="002D72"/>
                </a:solidFill>
                <a:ea typeface="STKaiti" pitchFamily="2" charset="-122"/>
                <a:cs typeface="Arial" pitchFamily="34" charset="0"/>
              </a:rPr>
              <a:t>2014</a:t>
            </a:r>
            <a:r>
              <a:rPr lang="zh-CN" altLang="en-US" sz="800" smtClean="0">
                <a:solidFill>
                  <a:srgbClr val="002D72"/>
                </a:solidFill>
                <a:ea typeface="STKaiti" pitchFamily="2" charset="-122"/>
                <a:cs typeface="Arial" pitchFamily="34" charset="0"/>
              </a:rPr>
              <a:t>年已</a:t>
            </a:r>
            <a:r>
              <a:rPr lang="zh-CN" altLang="en-US" sz="800">
                <a:solidFill>
                  <a:srgbClr val="002D72"/>
                </a:solidFill>
                <a:ea typeface="STKaiti" pitchFamily="2" charset="-122"/>
                <a:cs typeface="Arial" pitchFamily="34" charset="0"/>
              </a:rPr>
              <a:t>完成中国出境并购交易</a:t>
            </a:r>
          </a:p>
        </p:txBody>
      </p:sp>
      <p:sp>
        <p:nvSpPr>
          <p:cNvPr id="17470" name="Text Box 5"/>
          <p:cNvSpPr txBox="1">
            <a:spLocks noChangeArrowheads="1"/>
          </p:cNvSpPr>
          <p:nvPr/>
        </p:nvSpPr>
        <p:spPr bwMode="gray">
          <a:xfrm>
            <a:off x="157163" y="5999163"/>
            <a:ext cx="4532312" cy="369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eaLnBrk="0" fontAlgn="base" hangingPunct="0">
              <a:spcBef>
                <a:spcPct val="75000"/>
              </a:spcBef>
              <a:spcAft>
                <a:spcPct val="0"/>
              </a:spcAft>
              <a:buClr>
                <a:schemeClr val="tx2"/>
              </a:buClr>
              <a:buFont typeface="Symbol" pitchFamily="18" charset="2"/>
              <a:buChar char="·"/>
              <a:tabLst>
                <a:tab pos="233363"/>
              </a:tabLst>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tabLst>
                <a:tab pos="233363"/>
              </a:tabLst>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tabLst>
                <a:tab pos="233363"/>
              </a:tabLst>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tabLst>
                <a:tab pos="233363"/>
              </a:tabLst>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tabLst>
                <a:tab pos="233363"/>
              </a:tabLst>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tabLst>
                <a:tab pos="233363"/>
              </a:tabLst>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tabLst>
                <a:tab pos="233363"/>
              </a:tabLst>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tabLst>
                <a:tab pos="233363"/>
              </a:tabLst>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tabLst>
                <a:tab pos="233363"/>
              </a:tabLst>
              <a:defRPr sz="1400" kern="1200">
                <a:solidFill>
                  <a:srgbClr val="53565A"/>
                </a:solidFill>
                <a:latin typeface="Arial" pitchFamily="34" charset="0"/>
                <a:ea typeface="ヒラギノ角ゴ Pro W3"/>
                <a:cs typeface="Geneva" pitchFamily="34" charset="0"/>
              </a:defRPr>
            </a:lvl9pPr>
          </a:lstStyle>
          <a:p>
            <a:pPr eaLnBrk="1" hangingPunct="1">
              <a:spcBef>
                <a:spcPct val="0"/>
              </a:spcBef>
              <a:buClrTx/>
              <a:buFontTx/>
              <a:buNone/>
            </a:pPr>
            <a:r>
              <a:rPr lang="zh-CN" altLang="en-US" sz="800">
                <a:ea typeface="STKaiti" pitchFamily="2" charset="-122"/>
                <a:cs typeface="Arial" pitchFamily="34" charset="0"/>
              </a:rPr>
              <a:t>截至</a:t>
            </a:r>
            <a:r>
              <a:rPr lang="en-US" altLang="zh-CN" sz="800">
                <a:ea typeface="STKaiti" pitchFamily="2" charset="-122"/>
                <a:cs typeface="Arial" pitchFamily="34" charset="0"/>
              </a:rPr>
              <a:t>2014</a:t>
            </a:r>
            <a:r>
              <a:rPr lang="zh-CN" altLang="en-US" sz="800">
                <a:ea typeface="STKaiti" pitchFamily="2" charset="-122"/>
                <a:cs typeface="Arial" pitchFamily="34" charset="0"/>
              </a:rPr>
              <a:t>年</a:t>
            </a:r>
            <a:r>
              <a:rPr lang="en-US" altLang="zh-CN" sz="800">
                <a:ea typeface="STKaiti" pitchFamily="2" charset="-122"/>
                <a:cs typeface="Arial" pitchFamily="34" charset="0"/>
              </a:rPr>
              <a:t>12</a:t>
            </a:r>
            <a:r>
              <a:rPr lang="zh-CN" altLang="en-US" sz="800" smtClean="0">
                <a:ea typeface="STKaiti" pitchFamily="2" charset="-122"/>
                <a:cs typeface="Arial" pitchFamily="34" charset="0"/>
              </a:rPr>
              <a:t>月</a:t>
            </a:r>
            <a:r>
              <a:rPr lang="en-US" altLang="zh-CN" sz="800" smtClean="0">
                <a:ea typeface="STKaiti" pitchFamily="2" charset="-122"/>
                <a:cs typeface="Arial" pitchFamily="34" charset="0"/>
              </a:rPr>
              <a:t>31</a:t>
            </a:r>
            <a:r>
              <a:rPr lang="zh-CN" altLang="en-US" sz="800">
                <a:ea typeface="STKaiti" pitchFamily="2" charset="-122"/>
                <a:cs typeface="Arial" pitchFamily="34" charset="0"/>
              </a:rPr>
              <a:t>日。</a:t>
            </a:r>
          </a:p>
          <a:p>
            <a:pPr eaLnBrk="1" hangingPunct="1">
              <a:spcBef>
                <a:spcPct val="0"/>
              </a:spcBef>
              <a:buClrTx/>
              <a:buFontTx/>
              <a:buNone/>
            </a:pPr>
            <a:r>
              <a:rPr lang="en-US" altLang="zh-CN" sz="800">
                <a:ea typeface="STKaiti" pitchFamily="2" charset="-122"/>
                <a:cs typeface="Arial" pitchFamily="34" charset="0"/>
              </a:rPr>
              <a:t>1. </a:t>
            </a:r>
            <a:r>
              <a:rPr lang="zh-CN" altLang="en-US" sz="800">
                <a:ea typeface="STKaiti" pitchFamily="2" charset="-122"/>
                <a:cs typeface="Arial" pitchFamily="34" charset="0"/>
              </a:rPr>
              <a:t>资料来源：</a:t>
            </a:r>
            <a:r>
              <a:rPr lang="en-US" altLang="zh-CN" sz="800" err="1">
                <a:ea typeface="STKaiti" pitchFamily="2" charset="-122"/>
                <a:cs typeface="Arial" pitchFamily="34" charset="0"/>
              </a:rPr>
              <a:t>Dealogic。</a:t>
            </a:r>
            <a:br>
              <a:rPr lang="en-US" altLang="zh-CN" sz="800" err="1">
                <a:ea typeface="STKaiti" pitchFamily="2" charset="-122"/>
                <a:cs typeface="Arial" pitchFamily="34" charset="0"/>
              </a:rPr>
            </a:br>
            <a:r>
              <a:rPr lang="en-US" altLang="zh-CN" sz="800" err="1">
                <a:ea typeface="STKaiti" pitchFamily="2" charset="-122"/>
                <a:cs typeface="Arial" pitchFamily="34" charset="0"/>
              </a:rPr>
              <a:t>2. </a:t>
            </a:r>
            <a:r>
              <a:rPr lang="zh-CN" altLang="en-US" sz="800">
                <a:ea typeface="STKaiti" pitchFamily="2" charset="-122"/>
                <a:cs typeface="Arial" pitchFamily="34" charset="0"/>
              </a:rPr>
              <a:t>资料来源：汤森路透。</a:t>
            </a:r>
            <a:endParaRPr lang="en-US" altLang="en-US" sz="800">
              <a:ea typeface="STKaiti" pitchFamily="2" charset="-122"/>
              <a:cs typeface="Arial" pitchFamily="34" charset="0"/>
            </a:endParaRPr>
          </a:p>
        </p:txBody>
      </p:sp>
      <p:sp>
        <p:nvSpPr>
          <p:cNvPr id="17471" name="Rectangle 134"/>
          <p:cNvSpPr>
            <a:spLocks noChangeArrowheads="1"/>
          </p:cNvSpPr>
          <p:nvPr/>
        </p:nvSpPr>
        <p:spPr bwMode="gray">
          <a:xfrm>
            <a:off x="5100638" y="5062538"/>
            <a:ext cx="1449387" cy="1098550"/>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600">
                <a:ea typeface="STKaiti" pitchFamily="2" charset="-122"/>
                <a:cs typeface="Arial" pitchFamily="34" charset="0"/>
              </a:rPr>
              <a:t>已完成</a:t>
            </a: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r>
              <a:rPr lang="zh-CN" altLang="en-US" sz="600">
                <a:ea typeface="STKaiti" pitchFamily="2" charset="-122"/>
                <a:cs typeface="Arial" pitchFamily="34" charset="0"/>
              </a:rPr>
              <a:t>为中海油收购尼克森</a:t>
            </a:r>
            <a:br>
              <a:rPr lang="zh-CN" altLang="en-US" sz="600">
                <a:ea typeface="STKaiti" pitchFamily="2" charset="-122"/>
                <a:cs typeface="Arial" pitchFamily="34" charset="0"/>
              </a:rPr>
            </a:br>
            <a:r>
              <a:rPr lang="zh-CN" altLang="en-US" sz="600">
                <a:ea typeface="STKaiti" pitchFamily="2" charset="-122"/>
                <a:cs typeface="Arial" pitchFamily="34" charset="0"/>
              </a:rPr>
              <a:t>提供顾问服务</a:t>
            </a: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r>
              <a:rPr lang="en-US" altLang="zh-CN" sz="600" b="1">
                <a:ea typeface="STKaiti" pitchFamily="2" charset="-122"/>
                <a:cs typeface="Arial" pitchFamily="34" charset="0"/>
              </a:rPr>
              <a:t>179</a:t>
            </a:r>
            <a:r>
              <a:rPr lang="zh-CN" altLang="en-US" sz="600" b="1">
                <a:ea typeface="STKaiti" pitchFamily="2" charset="-122"/>
                <a:cs typeface="Arial" pitchFamily="34" charset="0"/>
              </a:rPr>
              <a:t>亿美元</a:t>
            </a:r>
          </a:p>
          <a:p>
            <a:pPr algn="ctr" eaLnBrk="1" hangingPunct="1">
              <a:lnSpc>
                <a:spcPct val="95000"/>
              </a:lnSpc>
              <a:spcBef>
                <a:spcPct val="0"/>
              </a:spcBef>
              <a:buClrTx/>
              <a:buFontTx/>
              <a:buNone/>
            </a:pPr>
            <a:r>
              <a:rPr lang="en-US" altLang="zh-CN" sz="600">
                <a:ea typeface="STKaiti" pitchFamily="2" charset="-122"/>
                <a:cs typeface="Arial" pitchFamily="34" charset="0"/>
              </a:rPr>
              <a:t>2012</a:t>
            </a:r>
            <a:r>
              <a:rPr lang="zh-CN" altLang="en-US" sz="600">
                <a:ea typeface="STKaiti" pitchFamily="2" charset="-122"/>
                <a:cs typeface="Arial" pitchFamily="34" charset="0"/>
              </a:rPr>
              <a:t>年</a:t>
            </a:r>
            <a:r>
              <a:rPr lang="en-US" altLang="zh-CN" sz="600">
                <a:ea typeface="STKaiti" pitchFamily="2" charset="-122"/>
                <a:cs typeface="Arial" pitchFamily="34" charset="0"/>
              </a:rPr>
              <a:t>7</a:t>
            </a:r>
            <a:r>
              <a:rPr lang="zh-CN" altLang="en-US" sz="600">
                <a:ea typeface="STKaiti" pitchFamily="2" charset="-122"/>
                <a:cs typeface="Arial" pitchFamily="34" charset="0"/>
              </a:rPr>
              <a:t>月</a:t>
            </a:r>
          </a:p>
        </p:txBody>
      </p:sp>
      <p:sp>
        <p:nvSpPr>
          <p:cNvPr id="17472" name="Rectangle 109"/>
          <p:cNvSpPr>
            <a:spLocks noChangeArrowheads="1"/>
          </p:cNvSpPr>
          <p:nvPr/>
        </p:nvSpPr>
        <p:spPr bwMode="gray">
          <a:xfrm>
            <a:off x="8288338" y="5062538"/>
            <a:ext cx="1449387" cy="1098550"/>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600">
                <a:ea typeface="STKaiti" pitchFamily="2" charset="-122"/>
                <a:cs typeface="Arial" pitchFamily="34" charset="0"/>
              </a:rPr>
              <a:t>已撤销</a:t>
            </a: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r>
              <a:rPr lang="zh-CN" altLang="en-US" sz="600">
                <a:ea typeface="STKaiti" pitchFamily="2" charset="-122"/>
                <a:cs typeface="Arial" pitchFamily="34" charset="0"/>
              </a:rPr>
              <a:t>为中国石化和新奥能源拟</a:t>
            </a:r>
          </a:p>
          <a:p>
            <a:pPr algn="ctr" eaLnBrk="1" hangingPunct="1">
              <a:lnSpc>
                <a:spcPct val="95000"/>
              </a:lnSpc>
              <a:spcBef>
                <a:spcPct val="0"/>
              </a:spcBef>
              <a:buClrTx/>
              <a:buFontTx/>
              <a:buNone/>
            </a:pPr>
            <a:r>
              <a:rPr lang="zh-CN" altLang="en-US" sz="600">
                <a:ea typeface="STKaiti" pitchFamily="2" charset="-122"/>
                <a:cs typeface="Arial" pitchFamily="34" charset="0"/>
              </a:rPr>
              <a:t>收购中国燃气的交易</a:t>
            </a:r>
          </a:p>
          <a:p>
            <a:pPr algn="ctr" eaLnBrk="1" hangingPunct="1">
              <a:lnSpc>
                <a:spcPct val="95000"/>
              </a:lnSpc>
              <a:spcBef>
                <a:spcPct val="0"/>
              </a:spcBef>
              <a:buClrTx/>
              <a:buFontTx/>
              <a:buNone/>
            </a:pPr>
            <a:r>
              <a:rPr lang="zh-CN" altLang="en-US" sz="600">
                <a:ea typeface="STKaiti" pitchFamily="2" charset="-122"/>
                <a:cs typeface="Arial" pitchFamily="34" charset="0"/>
              </a:rPr>
              <a:t>提供顾问服务</a:t>
            </a: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r>
              <a:rPr lang="en-US" altLang="zh-CN" sz="600" b="1">
                <a:ea typeface="STKaiti" pitchFamily="2" charset="-122"/>
                <a:cs typeface="Arial" pitchFamily="34" charset="0"/>
              </a:rPr>
              <a:t>30.93亿美元</a:t>
            </a:r>
          </a:p>
          <a:p>
            <a:pPr algn="ctr" eaLnBrk="1" hangingPunct="1">
              <a:lnSpc>
                <a:spcPct val="95000"/>
              </a:lnSpc>
              <a:spcBef>
                <a:spcPct val="0"/>
              </a:spcBef>
              <a:buClrTx/>
              <a:buFontTx/>
              <a:buNone/>
            </a:pPr>
            <a:r>
              <a:rPr lang="en-US" altLang="zh-CN" sz="600">
                <a:ea typeface="STKaiti" pitchFamily="2" charset="-122"/>
                <a:cs typeface="Arial" pitchFamily="34" charset="0"/>
              </a:rPr>
              <a:t>2011年12月</a:t>
            </a:r>
            <a:endParaRPr lang="zh-CN" altLang="en-US" sz="600">
              <a:ea typeface="STKaiti" pitchFamily="2" charset="-122"/>
              <a:cs typeface="Arial" pitchFamily="34" charset="0"/>
            </a:endParaRPr>
          </a:p>
        </p:txBody>
      </p:sp>
      <p:pic>
        <p:nvPicPr>
          <p:cNvPr id="17473" name="Picture 2" descr="G:\_PRODUCTION_SHARE\_General\Logos\C\Cnooc.wmf"/>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649913" y="5105400"/>
            <a:ext cx="360362" cy="32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74" name="Picture 3" descr="G:\_PRODUCTION_SHARE\_General\Logos\N\Nexen.wmf"/>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5511800" y="5618163"/>
            <a:ext cx="635000" cy="20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7475" name="Group 16"/>
          <p:cNvGrpSpPr/>
          <p:nvPr/>
        </p:nvGrpSpPr>
        <p:grpSpPr>
          <a:xfrm>
            <a:off x="6704013" y="5062538"/>
            <a:ext cx="1447800" cy="1098550"/>
            <a:chOff x="6703287" y="5066261"/>
            <a:chExt cx="1449249" cy="1097280"/>
          </a:xfrm>
        </p:grpSpPr>
        <p:sp>
          <p:nvSpPr>
            <p:cNvPr id="17504" name="Rectangle 107"/>
            <p:cNvSpPr>
              <a:spLocks noChangeArrowheads="1"/>
            </p:cNvSpPr>
            <p:nvPr/>
          </p:nvSpPr>
          <p:spPr bwMode="gray">
            <a:xfrm>
              <a:off x="6703287" y="5066261"/>
              <a:ext cx="1449249" cy="1097280"/>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600">
                  <a:ea typeface="STKaiti" pitchFamily="2" charset="-122"/>
                  <a:cs typeface="Arial" pitchFamily="34" charset="0"/>
                </a:rPr>
                <a:t>已完成</a:t>
              </a: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r>
                <a:rPr lang="zh-CN" altLang="en-US" sz="600">
                  <a:ea typeface="STKaiti" pitchFamily="2" charset="-122"/>
                  <a:cs typeface="Arial" pitchFamily="34" charset="0"/>
                </a:rPr>
                <a:t>为</a:t>
              </a:r>
              <a:r>
                <a:rPr lang="en-US" altLang="zh-CN" sz="600">
                  <a:ea typeface="STKaiti" pitchFamily="2" charset="-122"/>
                  <a:cs typeface="Arial" pitchFamily="34" charset="0"/>
                </a:rPr>
                <a:t>AMC Entertainment</a:t>
              </a:r>
              <a:r>
                <a:rPr lang="zh-CN" altLang="en-US" sz="600">
                  <a:ea typeface="STKaiti" pitchFamily="2" charset="-122"/>
                  <a:cs typeface="Arial" pitchFamily="34" charset="0"/>
                </a:rPr>
                <a:t>出</a:t>
              </a:r>
              <a:br>
                <a:rPr lang="zh-CN" altLang="en-US" sz="600">
                  <a:ea typeface="STKaiti" pitchFamily="2" charset="-122"/>
                  <a:cs typeface="Arial" pitchFamily="34" charset="0"/>
                </a:rPr>
              </a:br>
              <a:r>
                <a:rPr lang="zh-CN" altLang="en-US" sz="600">
                  <a:ea typeface="STKaiti" pitchFamily="2" charset="-122"/>
                  <a:cs typeface="Arial" pitchFamily="34" charset="0"/>
                </a:rPr>
                <a:t>售给大连万达</a:t>
              </a:r>
            </a:p>
            <a:p>
              <a:pPr algn="ctr" eaLnBrk="1" hangingPunct="1">
                <a:lnSpc>
                  <a:spcPct val="95000"/>
                </a:lnSpc>
                <a:spcBef>
                  <a:spcPct val="0"/>
                </a:spcBef>
                <a:buClrTx/>
                <a:buFontTx/>
                <a:buNone/>
              </a:pPr>
              <a:r>
                <a:rPr lang="zh-CN" altLang="en-US" sz="600">
                  <a:ea typeface="STKaiti" pitchFamily="2" charset="-122"/>
                  <a:cs typeface="Arial" pitchFamily="34" charset="0"/>
                </a:rPr>
                <a:t>集团提供顾问服务</a:t>
              </a: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r>
                <a:rPr lang="en-US" altLang="zh-CN" sz="600" b="1">
                  <a:ea typeface="STKaiti" pitchFamily="2" charset="-122"/>
                  <a:cs typeface="Arial" pitchFamily="34" charset="0"/>
                </a:rPr>
                <a:t>26</a:t>
              </a:r>
              <a:r>
                <a:rPr lang="zh-CN" altLang="en-US" sz="600" b="1">
                  <a:ea typeface="STKaiti" pitchFamily="2" charset="-122"/>
                  <a:cs typeface="Arial" pitchFamily="34" charset="0"/>
                </a:rPr>
                <a:t>亿美元</a:t>
              </a:r>
            </a:p>
            <a:p>
              <a:pPr algn="ctr" eaLnBrk="1" hangingPunct="1">
                <a:lnSpc>
                  <a:spcPct val="95000"/>
                </a:lnSpc>
                <a:spcBef>
                  <a:spcPct val="0"/>
                </a:spcBef>
                <a:buClrTx/>
                <a:buFontTx/>
                <a:buNone/>
              </a:pPr>
              <a:r>
                <a:rPr lang="en-US" altLang="zh-CN" sz="600">
                  <a:ea typeface="STKaiti" pitchFamily="2" charset="-122"/>
                  <a:cs typeface="Arial" pitchFamily="34" charset="0"/>
                </a:rPr>
                <a:t>2012</a:t>
              </a:r>
              <a:r>
                <a:rPr lang="zh-CN" altLang="en-US" sz="600">
                  <a:ea typeface="STKaiti" pitchFamily="2" charset="-122"/>
                  <a:cs typeface="Arial" pitchFamily="34" charset="0"/>
                </a:rPr>
                <a:t>年</a:t>
              </a:r>
              <a:r>
                <a:rPr lang="en-US" altLang="zh-CN" sz="600">
                  <a:ea typeface="STKaiti" pitchFamily="2" charset="-122"/>
                  <a:cs typeface="Arial" pitchFamily="34" charset="0"/>
                </a:rPr>
                <a:t>5</a:t>
              </a:r>
              <a:r>
                <a:rPr lang="zh-CN" altLang="en-US" sz="600">
                  <a:ea typeface="STKaiti" pitchFamily="2" charset="-122"/>
                  <a:cs typeface="Arial" pitchFamily="34" charset="0"/>
                </a:rPr>
                <a:t>月</a:t>
              </a:r>
            </a:p>
          </p:txBody>
        </p:sp>
        <p:pic>
          <p:nvPicPr>
            <p:cNvPr id="17505" name="Picture 19" descr="G:\_PRODUCTION_SHARE\_General\Logos\A\AMC_Entertainment_logo.wmf"/>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7156313" y="5170367"/>
              <a:ext cx="543197" cy="203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06" name="Picture 193"/>
            <p:cNvPicPr>
              <a:picLocks noChangeAspect="1"/>
            </p:cNvPicPr>
            <p:nvPr/>
          </p:nvPicPr>
          <p:blipFill>
            <a:blip r:embed="rId9">
              <a:extLst>
                <a:ext uri="{28A0092B-C50C-407E-A947-70E740481C1C}">
                  <a14:useLocalDpi xmlns:a14="http://schemas.microsoft.com/office/drawing/2010/main" val="0"/>
                </a:ext>
              </a:extLst>
            </a:blip>
            <a:srcRect l="5478" t="60387" r="5478" b="19807"/>
            <a:stretch>
              <a:fillRect/>
            </a:stretch>
          </p:blipFill>
          <p:spPr bwMode="gray">
            <a:xfrm>
              <a:off x="6979813" y="5725679"/>
              <a:ext cx="896196" cy="2084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7476" name="Group 92"/>
          <p:cNvGrpSpPr/>
          <p:nvPr/>
        </p:nvGrpSpPr>
        <p:grpSpPr>
          <a:xfrm>
            <a:off x="8467725" y="5127625"/>
            <a:ext cx="1090613" cy="242888"/>
            <a:chOff x="3670097" y="2219574"/>
            <a:chExt cx="849672" cy="188765"/>
          </a:xfrm>
        </p:grpSpPr>
        <p:pic>
          <p:nvPicPr>
            <p:cNvPr id="17502" name="Picture 5" descr="G:\_PRODUCTION_SHARE\_General\Logos\S\Sinopec (new).wmf"/>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3670097" y="2219574"/>
              <a:ext cx="173561" cy="164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03" name="Picture 6" descr="G:\_PRODUCTION_SHARE\_General\Logos\E\ENN.emf"/>
            <p:cNvPicPr>
              <a:picLocks noChangeAspect="1" noChangeArrowheads="1"/>
            </p:cNvPicPr>
            <p:nvPr/>
          </p:nvPicPr>
          <p:blipFill>
            <a:blip r:embed="rId11">
              <a:extLst>
                <a:ext uri="{28A0092B-C50C-407E-A947-70E740481C1C}">
                  <a14:useLocalDpi xmlns:a14="http://schemas.microsoft.com/office/drawing/2010/main" val="0"/>
                </a:ext>
              </a:extLst>
            </a:blip>
            <a:stretch>
              <a:fillRect/>
            </a:stretch>
          </p:blipFill>
          <p:spPr bwMode="auto">
            <a:xfrm>
              <a:off x="3885293" y="2240230"/>
              <a:ext cx="634476" cy="16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7477" name="Picture 7" descr="G:\_PRODUCTION_SHARE\_General\Logos\C\China_Gas_Logo.wmf"/>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8699500" y="5741988"/>
            <a:ext cx="627063"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78" name="Rectangle 148"/>
          <p:cNvSpPr>
            <a:spLocks noChangeArrowheads="1"/>
          </p:cNvSpPr>
          <p:nvPr/>
        </p:nvSpPr>
        <p:spPr bwMode="auto">
          <a:xfrm>
            <a:off x="6702425" y="3903663"/>
            <a:ext cx="1449388" cy="1095375"/>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600">
                <a:ea typeface="STKaiti" pitchFamily="2" charset="-122"/>
                <a:cs typeface="Arial" pitchFamily="34" charset="0"/>
              </a:rPr>
              <a:t>已完成</a:t>
            </a: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r>
              <a:rPr lang="zh-CN" altLang="en-US" sz="600">
                <a:ea typeface="STKaiti" pitchFamily="2" charset="-122"/>
                <a:cs typeface="Arial" pitchFamily="34" charset="0"/>
              </a:rPr>
              <a:t>为黑石牵头的文思海辉</a:t>
            </a:r>
          </a:p>
          <a:p>
            <a:pPr algn="ctr" eaLnBrk="1" hangingPunct="1">
              <a:lnSpc>
                <a:spcPct val="95000"/>
              </a:lnSpc>
              <a:spcBef>
                <a:spcPct val="0"/>
              </a:spcBef>
              <a:buClrTx/>
              <a:buFontTx/>
              <a:buNone/>
            </a:pPr>
            <a:r>
              <a:rPr lang="zh-CN" altLang="en-US" sz="600">
                <a:ea typeface="STKaiti" pitchFamily="2" charset="-122"/>
                <a:cs typeface="Arial" pitchFamily="34" charset="0"/>
              </a:rPr>
              <a:t>杠杆收购交易</a:t>
            </a:r>
          </a:p>
          <a:p>
            <a:pPr algn="ctr" eaLnBrk="1" hangingPunct="1">
              <a:lnSpc>
                <a:spcPct val="95000"/>
              </a:lnSpc>
              <a:spcBef>
                <a:spcPct val="0"/>
              </a:spcBef>
              <a:buClrTx/>
              <a:buFontTx/>
              <a:buNone/>
            </a:pPr>
            <a:r>
              <a:rPr lang="zh-CN" altLang="en-US" sz="600">
                <a:ea typeface="STKaiti" pitchFamily="2" charset="-122"/>
                <a:cs typeface="Arial" pitchFamily="34" charset="0"/>
              </a:rPr>
              <a:t>提供顾问服务</a:t>
            </a: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r>
              <a:rPr lang="en-US" altLang="zh-CN" sz="600" b="1">
                <a:ea typeface="STKaiti" pitchFamily="2" charset="-122"/>
                <a:cs typeface="Arial" pitchFamily="34" charset="0"/>
              </a:rPr>
              <a:t>6.41</a:t>
            </a:r>
            <a:r>
              <a:rPr lang="zh-CN" altLang="en-US" sz="600" b="1">
                <a:ea typeface="STKaiti" pitchFamily="2" charset="-122"/>
                <a:cs typeface="Arial" pitchFamily="34" charset="0"/>
              </a:rPr>
              <a:t>亿美元</a:t>
            </a:r>
          </a:p>
          <a:p>
            <a:pPr algn="ctr" eaLnBrk="1" hangingPunct="1">
              <a:lnSpc>
                <a:spcPct val="95000"/>
              </a:lnSpc>
              <a:spcBef>
                <a:spcPct val="0"/>
              </a:spcBef>
              <a:buClrTx/>
              <a:buFontTx/>
              <a:buNone/>
            </a:pPr>
            <a:r>
              <a:rPr lang="en-US" altLang="zh-CN" sz="600">
                <a:ea typeface="STKaiti" pitchFamily="2" charset="-122"/>
                <a:cs typeface="Arial" pitchFamily="34" charset="0"/>
              </a:rPr>
              <a:t>2013</a:t>
            </a:r>
            <a:r>
              <a:rPr lang="zh-CN" altLang="en-US" sz="600">
                <a:ea typeface="STKaiti" pitchFamily="2" charset="-122"/>
                <a:cs typeface="Arial" pitchFamily="34" charset="0"/>
              </a:rPr>
              <a:t>年</a:t>
            </a:r>
            <a:r>
              <a:rPr lang="en-US" altLang="zh-CN" sz="600">
                <a:ea typeface="STKaiti" pitchFamily="2" charset="-122"/>
                <a:cs typeface="Arial" pitchFamily="34" charset="0"/>
              </a:rPr>
              <a:t>5</a:t>
            </a:r>
            <a:r>
              <a:rPr lang="zh-CN" altLang="en-US" sz="600">
                <a:ea typeface="STKaiti" pitchFamily="2" charset="-122"/>
                <a:cs typeface="Arial" pitchFamily="34" charset="0"/>
              </a:rPr>
              <a:t>月</a:t>
            </a:r>
          </a:p>
        </p:txBody>
      </p:sp>
      <p:pic>
        <p:nvPicPr>
          <p:cNvPr id="17479" name="Picture 12" descr="G:\_PRODUCTION_SHARE\_General\Logos\B\Blackstone.emf"/>
          <p:cNvPicPr>
            <a:picLocks noChangeAspect="1" noChangeArrowheads="1"/>
          </p:cNvPicPr>
          <p:nvPr/>
        </p:nvPicPr>
        <p:blipFill>
          <a:blip r:embed="rId13">
            <a:extLst>
              <a:ext uri="{28A0092B-C50C-407E-A947-70E740481C1C}">
                <a14:useLocalDpi xmlns:a14="http://schemas.microsoft.com/office/drawing/2010/main" val="0"/>
              </a:ext>
            </a:extLst>
          </a:blip>
          <a:stretch>
            <a:fillRect/>
          </a:stretch>
        </p:blipFill>
        <p:spPr bwMode="auto">
          <a:xfrm>
            <a:off x="7142163" y="4017963"/>
            <a:ext cx="552450" cy="20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80" name="Picture 27"/>
          <p:cNvPicPr>
            <a:picLocks noChangeAspect="1"/>
          </p:cNvPicPr>
          <p:nvPr/>
        </p:nvPicPr>
        <p:blipFill>
          <a:blip r:embed="rId14">
            <a:extLst>
              <a:ext uri="{28A0092B-C50C-407E-A947-70E740481C1C}">
                <a14:useLocalDpi xmlns:a14="http://schemas.microsoft.com/office/drawing/2010/main" val="0"/>
              </a:ext>
            </a:extLst>
          </a:blip>
          <a:srcRect l="10303" t="59068" r="10303" b="14201"/>
          <a:stretch>
            <a:fillRect/>
          </a:stretch>
        </p:blipFill>
        <p:spPr bwMode="auto">
          <a:xfrm>
            <a:off x="7083425" y="4579938"/>
            <a:ext cx="671513" cy="23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81" name="Rectangle 100"/>
          <p:cNvSpPr>
            <a:spLocks noChangeArrowheads="1"/>
          </p:cNvSpPr>
          <p:nvPr/>
        </p:nvSpPr>
        <p:spPr bwMode="gray">
          <a:xfrm>
            <a:off x="8288338" y="3897313"/>
            <a:ext cx="1449387" cy="1096962"/>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600">
                <a:ea typeface="STKaiti" pitchFamily="2" charset="-122"/>
                <a:cs typeface="Arial" pitchFamily="34" charset="0"/>
              </a:rPr>
              <a:t>已完成</a:t>
            </a: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r>
              <a:rPr lang="zh-CN" altLang="en-US" sz="600">
                <a:ea typeface="STKaiti" pitchFamily="2" charset="-122"/>
                <a:cs typeface="Arial" pitchFamily="34" charset="0"/>
              </a:rPr>
              <a:t>为投资者集团杠杆收购</a:t>
            </a:r>
          </a:p>
          <a:p>
            <a:pPr algn="ctr" eaLnBrk="1" hangingPunct="1">
              <a:lnSpc>
                <a:spcPct val="95000"/>
              </a:lnSpc>
              <a:spcBef>
                <a:spcPct val="0"/>
              </a:spcBef>
              <a:buClrTx/>
              <a:buFontTx/>
              <a:buNone/>
            </a:pPr>
            <a:r>
              <a:rPr lang="zh-CN" altLang="en-US" sz="600">
                <a:ea typeface="STKaiti" pitchFamily="2" charset="-122"/>
                <a:cs typeface="Arial" pitchFamily="34" charset="0"/>
              </a:rPr>
              <a:t>分众传媒提供顾问服务</a:t>
            </a: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r>
              <a:rPr lang="en-US" altLang="zh-CN" sz="600" b="1">
                <a:ea typeface="STKaiti" pitchFamily="2" charset="-122"/>
                <a:cs typeface="Arial" pitchFamily="34" charset="0"/>
              </a:rPr>
              <a:t>29.61</a:t>
            </a:r>
            <a:r>
              <a:rPr lang="zh-CN" altLang="en-US" sz="600" b="1">
                <a:ea typeface="STKaiti" pitchFamily="2" charset="-122"/>
                <a:cs typeface="Arial" pitchFamily="34" charset="0"/>
              </a:rPr>
              <a:t>亿美元</a:t>
            </a:r>
          </a:p>
          <a:p>
            <a:pPr algn="ctr" eaLnBrk="1" hangingPunct="1">
              <a:lnSpc>
                <a:spcPct val="95000"/>
              </a:lnSpc>
              <a:spcBef>
                <a:spcPct val="0"/>
              </a:spcBef>
              <a:buClrTx/>
              <a:buFontTx/>
              <a:buNone/>
            </a:pPr>
            <a:r>
              <a:rPr lang="en-US" altLang="zh-CN" sz="600">
                <a:ea typeface="STKaiti" pitchFamily="2" charset="-122"/>
                <a:cs typeface="Arial" pitchFamily="34" charset="0"/>
              </a:rPr>
              <a:t>2012</a:t>
            </a:r>
            <a:r>
              <a:rPr lang="zh-CN" altLang="en-US" sz="600">
                <a:ea typeface="STKaiti" pitchFamily="2" charset="-122"/>
                <a:cs typeface="Arial" pitchFamily="34" charset="0"/>
              </a:rPr>
              <a:t>年</a:t>
            </a:r>
            <a:r>
              <a:rPr lang="en-US" altLang="zh-CN" sz="600">
                <a:ea typeface="STKaiti" pitchFamily="2" charset="-122"/>
                <a:cs typeface="Arial" pitchFamily="34" charset="0"/>
              </a:rPr>
              <a:t>8</a:t>
            </a:r>
            <a:r>
              <a:rPr lang="zh-CN" altLang="en-US" sz="600">
                <a:ea typeface="STKaiti" pitchFamily="2" charset="-122"/>
                <a:cs typeface="Arial" pitchFamily="34" charset="0"/>
              </a:rPr>
              <a:t>月</a:t>
            </a:r>
          </a:p>
        </p:txBody>
      </p:sp>
      <p:pic>
        <p:nvPicPr>
          <p:cNvPr id="17482" name="Picture 20" descr="G:\_PRODUCTION_SHARE\_General\Logos\F\Focus_Media.wmf"/>
          <p:cNvPicPr>
            <a:picLocks noChangeAspect="1" noChangeArrowheads="1"/>
          </p:cNvPicPr>
          <p:nvPr/>
        </p:nvPicPr>
        <p:blipFill>
          <a:blip r:embed="rId15">
            <a:extLst>
              <a:ext uri="{28A0092B-C50C-407E-A947-70E740481C1C}">
                <a14:useLocalDpi xmlns:a14="http://schemas.microsoft.com/office/drawing/2010/main" val="0"/>
              </a:ext>
            </a:extLst>
          </a:blip>
          <a:stretch>
            <a:fillRect/>
          </a:stretch>
        </p:blipFill>
        <p:spPr bwMode="auto">
          <a:xfrm>
            <a:off x="8643938" y="4038731"/>
            <a:ext cx="738187" cy="27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83" name="Rectangle 148"/>
          <p:cNvSpPr>
            <a:spLocks noChangeArrowheads="1"/>
          </p:cNvSpPr>
          <p:nvPr/>
        </p:nvSpPr>
        <p:spPr bwMode="auto">
          <a:xfrm>
            <a:off x="5100638" y="3897313"/>
            <a:ext cx="1449387" cy="1096962"/>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600">
                <a:ea typeface="STKaiti" pitchFamily="2" charset="-122"/>
                <a:cs typeface="Arial" pitchFamily="34" charset="0"/>
              </a:rPr>
              <a:t>已完成</a:t>
            </a: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r>
              <a:rPr lang="zh-CN" altLang="en-US" sz="600">
                <a:ea typeface="STKaiti" pitchFamily="2" charset="-122"/>
                <a:cs typeface="Arial" pitchFamily="34" charset="0"/>
              </a:rPr>
              <a:t>为中国汇源果汁集团收购</a:t>
            </a:r>
          </a:p>
          <a:p>
            <a:pPr algn="ctr" eaLnBrk="1" hangingPunct="1">
              <a:lnSpc>
                <a:spcPct val="95000"/>
              </a:lnSpc>
              <a:spcBef>
                <a:spcPct val="0"/>
              </a:spcBef>
              <a:buClrTx/>
              <a:buFontTx/>
              <a:buNone/>
            </a:pPr>
            <a:r>
              <a:rPr lang="zh-CN" altLang="en-US" sz="600">
                <a:ea typeface="STKaiti" pitchFamily="2" charset="-122"/>
                <a:cs typeface="Arial" pitchFamily="34" charset="0"/>
              </a:rPr>
              <a:t>中国汇源产业控股</a:t>
            </a:r>
          </a:p>
          <a:p>
            <a:pPr algn="ctr" eaLnBrk="1" hangingPunct="1">
              <a:lnSpc>
                <a:spcPct val="95000"/>
              </a:lnSpc>
              <a:spcBef>
                <a:spcPct val="0"/>
              </a:spcBef>
              <a:buClrTx/>
              <a:buFontTx/>
              <a:buNone/>
            </a:pPr>
            <a:r>
              <a:rPr lang="zh-CN" altLang="en-US" sz="600">
                <a:ea typeface="STKaiti" pitchFamily="2" charset="-122"/>
                <a:cs typeface="Arial" pitchFamily="34" charset="0"/>
              </a:rPr>
              <a:t>提供顾问服务</a:t>
            </a: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endParaRPr lang="en-US" altLang="zh-CN" sz="600" b="1">
              <a:ea typeface="STKaiti" pitchFamily="2" charset="-122"/>
              <a:cs typeface="Arial" pitchFamily="34" charset="0"/>
            </a:endParaRPr>
          </a:p>
          <a:p>
            <a:pPr algn="ctr" eaLnBrk="1" hangingPunct="1">
              <a:lnSpc>
                <a:spcPct val="95000"/>
              </a:lnSpc>
              <a:spcBef>
                <a:spcPct val="0"/>
              </a:spcBef>
              <a:buClrTx/>
              <a:buFontTx/>
              <a:buNone/>
            </a:pPr>
            <a:r>
              <a:rPr lang="en-US" altLang="zh-CN" sz="600" b="1">
                <a:ea typeface="STKaiti" pitchFamily="2" charset="-122"/>
                <a:cs typeface="Arial" pitchFamily="34" charset="0"/>
              </a:rPr>
              <a:t>6.6</a:t>
            </a:r>
            <a:r>
              <a:rPr lang="zh-CN" altLang="en-US" sz="600" b="1">
                <a:ea typeface="STKaiti" pitchFamily="2" charset="-122"/>
                <a:cs typeface="Arial" pitchFamily="34" charset="0"/>
              </a:rPr>
              <a:t>亿美元</a:t>
            </a:r>
          </a:p>
          <a:p>
            <a:pPr algn="ctr" eaLnBrk="1" hangingPunct="1">
              <a:lnSpc>
                <a:spcPct val="95000"/>
              </a:lnSpc>
              <a:spcBef>
                <a:spcPct val="0"/>
              </a:spcBef>
              <a:buClrTx/>
              <a:buFontTx/>
              <a:buNone/>
            </a:pPr>
            <a:r>
              <a:rPr lang="en-US" altLang="zh-CN" sz="600">
                <a:ea typeface="STKaiti" pitchFamily="2" charset="-122"/>
                <a:cs typeface="Arial" pitchFamily="34" charset="0"/>
              </a:rPr>
              <a:t>2013</a:t>
            </a:r>
            <a:r>
              <a:rPr lang="zh-CN" altLang="en-US" sz="600">
                <a:ea typeface="STKaiti" pitchFamily="2" charset="-122"/>
                <a:cs typeface="Arial" pitchFamily="34" charset="0"/>
              </a:rPr>
              <a:t>年</a:t>
            </a:r>
            <a:r>
              <a:rPr lang="en-US" altLang="zh-CN" sz="600">
                <a:ea typeface="STKaiti" pitchFamily="2" charset="-122"/>
                <a:cs typeface="Arial" pitchFamily="34" charset="0"/>
              </a:rPr>
              <a:t>5</a:t>
            </a:r>
            <a:r>
              <a:rPr lang="zh-CN" altLang="en-US" sz="600">
                <a:ea typeface="STKaiti" pitchFamily="2" charset="-122"/>
                <a:cs typeface="Arial" pitchFamily="34" charset="0"/>
              </a:rPr>
              <a:t>月</a:t>
            </a:r>
          </a:p>
        </p:txBody>
      </p:sp>
      <p:pic>
        <p:nvPicPr>
          <p:cNvPr id="17484" name="Picture 11" descr="G:\_PRODUCTION_SHARE\_General\Logos\C\China Huiyuan Juice Group.wmf"/>
          <p:cNvPicPr>
            <a:picLocks noChangeAspect="1" noChangeArrowheads="1"/>
          </p:cNvPicPr>
          <p:nvPr/>
        </p:nvPicPr>
        <p:blipFill>
          <a:blip r:embed="rId16">
            <a:extLst>
              <a:ext uri="{28A0092B-C50C-407E-A947-70E740481C1C}">
                <a14:useLocalDpi xmlns:a14="http://schemas.microsoft.com/office/drawing/2010/main" val="0"/>
              </a:ext>
            </a:extLst>
          </a:blip>
          <a:stretch>
            <a:fillRect/>
          </a:stretch>
        </p:blipFill>
        <p:spPr bwMode="auto">
          <a:xfrm>
            <a:off x="5653088" y="4572000"/>
            <a:ext cx="344487"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85" name="Picture 31"/>
          <p:cNvPicPr/>
          <p:nvPr/>
        </p:nvPicPr>
        <p:blipFill>
          <a:blip r:embed="rId17">
            <a:clrChange>
              <a:clrFrom>
                <a:srgbClr val="FFFFFF"/>
              </a:clrFrom>
              <a:clrTo>
                <a:srgbClr val="FFFFFF">
                  <a:alpha val="0"/>
                </a:srgbClr>
              </a:clrTo>
            </a:clrChange>
            <a:extLst>
              <a:ext uri="{28A0092B-C50C-407E-A947-70E740481C1C}">
                <a14:useLocalDpi xmlns:a14="http://schemas.microsoft.com/office/drawing/2010/main" val="0"/>
              </a:ext>
            </a:extLst>
          </a:blip>
          <a:srcRect l="10632" t="10274" r="10632" b="65819"/>
          <a:stretch>
            <a:fillRect/>
          </a:stretch>
        </p:blipFill>
        <p:spPr bwMode="auto">
          <a:xfrm>
            <a:off x="5302250" y="3956050"/>
            <a:ext cx="928688"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86" name="Rectangle 167"/>
          <p:cNvSpPr>
            <a:spLocks noChangeArrowheads="1"/>
          </p:cNvSpPr>
          <p:nvPr/>
        </p:nvSpPr>
        <p:spPr bwMode="auto">
          <a:xfrm>
            <a:off x="8288338" y="2741613"/>
            <a:ext cx="1449387" cy="1098550"/>
          </a:xfrm>
          <a:prstGeom prst="rect">
            <a:avLst/>
          </a:prstGeom>
          <a:solidFill>
            <a:schemeClr val="bg1"/>
          </a:solidFill>
          <a:ln w="6350" algn="ctr">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600" smtClean="0">
                <a:ea typeface="STKaiti" pitchFamily="2" charset="-122"/>
                <a:cs typeface="Arial" pitchFamily="34" charset="0"/>
              </a:rPr>
              <a:t>已完成</a:t>
            </a: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smtClean="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r>
              <a:rPr lang="zh-CN" altLang="en-US" sz="600">
                <a:ea typeface="STKaiti" pitchFamily="2" charset="-122"/>
                <a:cs typeface="Arial" pitchFamily="34" charset="0"/>
              </a:rPr>
              <a:t>担任巴西石油公司顾问，协助其向中石油集团出售在秘鲁的油气勘探开采业务</a:t>
            </a: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r>
              <a:rPr lang="en-US" altLang="zh-CN" sz="600" b="1">
                <a:ea typeface="STKaiti" pitchFamily="2" charset="-122"/>
                <a:cs typeface="Arial" pitchFamily="34" charset="0"/>
              </a:rPr>
              <a:t>26</a:t>
            </a:r>
            <a:r>
              <a:rPr lang="zh-CN" altLang="en-US" sz="600" b="1">
                <a:ea typeface="STKaiti" pitchFamily="2" charset="-122"/>
                <a:cs typeface="Arial" pitchFamily="34" charset="0"/>
              </a:rPr>
              <a:t>亿美元</a:t>
            </a:r>
            <a:endParaRPr lang="en-US" altLang="zh-CN" sz="600" b="1">
              <a:ea typeface="STKaiti" pitchFamily="2" charset="-122"/>
              <a:cs typeface="Arial" pitchFamily="34" charset="0"/>
            </a:endParaRPr>
          </a:p>
          <a:p>
            <a:pPr algn="ctr" eaLnBrk="1" hangingPunct="1">
              <a:lnSpc>
                <a:spcPct val="95000"/>
              </a:lnSpc>
              <a:spcBef>
                <a:spcPct val="0"/>
              </a:spcBef>
              <a:buClrTx/>
              <a:buFontTx/>
              <a:buNone/>
            </a:pPr>
            <a:r>
              <a:rPr lang="en-US" altLang="zh-CN" sz="600">
                <a:ea typeface="STKaiti" pitchFamily="2" charset="-122"/>
                <a:cs typeface="Arial" pitchFamily="34" charset="0"/>
              </a:rPr>
              <a:t>2013</a:t>
            </a:r>
            <a:r>
              <a:rPr lang="zh-CN" altLang="en-US" sz="600">
                <a:ea typeface="STKaiti" pitchFamily="2" charset="-122"/>
                <a:cs typeface="Arial" pitchFamily="34" charset="0"/>
              </a:rPr>
              <a:t>年</a:t>
            </a:r>
            <a:r>
              <a:rPr lang="en-US" altLang="zh-CN" sz="600">
                <a:ea typeface="STKaiti" pitchFamily="2" charset="-122"/>
                <a:cs typeface="Arial" pitchFamily="34" charset="0"/>
              </a:rPr>
              <a:t>11</a:t>
            </a:r>
            <a:r>
              <a:rPr lang="zh-CN" altLang="en-US" sz="600">
                <a:ea typeface="STKaiti" pitchFamily="2" charset="-122"/>
                <a:cs typeface="Arial" pitchFamily="34" charset="0"/>
              </a:rPr>
              <a:t>月</a:t>
            </a:r>
          </a:p>
        </p:txBody>
      </p:sp>
      <p:pic>
        <p:nvPicPr>
          <p:cNvPr id="17487" name="Picture 21"/>
          <p:cNvPicPr/>
          <p:nvPr/>
        </p:nvPicPr>
        <p:blipFill>
          <a:blip r:embed="rId18">
            <a:extLst>
              <a:ext uri="{28A0092B-C50C-407E-A947-70E740481C1C}">
                <a14:useLocalDpi xmlns:a14="http://schemas.microsoft.com/office/drawing/2010/main" val="0"/>
              </a:ext>
            </a:extLst>
          </a:blip>
          <a:srcRect l="7407" t="11615" r="7407" b="69308"/>
          <a:stretch>
            <a:fillRect/>
          </a:stretch>
        </p:blipFill>
        <p:spPr bwMode="auto">
          <a:xfrm>
            <a:off x="8429625" y="2847975"/>
            <a:ext cx="11684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88" name="Picture 21"/>
          <p:cNvPicPr/>
          <p:nvPr/>
        </p:nvPicPr>
        <p:blipFill>
          <a:blip r:embed="rId18">
            <a:extLst>
              <a:ext uri="{28A0092B-C50C-407E-A947-70E740481C1C}">
                <a14:useLocalDpi xmlns:a14="http://schemas.microsoft.com/office/drawing/2010/main" val="0"/>
              </a:ext>
            </a:extLst>
          </a:blip>
          <a:srcRect l="7407" t="62943" r="7407" b="19579"/>
          <a:stretch>
            <a:fillRect/>
          </a:stretch>
        </p:blipFill>
        <p:spPr bwMode="auto">
          <a:xfrm>
            <a:off x="8429625" y="3392553"/>
            <a:ext cx="1168400" cy="25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89" name="Picture 7" descr="G:\_PRODUCTION_SHARE\_General\Logos\I\ICBC_International_Logo.wmf"/>
          <p:cNvPicPr>
            <a:picLocks noChangeAspect="1" noChangeArrowheads="1"/>
          </p:cNvPicPr>
          <p:nvPr/>
        </p:nvPicPr>
        <p:blipFill>
          <a:blip r:embed="rId19">
            <a:extLst>
              <a:ext uri="{28A0092B-C50C-407E-A947-70E740481C1C}">
                <a14:useLocalDpi xmlns:a14="http://schemas.microsoft.com/office/drawing/2010/main" val="0"/>
              </a:ext>
            </a:extLst>
          </a:blip>
          <a:srcRect r="51971"/>
          <a:stretch>
            <a:fillRect/>
          </a:stretch>
        </p:blipFill>
        <p:spPr bwMode="auto">
          <a:xfrm>
            <a:off x="7038975" y="2938463"/>
            <a:ext cx="75247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90" name="Picture 8" descr="G:\_PRODUCTION_SHARE\_General\Logos\S\Standard_Bank_01.wmf"/>
          <p:cNvPicPr>
            <a:picLocks noChangeAspect="1" noChangeArrowheads="1"/>
          </p:cNvPicPr>
          <p:nvPr/>
        </p:nvPicPr>
        <p:blipFill>
          <a:blip r:embed="rId20">
            <a:extLst>
              <a:ext uri="{28A0092B-C50C-407E-A947-70E740481C1C}">
                <a14:useLocalDpi xmlns:a14="http://schemas.microsoft.com/office/drawing/2010/main" val="0"/>
              </a:ext>
            </a:extLst>
          </a:blip>
          <a:stretch>
            <a:fillRect/>
          </a:stretch>
        </p:blipFill>
        <p:spPr bwMode="auto">
          <a:xfrm>
            <a:off x="6896100" y="3420866"/>
            <a:ext cx="1038225" cy="21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91" name="MessageBox"/>
          <p:cNvSpPr>
            <a:spLocks noChangeArrowheads="1"/>
          </p:cNvSpPr>
          <p:nvPr>
            <p:custDataLst>
              <p:tags r:id="rId21"/>
            </p:custDataLst>
          </p:nvPr>
        </p:nvSpPr>
        <p:spPr bwMode="auto">
          <a:xfrm>
            <a:off x="150813" y="665163"/>
            <a:ext cx="9601200" cy="215900"/>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algn="ctr">
                <a:solidFill>
                  <a:schemeClr val="tx2"/>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eaLnBrk="1" hangingPunct="1">
              <a:spcBef>
                <a:spcPct val="0"/>
              </a:spcBef>
              <a:buClrTx/>
              <a:buFontTx/>
              <a:buNone/>
            </a:pPr>
            <a:r>
              <a:rPr lang="zh-CN" altLang="en-US">
                <a:solidFill>
                  <a:srgbClr val="00BDF2"/>
                </a:solidFill>
                <a:ea typeface="STKaiti" pitchFamily="2" charset="-122"/>
                <a:cs typeface="Arial" pitchFamily="34" charset="0"/>
              </a:rPr>
              <a:t>花旗一直是深得客户信赖的并购顾问，曾参与中国多项最重要的交易。</a:t>
            </a:r>
          </a:p>
        </p:txBody>
      </p:sp>
      <p:cxnSp>
        <p:nvCxnSpPr>
          <p:cNvPr id="17492" name="MessageLine"/>
          <p:cNvCxnSpPr>
            <a:cxnSpLocks noChangeShapeType="1"/>
          </p:cNvCxnSpPr>
          <p:nvPr/>
        </p:nvCxnSpPr>
        <p:spPr bwMode="auto">
          <a:xfrm>
            <a:off x="125413" y="1057275"/>
            <a:ext cx="9601200" cy="0"/>
          </a:xfrm>
          <a:prstGeom prst="line">
            <a:avLst/>
          </a:prstGeom>
          <a:noFill/>
          <a:ln w="6350" algn="ctr">
            <a:solidFill>
              <a:srgbClr val="97999B"/>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493" name="Line 595"/>
          <p:cNvSpPr>
            <a:spLocks noChangeShapeType="1"/>
          </p:cNvSpPr>
          <p:nvPr/>
        </p:nvSpPr>
        <p:spPr bwMode="gray">
          <a:xfrm flipH="1">
            <a:off x="4953000" y="1295400"/>
            <a:ext cx="0" cy="4876800"/>
          </a:xfrm>
          <a:prstGeom prst="line">
            <a:avLst/>
          </a:prstGeom>
          <a:noFill/>
          <a:ln w="9525" cap="rnd">
            <a:solidFill>
              <a:schemeClr val="tx2"/>
            </a:solidFill>
            <a:prstDash val="sysDot"/>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a:p>
        </p:txBody>
      </p:sp>
      <p:sp>
        <p:nvSpPr>
          <p:cNvPr id="17494" name="Rectangle 148"/>
          <p:cNvSpPr>
            <a:spLocks noChangeArrowheads="1"/>
          </p:cNvSpPr>
          <p:nvPr/>
        </p:nvSpPr>
        <p:spPr bwMode="auto">
          <a:xfrm>
            <a:off x="6704013" y="1576388"/>
            <a:ext cx="1447800" cy="1098550"/>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600">
                <a:ea typeface="STKaiti" pitchFamily="2" charset="-122"/>
                <a:cs typeface="Arial" pitchFamily="34" charset="0"/>
              </a:rPr>
              <a:t>已完成</a:t>
            </a: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r>
              <a:rPr lang="zh-CN" altLang="en-US" sz="600">
                <a:ea typeface="STKaiti" pitchFamily="2" charset="-122"/>
                <a:cs typeface="Arial" pitchFamily="34" charset="0"/>
              </a:rPr>
              <a:t>为中国华融向投资者团出售</a:t>
            </a:r>
            <a:r>
              <a:rPr lang="en-US" altLang="zh-CN" sz="600">
                <a:ea typeface="STKaiti" pitchFamily="2" charset="-122"/>
                <a:cs typeface="Arial" pitchFamily="34" charset="0"/>
              </a:rPr>
              <a:t>21%</a:t>
            </a:r>
            <a:r>
              <a:rPr lang="zh-CN" altLang="en-US" sz="600">
                <a:ea typeface="STKaiti" pitchFamily="2" charset="-122"/>
                <a:cs typeface="Arial" pitchFamily="34" charset="0"/>
              </a:rPr>
              <a:t>（后提高到</a:t>
            </a:r>
            <a:r>
              <a:rPr lang="en-US" altLang="zh-CN" sz="600">
                <a:ea typeface="STKaiti" pitchFamily="2" charset="-122"/>
                <a:cs typeface="Arial" pitchFamily="34" charset="0"/>
              </a:rPr>
              <a:t>22.9%</a:t>
            </a:r>
            <a:r>
              <a:rPr lang="zh-CN" altLang="en-US" sz="600">
                <a:ea typeface="STKaiti" pitchFamily="2" charset="-122"/>
                <a:cs typeface="Arial" pitchFamily="34" charset="0"/>
              </a:rPr>
              <a:t>）的股权提供顾问服务</a:t>
            </a: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r>
              <a:rPr lang="en-US" altLang="zh-CN" sz="600" b="1">
                <a:ea typeface="STKaiti" pitchFamily="2" charset="-122"/>
                <a:cs typeface="Arial" pitchFamily="34" charset="0"/>
              </a:rPr>
              <a:t>23.68</a:t>
            </a:r>
            <a:r>
              <a:rPr lang="zh-CN" altLang="en-US" sz="600" b="1">
                <a:ea typeface="STKaiti" pitchFamily="2" charset="-122"/>
                <a:cs typeface="Arial" pitchFamily="34" charset="0"/>
              </a:rPr>
              <a:t>亿美元</a:t>
            </a:r>
          </a:p>
          <a:p>
            <a:pPr algn="ctr" eaLnBrk="1" hangingPunct="1">
              <a:lnSpc>
                <a:spcPct val="95000"/>
              </a:lnSpc>
              <a:spcBef>
                <a:spcPct val="0"/>
              </a:spcBef>
              <a:buClrTx/>
              <a:buFontTx/>
              <a:buNone/>
            </a:pPr>
            <a:r>
              <a:rPr lang="en-US" altLang="zh-CN" sz="600">
                <a:ea typeface="STKaiti" pitchFamily="2" charset="-122"/>
                <a:cs typeface="Arial" pitchFamily="34" charset="0"/>
              </a:rPr>
              <a:t>2014</a:t>
            </a:r>
            <a:r>
              <a:rPr lang="zh-CN" altLang="en-US" sz="600">
                <a:ea typeface="STKaiti" pitchFamily="2" charset="-122"/>
                <a:cs typeface="Arial" pitchFamily="34" charset="0"/>
              </a:rPr>
              <a:t>年</a:t>
            </a:r>
            <a:r>
              <a:rPr lang="en-US" altLang="zh-CN" sz="600">
                <a:ea typeface="STKaiti" pitchFamily="2" charset="-122"/>
                <a:cs typeface="Arial" pitchFamily="34" charset="0"/>
              </a:rPr>
              <a:t>8</a:t>
            </a:r>
            <a:r>
              <a:rPr lang="zh-CN" altLang="en-US" sz="600">
                <a:ea typeface="STKaiti" pitchFamily="2" charset="-122"/>
                <a:cs typeface="Arial" pitchFamily="34" charset="0"/>
              </a:rPr>
              <a:t>月</a:t>
            </a:r>
          </a:p>
        </p:txBody>
      </p:sp>
      <p:sp>
        <p:nvSpPr>
          <p:cNvPr id="17495" name="Rectangle 148"/>
          <p:cNvSpPr>
            <a:spLocks noChangeArrowheads="1"/>
          </p:cNvSpPr>
          <p:nvPr/>
        </p:nvSpPr>
        <p:spPr bwMode="auto">
          <a:xfrm>
            <a:off x="5100638" y="1576388"/>
            <a:ext cx="1447800" cy="1098550"/>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600" smtClean="0">
                <a:ea typeface="STKaiti" pitchFamily="2" charset="-122"/>
                <a:cs typeface="Arial" pitchFamily="34" charset="0"/>
              </a:rPr>
              <a:t>已完成</a:t>
            </a: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en-US" altLang="zh-CN"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r>
              <a:rPr lang="zh-CN" altLang="en-US" sz="600">
                <a:ea typeface="STKaiti" pitchFamily="2" charset="-122"/>
                <a:cs typeface="Arial" pitchFamily="34" charset="0"/>
              </a:rPr>
              <a:t>为投资者团体收购</a:t>
            </a:r>
          </a:p>
          <a:p>
            <a:pPr algn="ctr" eaLnBrk="1" hangingPunct="1">
              <a:lnSpc>
                <a:spcPct val="95000"/>
              </a:lnSpc>
              <a:spcBef>
                <a:spcPct val="0"/>
              </a:spcBef>
              <a:buClrTx/>
              <a:buFontTx/>
              <a:buNone/>
            </a:pPr>
            <a:r>
              <a:rPr lang="zh-CN" altLang="en-US" sz="600">
                <a:ea typeface="STKaiti" pitchFamily="2" charset="-122"/>
                <a:cs typeface="Arial" pitchFamily="34" charset="0"/>
              </a:rPr>
              <a:t>中石化销售的</a:t>
            </a:r>
            <a:r>
              <a:rPr lang="en-US" altLang="zh-CN" sz="600">
                <a:ea typeface="STKaiti" pitchFamily="2" charset="-122"/>
                <a:cs typeface="Arial" pitchFamily="34" charset="0"/>
              </a:rPr>
              <a:t>29.9%</a:t>
            </a:r>
            <a:r>
              <a:rPr lang="zh-CN" altLang="en-US" sz="600">
                <a:ea typeface="STKaiti" pitchFamily="2" charset="-122"/>
                <a:cs typeface="Arial" pitchFamily="34" charset="0"/>
              </a:rPr>
              <a:t>的股份</a:t>
            </a:r>
            <a:br>
              <a:rPr lang="zh-CN" altLang="en-US" sz="600">
                <a:ea typeface="STKaiti" pitchFamily="2" charset="-122"/>
                <a:cs typeface="Arial" pitchFamily="34" charset="0"/>
              </a:rPr>
            </a:br>
            <a:r>
              <a:rPr lang="zh-CN" altLang="en-US" sz="600">
                <a:ea typeface="STKaiti" pitchFamily="2" charset="-122"/>
                <a:cs typeface="Arial" pitchFamily="34" charset="0"/>
              </a:rPr>
              <a:t>担任顾问</a:t>
            </a: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endParaRPr lang="zh-CN" altLang="en-US" sz="600">
              <a:ea typeface="STKaiti" pitchFamily="2" charset="-122"/>
              <a:cs typeface="Arial" pitchFamily="34" charset="0"/>
            </a:endParaRPr>
          </a:p>
          <a:p>
            <a:pPr algn="ctr" eaLnBrk="1" hangingPunct="1">
              <a:lnSpc>
                <a:spcPct val="95000"/>
              </a:lnSpc>
              <a:spcBef>
                <a:spcPct val="0"/>
              </a:spcBef>
              <a:buClrTx/>
              <a:buFontTx/>
              <a:buNone/>
            </a:pPr>
            <a:r>
              <a:rPr lang="en-US" altLang="zh-CN" sz="600" b="1">
                <a:ea typeface="STKaiti" pitchFamily="2" charset="-122"/>
                <a:cs typeface="Arial" pitchFamily="34" charset="0"/>
              </a:rPr>
              <a:t>174.58</a:t>
            </a:r>
            <a:r>
              <a:rPr lang="zh-CN" altLang="en-US" sz="600" b="1">
                <a:ea typeface="STKaiti" pitchFamily="2" charset="-122"/>
                <a:cs typeface="Arial" pitchFamily="34" charset="0"/>
              </a:rPr>
              <a:t>亿美元</a:t>
            </a:r>
          </a:p>
          <a:p>
            <a:pPr algn="ctr" eaLnBrk="1" hangingPunct="1">
              <a:lnSpc>
                <a:spcPct val="95000"/>
              </a:lnSpc>
              <a:spcBef>
                <a:spcPct val="0"/>
              </a:spcBef>
              <a:buClrTx/>
              <a:buFontTx/>
              <a:buNone/>
            </a:pPr>
            <a:r>
              <a:rPr lang="en-US" altLang="zh-CN" sz="600">
                <a:ea typeface="STKaiti" pitchFamily="2" charset="-122"/>
                <a:cs typeface="Arial" pitchFamily="34" charset="0"/>
              </a:rPr>
              <a:t>2014</a:t>
            </a:r>
            <a:r>
              <a:rPr lang="zh-CN" altLang="en-US" sz="600">
                <a:ea typeface="STKaiti" pitchFamily="2" charset="-122"/>
                <a:cs typeface="Arial" pitchFamily="34" charset="0"/>
              </a:rPr>
              <a:t>年</a:t>
            </a:r>
            <a:r>
              <a:rPr lang="en-US" altLang="zh-CN" sz="600">
                <a:ea typeface="STKaiti" pitchFamily="2" charset="-122"/>
                <a:cs typeface="Arial" pitchFamily="34" charset="0"/>
              </a:rPr>
              <a:t>9</a:t>
            </a:r>
            <a:r>
              <a:rPr lang="zh-CN" altLang="en-US" sz="600">
                <a:ea typeface="STKaiti" pitchFamily="2" charset="-122"/>
                <a:cs typeface="Arial" pitchFamily="34" charset="0"/>
              </a:rPr>
              <a:t>月</a:t>
            </a:r>
          </a:p>
        </p:txBody>
      </p:sp>
      <p:pic>
        <p:nvPicPr>
          <p:cNvPr id="17496" name="Picture 25"/>
          <p:cNvPicPr/>
          <p:nvPr/>
        </p:nvPicPr>
        <p:blipFill>
          <a:blip r:embed="rId22">
            <a:extLst>
              <a:ext uri="{28A0092B-C50C-407E-A947-70E740481C1C}">
                <a14:useLocalDpi xmlns:a14="http://schemas.microsoft.com/office/drawing/2010/main" val="0"/>
              </a:ext>
            </a:extLst>
          </a:blip>
          <a:srcRect l="27354" t="8902" r="27354" b="55719"/>
          <a:stretch>
            <a:fillRect/>
          </a:stretch>
        </p:blipFill>
        <p:spPr bwMode="auto">
          <a:xfrm>
            <a:off x="5611813" y="1668463"/>
            <a:ext cx="41910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97" name="Picture 30"/>
          <p:cNvPicPr/>
          <p:nvPr/>
        </p:nvPicPr>
        <p:blipFill>
          <a:blip r:embed="rId23">
            <a:extLst>
              <a:ext uri="{28A0092B-C50C-407E-A947-70E740481C1C}">
                <a14:useLocalDpi xmlns:a14="http://schemas.microsoft.com/office/drawing/2010/main" val="0"/>
              </a:ext>
            </a:extLst>
          </a:blip>
          <a:srcRect l="6316" t="9846" r="3889" b="66658"/>
          <a:stretch>
            <a:fillRect/>
          </a:stretch>
        </p:blipFill>
        <p:spPr bwMode="auto">
          <a:xfrm>
            <a:off x="6908800" y="1719263"/>
            <a:ext cx="1058863" cy="29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98" name="Picture 28"/>
          <p:cNvPicPr/>
          <p:nvPr/>
        </p:nvPicPr>
        <p:blipFill>
          <a:blip r:embed="rId3">
            <a:extLst>
              <a:ext uri="{28A0092B-C50C-407E-A947-70E740481C1C}">
                <a14:useLocalDpi xmlns:a14="http://schemas.microsoft.com/office/drawing/2010/main" val="0"/>
              </a:ext>
            </a:extLst>
          </a:blip>
          <a:srcRect l="26410" t="66544" r="26410" b="19687"/>
          <a:stretch>
            <a:fillRect/>
          </a:stretch>
        </p:blipFill>
        <p:spPr bwMode="auto">
          <a:xfrm>
            <a:off x="8734425" y="2295525"/>
            <a:ext cx="557213" cy="16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99" name="Picture 33"/>
          <p:cNvPicPr/>
          <p:nvPr/>
        </p:nvPicPr>
        <p:blipFill>
          <a:blip r:embed="rId5">
            <a:extLst>
              <a:ext uri="{28A0092B-C50C-407E-A947-70E740481C1C}">
                <a14:useLocalDpi xmlns:a14="http://schemas.microsoft.com/office/drawing/2010/main" val="0"/>
              </a:ext>
            </a:extLst>
          </a:blip>
          <a:srcRect l="27725" t="57329" r="27725" b="14766"/>
          <a:stretch>
            <a:fillRect/>
          </a:stretch>
        </p:blipFill>
        <p:spPr bwMode="auto">
          <a:xfrm>
            <a:off x="5659438" y="3393695"/>
            <a:ext cx="336550" cy="22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00" name="Picture 13"/>
          <p:cNvPicPr>
            <a:picLocks noChangeAspect="1"/>
          </p:cNvPicPr>
          <p:nvPr>
            <p:custDataLst>
              <p:tags r:id="rId25"/>
            </p:custDataLst>
          </p:nvPr>
        </p:nvPicPr>
        <p:blipFill>
          <a:blip r:embed="rId24">
            <a:extLst>
              <a:ext uri="{28A0092B-C50C-407E-A947-70E740481C1C}">
                <a14:useLocalDpi xmlns:a14="http://schemas.microsoft.com/office/drawing/2010/main" val="0"/>
              </a:ext>
            </a:extLst>
          </a:blip>
          <a:stretch>
            <a:fillRect/>
          </a:stretch>
        </p:blipFill>
        <p:spPr bwMode="auto">
          <a:xfrm>
            <a:off x="152400" y="66675"/>
            <a:ext cx="5238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custDataLst>
              <p:tags r:id="rId26"/>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mj-ea"/>
              </a:rPr>
              <a:t>2</a:t>
            </a:r>
            <a:endParaRPr kumimoji="0" lang="en-US" sz="800" i="0" u="none" strike="noStrike" cap="none" normalizeH="0" baseline="0" smtClean="0">
              <a:ln>
                <a:noFill/>
              </a:ln>
              <a:solidFill>
                <a:srgbClr val="53565A"/>
              </a:solidFill>
              <a:effectLst/>
              <a:latin typeface="Arial" pitchFamily="34" charset="0"/>
              <a:ea typeface="+mj-ea"/>
            </a:endParaRPr>
          </a:p>
        </p:txBody>
      </p:sp>
      <p:sp>
        <p:nvSpPr>
          <p:cNvPr id="8" name="Rectangle 7"/>
          <p:cNvSpPr/>
          <p:nvPr>
            <p:custDataLst>
              <p:tags r:id="rId27"/>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mj-ea"/>
              </a:rPr>
              <a:t>花旗的并购资历</a:t>
            </a:r>
            <a:endParaRPr kumimoji="0" lang="en-US" sz="800" i="0" u="none" strike="noStrike" cap="none" normalizeH="0" baseline="0" smtClean="0">
              <a:ln>
                <a:noFill/>
              </a:ln>
              <a:solidFill>
                <a:srgbClr val="53565A"/>
              </a:solidFill>
              <a:effectLst/>
              <a:latin typeface="Arial" pitchFamily="34" charset="0"/>
              <a:ea typeface="+mj-ea"/>
            </a:endParaRPr>
          </a:p>
        </p:txBody>
      </p:sp>
    </p:spTree>
    <p:custDataLst>
      <p:tags r:id="rId28"/>
    </p:custDataLst>
    <p:extLst>
      <p:ext uri="{BB962C8B-B14F-4D97-AF65-F5344CB8AC3E}">
        <p14:creationId xmlns:p14="http://schemas.microsoft.com/office/powerpoint/2010/main" val="204872677"/>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 name="Group 7"/>
          <p:cNvGrpSpPr/>
          <p:nvPr/>
        </p:nvGrpSpPr>
        <p:grpSpPr>
          <a:xfrm>
            <a:off x="1514475" y="1046162"/>
            <a:ext cx="6877050" cy="5203825"/>
            <a:chOff x="132556" y="1150938"/>
            <a:chExt cx="6877050" cy="5203825"/>
          </a:xfrm>
        </p:grpSpPr>
        <p:pic>
          <p:nvPicPr>
            <p:cNvPr id="16388" name="Picture 2" descr="pag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gray">
            <a:xfrm>
              <a:off x="147637" y="1311275"/>
              <a:ext cx="6846888" cy="488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Rectangle 3"/>
            <p:cNvSpPr>
              <a:spLocks noChangeArrowheads="1"/>
            </p:cNvSpPr>
            <p:nvPr/>
          </p:nvSpPr>
          <p:spPr bwMode="gray">
            <a:xfrm>
              <a:off x="132556" y="1150938"/>
              <a:ext cx="6877050" cy="5203825"/>
            </a:xfrm>
            <a:prstGeom prst="rect">
              <a:avLst/>
            </a:prstGeom>
            <a:solidFill>
              <a:schemeClr val="bg1">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latin typeface="Arial"/>
                <a:ea typeface="STKaiti"/>
                <a:cs typeface="ヒラギノ角ゴ Pro W3"/>
              </a:endParaRPr>
            </a:p>
          </p:txBody>
        </p:sp>
      </p:grpSp>
      <p:sp>
        <p:nvSpPr>
          <p:cNvPr id="2" name="Title 1"/>
          <p:cNvSpPr>
            <a:spLocks noGrp="1"/>
          </p:cNvSpPr>
          <p:nvPr>
            <p:ph type="title"/>
          </p:nvPr>
        </p:nvSpPr>
        <p:spPr/>
        <p:txBody>
          <a:bodyPr/>
          <a:lstStyle/>
          <a:p>
            <a:r>
              <a:rPr lang="zh-CN" altLang="en-US"/>
              <a:t>花旗</a:t>
            </a:r>
            <a:r>
              <a:rPr lang="en-US" altLang="zh-CN"/>
              <a:t>—</a:t>
            </a:r>
            <a:r>
              <a:rPr lang="zh-CN" altLang="en-US"/>
              <a:t>连接中国与世界其他地区</a:t>
            </a:r>
            <a:endParaRPr lang="en-US"/>
          </a:p>
        </p:txBody>
      </p:sp>
      <p:grpSp>
        <p:nvGrpSpPr>
          <p:cNvPr id="7" name="Group 6"/>
          <p:cNvGrpSpPr/>
          <p:nvPr/>
        </p:nvGrpSpPr>
        <p:grpSpPr>
          <a:xfrm>
            <a:off x="151200" y="664946"/>
            <a:ext cx="9601200" cy="391746"/>
            <a:chOff x="151200" y="664946"/>
            <a:chExt cx="9601200" cy="391746"/>
          </a:xfrm>
        </p:grpSpPr>
        <p:sp>
          <p:nvSpPr>
            <p:cNvPr id="3" name="MessageBox"/>
            <p:cNvSpPr/>
            <p:nvPr>
              <p:custDataLst>
                <p:tags r:id="rId3"/>
              </p:custDataLst>
            </p:nvPr>
          </p:nvSpPr>
          <p:spPr bwMode="auto">
            <a:xfrm>
              <a:off x="151200" y="664946"/>
              <a:ext cx="9601200" cy="215444"/>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lang="zh-CN" altLang="en-US">
                  <a:solidFill>
                    <a:srgbClr val="00BDF2"/>
                  </a:solidFill>
                  <a:latin typeface="Arial"/>
                  <a:ea typeface="STKaiti"/>
                </a:rPr>
                <a:t>花旗在识别、构建及执行中国和其他地区间跨境并购交易（包括入境并购及出境并购）方面是市场公认的杰出顾问。</a:t>
              </a:r>
            </a:p>
          </p:txBody>
        </p:sp>
        <p:cxnSp>
          <p:nvCxnSpPr>
            <p:cNvPr id="4" name="MessageLine"/>
            <p:cNvCxnSpPr/>
            <p:nvPr/>
          </p:nvCxnSpPr>
          <p:spPr bwMode="auto">
            <a:xfrm>
              <a:off x="151200" y="1056692"/>
              <a:ext cx="9601200" cy="0"/>
            </a:xfrm>
            <a:prstGeom prst="line">
              <a:avLst/>
            </a:prstGeom>
            <a:solidFill>
              <a:schemeClr val="folHlink"/>
            </a:solidFill>
            <a:ln w="6350" cap="flat" cmpd="sng" algn="ctr">
              <a:solidFill>
                <a:srgbClr val="97999B"/>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grpSp>
        <p:nvGrpSpPr>
          <p:cNvPr id="37" name="Group 36"/>
          <p:cNvGrpSpPr/>
          <p:nvPr/>
        </p:nvGrpSpPr>
        <p:grpSpPr>
          <a:xfrm>
            <a:off x="3443040" y="3886737"/>
            <a:ext cx="1371600" cy="1679994"/>
            <a:chOff x="3443040" y="4153437"/>
            <a:chExt cx="1371600" cy="1679994"/>
          </a:xfrm>
        </p:grpSpPr>
        <p:sp>
          <p:nvSpPr>
            <p:cNvPr id="118" name="Rectangle 152"/>
            <p:cNvSpPr>
              <a:spLocks noChangeArrowheads="1"/>
            </p:cNvSpPr>
            <p:nvPr/>
          </p:nvSpPr>
          <p:spPr bwMode="auto">
            <a:xfrm>
              <a:off x="3443040" y="4461831"/>
              <a:ext cx="1371600" cy="1371600"/>
            </a:xfrm>
            <a:prstGeom prst="rect">
              <a:avLst/>
            </a:prstGeom>
            <a:solidFill>
              <a:schemeClr val="bg1"/>
            </a:solidFill>
            <a:ln w="6350">
              <a:solidFill>
                <a:schemeClr val="tx2"/>
              </a:solidFill>
            </a:ln>
            <a:extLst/>
          </p:spPr>
          <p:txBody>
            <a:bodyPr wrap="square" lIns="45720" tIns="18288" rIns="45720" bIns="18288" anchor="b"/>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lnSpc>
                  <a:spcPts val="800"/>
                </a:lnSpc>
              </a:pPr>
              <a:r>
                <a:rPr lang="zh-CN" altLang="en-US" sz="700">
                  <a:solidFill>
                    <a:srgbClr val="53565A"/>
                  </a:solidFill>
                  <a:latin typeface="Arial"/>
                  <a:ea typeface="STKaiti"/>
                </a:rPr>
                <a:t>已完成</a:t>
              </a: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smtClean="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为</a:t>
              </a:r>
              <a:r>
                <a:rPr lang="en-US" altLang="zh-CN" sz="700">
                  <a:solidFill>
                    <a:srgbClr val="53565A"/>
                  </a:solidFill>
                  <a:latin typeface="Arial"/>
                  <a:ea typeface="STKaiti"/>
                </a:rPr>
                <a:t>AMC</a:t>
              </a:r>
              <a:r>
                <a:rPr lang="zh-CN" altLang="en-US" sz="700">
                  <a:solidFill>
                    <a:srgbClr val="53565A"/>
                  </a:solidFill>
                  <a:latin typeface="Arial"/>
                  <a:ea typeface="STKaiti"/>
                </a:rPr>
                <a:t>娱乐控股公司</a:t>
              </a: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出售给大连万达集团</a:t>
              </a: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提供顾问服务</a:t>
              </a: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en-US" altLang="zh-CN" sz="700" b="1">
                  <a:solidFill>
                    <a:srgbClr val="53565A"/>
                  </a:solidFill>
                  <a:latin typeface="Arial"/>
                  <a:ea typeface="STKaiti"/>
                </a:rPr>
                <a:t>26</a:t>
              </a:r>
              <a:r>
                <a:rPr lang="zh-CN" altLang="en-US" sz="700" b="1">
                  <a:solidFill>
                    <a:srgbClr val="53565A"/>
                  </a:solidFill>
                  <a:latin typeface="Arial"/>
                  <a:ea typeface="STKaiti"/>
                </a:rPr>
                <a:t>亿美元</a:t>
              </a:r>
              <a:endParaRPr lang="en-US" altLang="zh-CN" sz="700" b="1">
                <a:solidFill>
                  <a:srgbClr val="53565A"/>
                </a:solidFill>
                <a:latin typeface="Arial"/>
                <a:ea typeface="STKaiti"/>
              </a:endParaRPr>
            </a:p>
            <a:p>
              <a:pPr>
                <a:lnSpc>
                  <a:spcPts val="800"/>
                </a:lnSpc>
              </a:pPr>
              <a:r>
                <a:rPr lang="en-US" altLang="zh-CN" sz="700">
                  <a:solidFill>
                    <a:srgbClr val="53565A"/>
                  </a:solidFill>
                  <a:latin typeface="Arial"/>
                  <a:ea typeface="STKaiti"/>
                </a:rPr>
                <a:t>2012</a:t>
              </a:r>
              <a:r>
                <a:rPr lang="zh-CN" altLang="en-US" sz="700">
                  <a:solidFill>
                    <a:srgbClr val="53565A"/>
                  </a:solidFill>
                  <a:latin typeface="Arial"/>
                  <a:ea typeface="STKaiti"/>
                </a:rPr>
                <a:t>年</a:t>
              </a:r>
              <a:r>
                <a:rPr lang="en-US" altLang="zh-CN" sz="700">
                  <a:solidFill>
                    <a:srgbClr val="53565A"/>
                  </a:solidFill>
                  <a:latin typeface="Arial"/>
                  <a:ea typeface="STKaiti"/>
                </a:rPr>
                <a:t>5</a:t>
              </a:r>
              <a:r>
                <a:rPr lang="zh-CN" altLang="en-US" sz="700">
                  <a:solidFill>
                    <a:srgbClr val="53565A"/>
                  </a:solidFill>
                  <a:latin typeface="Arial"/>
                  <a:ea typeface="STKaiti"/>
                </a:rPr>
                <a:t>月</a:t>
              </a:r>
            </a:p>
          </p:txBody>
        </p:sp>
        <p:pic>
          <p:nvPicPr>
            <p:cNvPr id="119" name="Picture 11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17430" y="4620579"/>
              <a:ext cx="822820" cy="308166"/>
            </a:xfrm>
            <a:prstGeom prst="rect">
              <a:avLst/>
            </a:prstGeom>
          </p:spPr>
        </p:pic>
        <p:pic>
          <p:nvPicPr>
            <p:cNvPr id="120" name="Picture 25"/>
            <p:cNvPicPr>
              <a:picLocks noChangeAspect="1"/>
            </p:cNvPicPr>
            <p:nvPr/>
          </p:nvPicPr>
          <p:blipFill>
            <a:blip r:embed="rId5">
              <a:extLst>
                <a:ext uri="{28A0092B-C50C-407E-A947-70E740481C1C}">
                  <a14:useLocalDpi xmlns:a14="http://schemas.microsoft.com/office/drawing/2010/main" val="0"/>
                </a:ext>
              </a:extLst>
            </a:blip>
            <a:srcRect l="9687" t="67381" r="9544" b="23621"/>
            <a:stretch>
              <a:fillRect/>
            </a:stretch>
          </p:blipFill>
          <p:spPr bwMode="gray">
            <a:xfrm>
              <a:off x="3515361" y="5402248"/>
              <a:ext cx="1226958" cy="1428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29" name="Rectangle 8"/>
            <p:cNvSpPr>
              <a:spLocks noChangeArrowheads="1"/>
            </p:cNvSpPr>
            <p:nvPr/>
          </p:nvSpPr>
          <p:spPr bwMode="gray">
            <a:xfrm>
              <a:off x="3799423" y="4153437"/>
              <a:ext cx="658835" cy="184666"/>
            </a:xfrm>
            <a:prstGeom prst="rect">
              <a:avLst/>
            </a:prstGeom>
            <a:noFill/>
            <a:ln>
              <a:noFill/>
            </a:ln>
            <a:effectLst/>
            <a:extLst>
              <a:ext uri="{909E8E84-426E-40DD-AFC4-6F175D3DCCD1}">
                <a14:hiddenFill xmlns:a14="http://schemas.microsoft.com/office/drawing/2010/main">
                  <a:solidFill>
                    <a:srgbClr val="99CCE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r>
                <a:rPr lang="zh-CN" altLang="en-US" sz="1200" b="1" smtClean="0">
                  <a:solidFill>
                    <a:srgbClr val="002D72"/>
                  </a:solidFill>
                  <a:latin typeface="Arial"/>
                  <a:ea typeface="STKaiti"/>
                  <a:cs typeface="Arial" pitchFamily="34" charset="0"/>
                </a:rPr>
                <a:t>中国</a:t>
              </a:r>
              <a:r>
                <a:rPr lang="en-US" altLang="zh-CN" sz="1200" b="1" smtClean="0">
                  <a:solidFill>
                    <a:srgbClr val="002D72"/>
                  </a:solidFill>
                  <a:latin typeface="Arial"/>
                  <a:ea typeface="STKaiti"/>
                  <a:cs typeface="Arial" pitchFamily="34" charset="0"/>
                </a:rPr>
                <a:t>/</a:t>
              </a:r>
              <a:r>
                <a:rPr lang="zh-CN" altLang="en-US" sz="1200" b="1" smtClean="0">
                  <a:solidFill>
                    <a:srgbClr val="002D72"/>
                  </a:solidFill>
                  <a:latin typeface="Arial"/>
                  <a:ea typeface="STKaiti"/>
                  <a:cs typeface="Arial" pitchFamily="34" charset="0"/>
                </a:rPr>
                <a:t>美国</a:t>
              </a:r>
              <a:endParaRPr lang="en-US" sz="1200" b="1" smtClean="0">
                <a:solidFill>
                  <a:srgbClr val="002D72"/>
                </a:solidFill>
                <a:latin typeface="Arial"/>
                <a:ea typeface="STKaiti"/>
                <a:cs typeface="Arial" pitchFamily="34" charset="0"/>
              </a:endParaRPr>
            </a:p>
          </p:txBody>
        </p:sp>
      </p:grpSp>
      <p:grpSp>
        <p:nvGrpSpPr>
          <p:cNvPr id="36" name="Group 35"/>
          <p:cNvGrpSpPr/>
          <p:nvPr/>
        </p:nvGrpSpPr>
        <p:grpSpPr>
          <a:xfrm>
            <a:off x="1797120" y="3880129"/>
            <a:ext cx="1371600" cy="1686602"/>
            <a:chOff x="1797120" y="4146829"/>
            <a:chExt cx="1371600" cy="1686602"/>
          </a:xfrm>
        </p:grpSpPr>
        <p:sp>
          <p:nvSpPr>
            <p:cNvPr id="100" name="Rectangle 152"/>
            <p:cNvSpPr>
              <a:spLocks noChangeArrowheads="1"/>
            </p:cNvSpPr>
            <p:nvPr/>
          </p:nvSpPr>
          <p:spPr bwMode="auto">
            <a:xfrm>
              <a:off x="1797120" y="4461831"/>
              <a:ext cx="1371600" cy="1371600"/>
            </a:xfrm>
            <a:prstGeom prst="rect">
              <a:avLst/>
            </a:prstGeom>
            <a:solidFill>
              <a:schemeClr val="bg1"/>
            </a:solidFill>
            <a:ln w="6350">
              <a:solidFill>
                <a:schemeClr val="tx2"/>
              </a:solidFill>
            </a:ln>
            <a:extLst/>
          </p:spPr>
          <p:txBody>
            <a:bodyPr wrap="square" lIns="45720" tIns="18288" rIns="45720" bIns="18288" anchor="b"/>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lnSpc>
                  <a:spcPts val="800"/>
                </a:lnSpc>
              </a:pPr>
              <a:r>
                <a:rPr lang="zh-CN" altLang="en-US" sz="700">
                  <a:solidFill>
                    <a:srgbClr val="53565A"/>
                  </a:solidFill>
                  <a:latin typeface="Arial"/>
                  <a:ea typeface="STKaiti"/>
                </a:rPr>
                <a:t>已完成</a:t>
              </a: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smtClean="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为中海油收购</a:t>
              </a:r>
              <a:r>
                <a:rPr lang="en-US" sz="700" err="1">
                  <a:solidFill>
                    <a:srgbClr val="53565A"/>
                  </a:solidFill>
                  <a:latin typeface="Arial"/>
                  <a:ea typeface="STKaiti"/>
                </a:rPr>
                <a:t>Nexen Inc</a:t>
              </a:r>
              <a:endParaRPr lang="en-US" sz="700">
                <a:solidFill>
                  <a:srgbClr val="53565A"/>
                </a:solidFill>
                <a:latin typeface="Arial"/>
                <a:ea typeface="STKaiti"/>
              </a:endParaRPr>
            </a:p>
            <a:p>
              <a:pPr>
                <a:lnSpc>
                  <a:spcPts val="800"/>
                </a:lnSpc>
              </a:pPr>
              <a:r>
                <a:rPr lang="zh-CN" altLang="en-US" sz="700">
                  <a:solidFill>
                    <a:srgbClr val="53565A"/>
                  </a:solidFill>
                  <a:latin typeface="Arial"/>
                  <a:ea typeface="STKaiti"/>
                </a:rPr>
                <a:t>提供顾问服务</a:t>
              </a: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en-US" altLang="zh-CN" sz="700" b="1">
                  <a:solidFill>
                    <a:srgbClr val="53565A"/>
                  </a:solidFill>
                  <a:latin typeface="Arial"/>
                  <a:ea typeface="STKaiti"/>
                </a:rPr>
                <a:t>176.66</a:t>
              </a:r>
              <a:r>
                <a:rPr lang="zh-CN" altLang="en-US" sz="700" b="1">
                  <a:solidFill>
                    <a:srgbClr val="53565A"/>
                  </a:solidFill>
                  <a:latin typeface="Arial"/>
                  <a:ea typeface="STKaiti"/>
                </a:rPr>
                <a:t>亿美元</a:t>
              </a:r>
              <a:endParaRPr lang="en-US" altLang="zh-CN" sz="700" b="1">
                <a:solidFill>
                  <a:srgbClr val="53565A"/>
                </a:solidFill>
                <a:latin typeface="Arial"/>
                <a:ea typeface="STKaiti"/>
              </a:endParaRPr>
            </a:p>
            <a:p>
              <a:pPr>
                <a:lnSpc>
                  <a:spcPts val="800"/>
                </a:lnSpc>
              </a:pPr>
              <a:r>
                <a:rPr lang="en-US" altLang="zh-CN" sz="700">
                  <a:solidFill>
                    <a:srgbClr val="53565A"/>
                  </a:solidFill>
                  <a:latin typeface="Arial"/>
                  <a:ea typeface="STKaiti"/>
                </a:rPr>
                <a:t>2012</a:t>
              </a:r>
              <a:r>
                <a:rPr lang="zh-CN" altLang="en-US" sz="700">
                  <a:solidFill>
                    <a:srgbClr val="53565A"/>
                  </a:solidFill>
                  <a:latin typeface="Arial"/>
                  <a:ea typeface="STKaiti"/>
                </a:rPr>
                <a:t>年</a:t>
              </a:r>
              <a:r>
                <a:rPr lang="en-US" altLang="zh-CN" sz="700">
                  <a:solidFill>
                    <a:srgbClr val="53565A"/>
                  </a:solidFill>
                  <a:latin typeface="Arial"/>
                  <a:ea typeface="STKaiti"/>
                </a:rPr>
                <a:t>7</a:t>
              </a:r>
              <a:r>
                <a:rPr lang="zh-CN" altLang="en-US" sz="700">
                  <a:solidFill>
                    <a:srgbClr val="53565A"/>
                  </a:solidFill>
                  <a:latin typeface="Arial"/>
                  <a:ea typeface="STKaiti"/>
                </a:rPr>
                <a:t>月</a:t>
              </a:r>
            </a:p>
          </p:txBody>
        </p:sp>
        <p:pic>
          <p:nvPicPr>
            <p:cNvPr id="101" name="Picture 10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78701" y="4588578"/>
              <a:ext cx="408438" cy="372168"/>
            </a:xfrm>
            <a:prstGeom prst="rect">
              <a:avLst/>
            </a:prstGeom>
          </p:spPr>
        </p:pic>
        <p:pic>
          <p:nvPicPr>
            <p:cNvPr id="102" name="Picture 10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18084" y="5299675"/>
              <a:ext cx="729672" cy="239482"/>
            </a:xfrm>
            <a:prstGeom prst="rect">
              <a:avLst/>
            </a:prstGeom>
          </p:spPr>
        </p:pic>
        <p:sp>
          <p:nvSpPr>
            <p:cNvPr id="16425" name="Rectangle 8"/>
            <p:cNvSpPr>
              <a:spLocks noChangeArrowheads="1"/>
            </p:cNvSpPr>
            <p:nvPr/>
          </p:nvSpPr>
          <p:spPr bwMode="gray">
            <a:xfrm>
              <a:off x="2076560" y="4146829"/>
              <a:ext cx="812722" cy="184666"/>
            </a:xfrm>
            <a:prstGeom prst="rect">
              <a:avLst/>
            </a:prstGeom>
            <a:noFill/>
            <a:ln>
              <a:noFill/>
            </a:ln>
            <a:effectLst/>
            <a:extLst>
              <a:ext uri="{909E8E84-426E-40DD-AFC4-6F175D3DCCD1}">
                <a14:hiddenFill xmlns:a14="http://schemas.microsoft.com/office/drawing/2010/main">
                  <a:solidFill>
                    <a:srgbClr val="99CCE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r>
                <a:rPr lang="zh-CN" altLang="en-US" sz="1200" b="1" smtClean="0">
                  <a:solidFill>
                    <a:srgbClr val="002D72"/>
                  </a:solidFill>
                  <a:latin typeface="Arial"/>
                  <a:ea typeface="STKaiti"/>
                  <a:cs typeface="Arial" pitchFamily="34" charset="0"/>
                </a:rPr>
                <a:t>中国</a:t>
              </a:r>
              <a:r>
                <a:rPr lang="en-US" altLang="zh-CN" sz="1200" b="1" smtClean="0">
                  <a:solidFill>
                    <a:srgbClr val="002D72"/>
                  </a:solidFill>
                  <a:latin typeface="Arial"/>
                  <a:ea typeface="STKaiti"/>
                  <a:cs typeface="Arial" pitchFamily="34" charset="0"/>
                </a:rPr>
                <a:t>/</a:t>
              </a:r>
              <a:r>
                <a:rPr lang="zh-CN" altLang="en-US" sz="1200" b="1" smtClean="0">
                  <a:solidFill>
                    <a:srgbClr val="002D72"/>
                  </a:solidFill>
                  <a:latin typeface="Arial"/>
                  <a:ea typeface="STKaiti"/>
                  <a:cs typeface="Arial" pitchFamily="34" charset="0"/>
                </a:rPr>
                <a:t>加拿大</a:t>
              </a:r>
              <a:endParaRPr lang="en-US" sz="1200" b="1" smtClean="0">
                <a:solidFill>
                  <a:srgbClr val="002D72"/>
                </a:solidFill>
                <a:latin typeface="Arial"/>
                <a:ea typeface="STKaiti"/>
                <a:cs typeface="Arial" pitchFamily="34" charset="0"/>
              </a:endParaRPr>
            </a:p>
          </p:txBody>
        </p:sp>
      </p:grpSp>
      <p:sp>
        <p:nvSpPr>
          <p:cNvPr id="125" name="Rectangle 152"/>
          <p:cNvSpPr>
            <a:spLocks noChangeArrowheads="1"/>
          </p:cNvSpPr>
          <p:nvPr/>
        </p:nvSpPr>
        <p:spPr bwMode="auto">
          <a:xfrm>
            <a:off x="5088960" y="4195131"/>
            <a:ext cx="1371600" cy="1371600"/>
          </a:xfrm>
          <a:prstGeom prst="rect">
            <a:avLst/>
          </a:prstGeom>
          <a:solidFill>
            <a:schemeClr val="bg1"/>
          </a:solidFill>
          <a:ln w="6350">
            <a:solidFill>
              <a:schemeClr val="tx2"/>
            </a:solidFill>
          </a:ln>
          <a:extLst/>
        </p:spPr>
        <p:txBody>
          <a:bodyPr wrap="square" lIns="45720" tIns="18288" rIns="45720" bIns="18288" anchor="b"/>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lnSpc>
                <a:spcPts val="800"/>
              </a:lnSpc>
            </a:pPr>
            <a:r>
              <a:rPr lang="zh-CN" altLang="en-US" sz="700">
                <a:solidFill>
                  <a:srgbClr val="53565A"/>
                </a:solidFill>
                <a:latin typeface="Arial"/>
                <a:ea typeface="STKaiti"/>
              </a:rPr>
              <a:t>已完成</a:t>
            </a:r>
            <a:endParaRPr lang="en-US" altLang="zh-CN" sz="700">
              <a:solidFill>
                <a:srgbClr val="53565A"/>
              </a:solidFill>
              <a:latin typeface="Arial"/>
              <a:ea typeface="STKaiti"/>
            </a:endParaRPr>
          </a:p>
          <a:p>
            <a:pPr>
              <a:lnSpc>
                <a:spcPts val="800"/>
              </a:lnSpc>
            </a:pPr>
            <a:endParaRPr lang="en-US" altLang="zh-CN" sz="700" smtClean="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为通用电气对中国西电</a:t>
            </a: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进行少数股权投资及</a:t>
            </a: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其战略合作交易</a:t>
            </a: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提供顾问服务</a:t>
            </a: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en-US" altLang="zh-CN" sz="700" b="1">
                <a:solidFill>
                  <a:srgbClr val="53565A"/>
                </a:solidFill>
                <a:latin typeface="Arial"/>
                <a:ea typeface="STKaiti"/>
              </a:rPr>
              <a:t>5.35</a:t>
            </a:r>
            <a:r>
              <a:rPr lang="zh-CN" altLang="en-US" sz="700" b="1">
                <a:solidFill>
                  <a:srgbClr val="53565A"/>
                </a:solidFill>
                <a:latin typeface="Arial"/>
                <a:ea typeface="STKaiti"/>
              </a:rPr>
              <a:t>亿美元</a:t>
            </a:r>
            <a:endParaRPr lang="en-US" altLang="zh-CN" sz="700" b="1">
              <a:solidFill>
                <a:srgbClr val="53565A"/>
              </a:solidFill>
              <a:latin typeface="Arial"/>
              <a:ea typeface="STKaiti"/>
            </a:endParaRPr>
          </a:p>
          <a:p>
            <a:pPr>
              <a:lnSpc>
                <a:spcPts val="800"/>
              </a:lnSpc>
            </a:pPr>
            <a:r>
              <a:rPr lang="en-US" altLang="zh-CN" sz="700">
                <a:solidFill>
                  <a:srgbClr val="53565A"/>
                </a:solidFill>
                <a:latin typeface="Arial"/>
                <a:ea typeface="STKaiti"/>
              </a:rPr>
              <a:t>2012</a:t>
            </a:r>
            <a:r>
              <a:rPr lang="zh-CN" altLang="en-US" sz="700">
                <a:solidFill>
                  <a:srgbClr val="53565A"/>
                </a:solidFill>
                <a:latin typeface="Arial"/>
                <a:ea typeface="STKaiti"/>
              </a:rPr>
              <a:t>年</a:t>
            </a:r>
            <a:r>
              <a:rPr lang="en-US" altLang="zh-CN" sz="700">
                <a:solidFill>
                  <a:srgbClr val="53565A"/>
                </a:solidFill>
                <a:latin typeface="Arial"/>
                <a:ea typeface="STKaiti"/>
              </a:rPr>
              <a:t>5</a:t>
            </a:r>
            <a:r>
              <a:rPr lang="zh-CN" altLang="en-US" sz="700">
                <a:solidFill>
                  <a:srgbClr val="53565A"/>
                </a:solidFill>
                <a:latin typeface="Arial"/>
                <a:ea typeface="STKaiti"/>
              </a:rPr>
              <a:t>月</a:t>
            </a:r>
          </a:p>
        </p:txBody>
      </p:sp>
      <p:pic>
        <p:nvPicPr>
          <p:cNvPr id="126" name="Picture 12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14293" y="4262256"/>
            <a:ext cx="320935" cy="320935"/>
          </a:xfrm>
          <a:prstGeom prst="rect">
            <a:avLst/>
          </a:prstGeom>
        </p:spPr>
      </p:pic>
      <p:sp>
        <p:nvSpPr>
          <p:cNvPr id="16407" name="Rectangle 14"/>
          <p:cNvSpPr>
            <a:spLocks noChangeArrowheads="1"/>
          </p:cNvSpPr>
          <p:nvPr/>
        </p:nvSpPr>
        <p:spPr bwMode="gray">
          <a:xfrm>
            <a:off x="5445343" y="3886737"/>
            <a:ext cx="658835" cy="184666"/>
          </a:xfrm>
          <a:prstGeom prst="rect">
            <a:avLst/>
          </a:prstGeom>
          <a:noFill/>
          <a:ln>
            <a:noFill/>
          </a:ln>
          <a:effectLst/>
          <a:extLst>
            <a:ext uri="{909E8E84-426E-40DD-AFC4-6F175D3DCCD1}">
              <a14:hiddenFill xmlns:a14="http://schemas.microsoft.com/office/drawing/2010/main">
                <a:solidFill>
                  <a:srgbClr val="99CCE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r>
              <a:rPr lang="zh-CN" altLang="en-US" sz="1200" b="1" smtClean="0">
                <a:solidFill>
                  <a:srgbClr val="002D72"/>
                </a:solidFill>
                <a:latin typeface="Arial"/>
                <a:ea typeface="STKaiti"/>
                <a:cs typeface="Arial" pitchFamily="34" charset="0"/>
              </a:rPr>
              <a:t>美国</a:t>
            </a:r>
            <a:r>
              <a:rPr lang="en-US" altLang="zh-CN" sz="1200" b="1" smtClean="0">
                <a:solidFill>
                  <a:srgbClr val="002D72"/>
                </a:solidFill>
                <a:latin typeface="Arial"/>
                <a:ea typeface="STKaiti"/>
                <a:cs typeface="Arial" pitchFamily="34" charset="0"/>
              </a:rPr>
              <a:t>/</a:t>
            </a:r>
            <a:r>
              <a:rPr lang="zh-CN" altLang="en-US" sz="1200" b="1" smtClean="0">
                <a:solidFill>
                  <a:srgbClr val="002D72"/>
                </a:solidFill>
                <a:latin typeface="Arial"/>
                <a:ea typeface="STKaiti"/>
                <a:cs typeface="Arial" pitchFamily="34" charset="0"/>
              </a:rPr>
              <a:t>中国</a:t>
            </a:r>
            <a:endParaRPr lang="en-US" sz="1200" b="1" smtClean="0">
              <a:solidFill>
                <a:srgbClr val="002D72"/>
              </a:solidFill>
              <a:latin typeface="Arial"/>
              <a:ea typeface="STKaiti"/>
              <a:cs typeface="Arial" pitchFamily="34" charset="0"/>
            </a:endParaRPr>
          </a:p>
        </p:txBody>
      </p:sp>
      <p:sp>
        <p:nvSpPr>
          <p:cNvPr id="160" name="Rectangle 152"/>
          <p:cNvSpPr>
            <a:spLocks noChangeArrowheads="1"/>
          </p:cNvSpPr>
          <p:nvPr/>
        </p:nvSpPr>
        <p:spPr bwMode="auto">
          <a:xfrm>
            <a:off x="8380800" y="1817377"/>
            <a:ext cx="1371600" cy="1371600"/>
          </a:xfrm>
          <a:prstGeom prst="rect">
            <a:avLst/>
          </a:prstGeom>
          <a:solidFill>
            <a:schemeClr val="bg1"/>
          </a:solidFill>
          <a:ln w="6350">
            <a:solidFill>
              <a:schemeClr val="tx2"/>
            </a:solidFill>
          </a:ln>
          <a:extLst/>
        </p:spPr>
        <p:txBody>
          <a:bodyPr wrap="square" lIns="45720" tIns="18288" rIns="45720" bIns="18288" anchor="b"/>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lnSpc>
                <a:spcPts val="800"/>
              </a:lnSpc>
            </a:pPr>
            <a:r>
              <a:rPr lang="zh-CN" altLang="en-US" sz="700">
                <a:solidFill>
                  <a:srgbClr val="53565A"/>
                </a:solidFill>
                <a:latin typeface="Arial"/>
                <a:ea typeface="STKaiti"/>
              </a:rPr>
              <a:t>已完成</a:t>
            </a: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smtClean="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为</a:t>
            </a:r>
            <a:r>
              <a:rPr lang="en-US" altLang="zh-CN" sz="700">
                <a:solidFill>
                  <a:srgbClr val="53565A"/>
                </a:solidFill>
                <a:latin typeface="Arial"/>
                <a:ea typeface="STKaiti"/>
              </a:rPr>
              <a:t>Medtronic</a:t>
            </a:r>
            <a:r>
              <a:rPr lang="zh-CN" altLang="en-US" sz="700">
                <a:solidFill>
                  <a:srgbClr val="53565A"/>
                </a:solidFill>
                <a:latin typeface="Arial"/>
                <a:ea typeface="STKaiti"/>
              </a:rPr>
              <a:t>收购康辉</a:t>
            </a:r>
            <a:br>
              <a:rPr lang="zh-CN" altLang="en-US" sz="700">
                <a:solidFill>
                  <a:srgbClr val="53565A"/>
                </a:solidFill>
                <a:latin typeface="Arial"/>
                <a:ea typeface="STKaiti"/>
              </a:rPr>
            </a:br>
            <a:r>
              <a:rPr lang="zh-CN" altLang="en-US" sz="700">
                <a:solidFill>
                  <a:srgbClr val="53565A"/>
                </a:solidFill>
                <a:latin typeface="Arial"/>
                <a:ea typeface="STKaiti"/>
              </a:rPr>
              <a:t>医疗提供顾问服务</a:t>
            </a: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en-US" altLang="zh-CN" sz="700" b="1">
                <a:solidFill>
                  <a:srgbClr val="53565A"/>
                </a:solidFill>
                <a:latin typeface="Arial"/>
                <a:ea typeface="STKaiti"/>
              </a:rPr>
              <a:t>7.32</a:t>
            </a:r>
            <a:r>
              <a:rPr lang="zh-CN" altLang="en-US" sz="700" b="1">
                <a:solidFill>
                  <a:srgbClr val="53565A"/>
                </a:solidFill>
                <a:latin typeface="Arial"/>
                <a:ea typeface="STKaiti"/>
              </a:rPr>
              <a:t>亿美元</a:t>
            </a:r>
          </a:p>
          <a:p>
            <a:pPr>
              <a:lnSpc>
                <a:spcPts val="800"/>
              </a:lnSpc>
            </a:pPr>
            <a:r>
              <a:rPr lang="en-US" altLang="zh-CN" sz="700">
                <a:solidFill>
                  <a:srgbClr val="53565A"/>
                </a:solidFill>
                <a:latin typeface="Arial"/>
                <a:ea typeface="STKaiti"/>
              </a:rPr>
              <a:t>2012</a:t>
            </a:r>
            <a:r>
              <a:rPr lang="zh-CN" altLang="en-US" sz="700">
                <a:solidFill>
                  <a:srgbClr val="53565A"/>
                </a:solidFill>
                <a:latin typeface="Arial"/>
                <a:ea typeface="STKaiti"/>
              </a:rPr>
              <a:t>年</a:t>
            </a:r>
            <a:r>
              <a:rPr lang="en-US" altLang="zh-CN" sz="700">
                <a:solidFill>
                  <a:srgbClr val="53565A"/>
                </a:solidFill>
                <a:latin typeface="Arial"/>
                <a:ea typeface="STKaiti"/>
              </a:rPr>
              <a:t>9</a:t>
            </a:r>
            <a:r>
              <a:rPr lang="zh-CN" altLang="en-US" sz="700">
                <a:solidFill>
                  <a:srgbClr val="53565A"/>
                </a:solidFill>
                <a:latin typeface="Arial"/>
                <a:ea typeface="STKaiti"/>
              </a:rPr>
              <a:t>月</a:t>
            </a:r>
          </a:p>
        </p:txBody>
      </p:sp>
      <p:sp>
        <p:nvSpPr>
          <p:cNvPr id="16423" name="Rectangle 23"/>
          <p:cNvSpPr>
            <a:spLocks noChangeArrowheads="1"/>
          </p:cNvSpPr>
          <p:nvPr/>
        </p:nvSpPr>
        <p:spPr bwMode="gray">
          <a:xfrm>
            <a:off x="8737183" y="1514150"/>
            <a:ext cx="658835" cy="184666"/>
          </a:xfrm>
          <a:prstGeom prst="rect">
            <a:avLst/>
          </a:prstGeom>
          <a:noFill/>
          <a:ln>
            <a:noFill/>
          </a:ln>
          <a:effectLst/>
          <a:extLst>
            <a:ext uri="{909E8E84-426E-40DD-AFC4-6F175D3DCCD1}">
              <a14:hiddenFill xmlns:a14="http://schemas.microsoft.com/office/drawing/2010/main">
                <a:solidFill>
                  <a:srgbClr val="99CCE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r>
              <a:rPr lang="zh-CN" altLang="en-US" sz="1200" b="1" smtClean="0">
                <a:solidFill>
                  <a:srgbClr val="002D72"/>
                </a:solidFill>
                <a:latin typeface="Arial"/>
                <a:ea typeface="STKaiti"/>
                <a:cs typeface="Arial" pitchFamily="34" charset="0"/>
              </a:rPr>
              <a:t>美国</a:t>
            </a:r>
            <a:r>
              <a:rPr lang="en-US" altLang="zh-CN" sz="1200" b="1" smtClean="0">
                <a:solidFill>
                  <a:srgbClr val="002D72"/>
                </a:solidFill>
                <a:latin typeface="Arial"/>
                <a:ea typeface="STKaiti"/>
                <a:cs typeface="Arial" pitchFamily="34" charset="0"/>
              </a:rPr>
              <a:t>/</a:t>
            </a:r>
            <a:r>
              <a:rPr lang="zh-CN" altLang="en-US" sz="1200" b="1" smtClean="0">
                <a:solidFill>
                  <a:srgbClr val="002D72"/>
                </a:solidFill>
                <a:latin typeface="Arial"/>
                <a:ea typeface="STKaiti"/>
                <a:cs typeface="Arial" pitchFamily="34" charset="0"/>
              </a:rPr>
              <a:t>中国</a:t>
            </a:r>
            <a:endParaRPr lang="en-US" sz="1200" b="1" smtClean="0">
              <a:solidFill>
                <a:srgbClr val="002D72"/>
              </a:solidFill>
              <a:latin typeface="Arial"/>
              <a:ea typeface="STKaiti"/>
              <a:cs typeface="Arial" pitchFamily="34" charset="0"/>
            </a:endParaRPr>
          </a:p>
        </p:txBody>
      </p:sp>
      <p:pic>
        <p:nvPicPr>
          <p:cNvPr id="16424" name="Picture 34"/>
          <p:cNvPicPr/>
          <p:nvPr/>
        </p:nvPicPr>
        <p:blipFill>
          <a:blip r:embed="rId9">
            <a:extLst>
              <a:ext uri="{28A0092B-C50C-407E-A947-70E740481C1C}">
                <a14:useLocalDpi xmlns:a14="http://schemas.microsoft.com/office/drawing/2010/main" val="0"/>
              </a:ext>
            </a:extLst>
          </a:blip>
          <a:srcRect l="9961" t="64525" r="9982" b="20888"/>
          <a:stretch>
            <a:fillRect/>
          </a:stretch>
        </p:blipFill>
        <p:spPr bwMode="gray">
          <a:xfrm>
            <a:off x="8546693" y="2689226"/>
            <a:ext cx="1039814" cy="197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0" name="Picture 2" descr="C:\Users\al92912\Desktop\Medtronic.wmf"/>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8751770" y="1884855"/>
            <a:ext cx="629661" cy="415433"/>
          </a:xfrm>
          <a:prstGeom prst="rect">
            <a:avLst/>
          </a:prstGeom>
          <a:noFill/>
          <a:extLst>
            <a:ext uri="{909E8E84-426E-40DD-AFC4-6F175D3DCCD1}">
              <a14:hiddenFill xmlns:a14="http://schemas.microsoft.com/office/drawing/2010/main">
                <a:solidFill>
                  <a:srgbClr val="FFFFFF"/>
                </a:solidFill>
              </a14:hiddenFill>
            </a:ext>
          </a:extLst>
        </p:spPr>
      </p:pic>
      <p:grpSp>
        <p:nvGrpSpPr>
          <p:cNvPr id="41" name="Group 40"/>
          <p:cNvGrpSpPr/>
          <p:nvPr/>
        </p:nvGrpSpPr>
        <p:grpSpPr>
          <a:xfrm>
            <a:off x="151200" y="3880129"/>
            <a:ext cx="1371600" cy="1674827"/>
            <a:chOff x="8380800" y="1609400"/>
            <a:chExt cx="1371600" cy="1674827"/>
          </a:xfrm>
        </p:grpSpPr>
        <p:sp>
          <p:nvSpPr>
            <p:cNvPr id="161" name="Rectangle 152"/>
            <p:cNvSpPr>
              <a:spLocks noChangeArrowheads="1"/>
            </p:cNvSpPr>
            <p:nvPr/>
          </p:nvSpPr>
          <p:spPr bwMode="auto">
            <a:xfrm>
              <a:off x="8380800" y="1912627"/>
              <a:ext cx="1371600" cy="1371600"/>
            </a:xfrm>
            <a:prstGeom prst="rect">
              <a:avLst/>
            </a:prstGeom>
            <a:solidFill>
              <a:schemeClr val="bg1"/>
            </a:solidFill>
            <a:ln w="6350">
              <a:solidFill>
                <a:schemeClr val="tx2"/>
              </a:solidFill>
            </a:ln>
            <a:extLst/>
          </p:spPr>
          <p:txBody>
            <a:bodyPr wrap="square" lIns="45720" tIns="18288" rIns="45720" bIns="18288" anchor="b"/>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lnSpc>
                  <a:spcPts val="800"/>
                </a:lnSpc>
              </a:pPr>
              <a:r>
                <a:rPr lang="zh-CN" altLang="en-US" sz="700">
                  <a:solidFill>
                    <a:srgbClr val="53565A"/>
                  </a:solidFill>
                  <a:latin typeface="Arial"/>
                  <a:ea typeface="STKaiti"/>
                </a:rPr>
                <a:t>已完成</a:t>
              </a: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为</a:t>
              </a:r>
              <a:r>
                <a:rPr lang="en-US" altLang="zh-CN" sz="700" err="1">
                  <a:solidFill>
                    <a:srgbClr val="53565A"/>
                  </a:solidFill>
                  <a:latin typeface="Arial"/>
                  <a:ea typeface="STKaiti"/>
                </a:rPr>
                <a:t>Thyssenkrupp Tailored Blanks</a:t>
              </a:r>
              <a:br>
                <a:rPr lang="en-US" altLang="zh-CN" sz="700" err="1">
                  <a:solidFill>
                    <a:srgbClr val="53565A"/>
                  </a:solidFill>
                  <a:latin typeface="Arial"/>
                  <a:ea typeface="STKaiti"/>
                </a:rPr>
              </a:br>
              <a:r>
                <a:rPr lang="zh-CN" altLang="en-US" sz="700">
                  <a:solidFill>
                    <a:srgbClr val="53565A"/>
                  </a:solidFill>
                  <a:latin typeface="Arial"/>
                  <a:ea typeface="STKaiti"/>
                </a:rPr>
                <a:t>出售给武汉钢铁</a:t>
              </a: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提供顾问服务</a:t>
              </a: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en-US" altLang="zh-CN" sz="700" b="1">
                  <a:solidFill>
                    <a:srgbClr val="53565A"/>
                  </a:solidFill>
                  <a:latin typeface="Arial"/>
                  <a:ea typeface="STKaiti"/>
                </a:rPr>
                <a:t>6.67</a:t>
              </a:r>
              <a:r>
                <a:rPr lang="zh-CN" altLang="en-US" sz="700" b="1">
                  <a:solidFill>
                    <a:srgbClr val="53565A"/>
                  </a:solidFill>
                  <a:latin typeface="Arial"/>
                  <a:ea typeface="STKaiti"/>
                </a:rPr>
                <a:t>亿美元</a:t>
              </a:r>
            </a:p>
            <a:p>
              <a:pPr>
                <a:lnSpc>
                  <a:spcPts val="800"/>
                </a:lnSpc>
              </a:pPr>
              <a:r>
                <a:rPr lang="en-US" altLang="zh-CN" sz="700">
                  <a:solidFill>
                    <a:srgbClr val="53565A"/>
                  </a:solidFill>
                  <a:latin typeface="Arial"/>
                  <a:ea typeface="STKaiti"/>
                </a:rPr>
                <a:t>2012</a:t>
              </a:r>
              <a:r>
                <a:rPr lang="zh-CN" altLang="en-US" sz="700">
                  <a:solidFill>
                    <a:srgbClr val="53565A"/>
                  </a:solidFill>
                  <a:latin typeface="Arial"/>
                  <a:ea typeface="STKaiti"/>
                </a:rPr>
                <a:t>年</a:t>
              </a:r>
              <a:r>
                <a:rPr lang="en-US" altLang="zh-CN" sz="700">
                  <a:solidFill>
                    <a:srgbClr val="53565A"/>
                  </a:solidFill>
                  <a:latin typeface="Arial"/>
                  <a:ea typeface="STKaiti"/>
                </a:rPr>
                <a:t>9</a:t>
              </a:r>
              <a:r>
                <a:rPr lang="zh-CN" altLang="en-US" sz="700">
                  <a:solidFill>
                    <a:srgbClr val="53565A"/>
                  </a:solidFill>
                  <a:latin typeface="Arial"/>
                  <a:ea typeface="STKaiti"/>
                </a:rPr>
                <a:t>月</a:t>
              </a:r>
            </a:p>
          </p:txBody>
        </p:sp>
        <p:sp>
          <p:nvSpPr>
            <p:cNvPr id="16417" name="Rectangle 20"/>
            <p:cNvSpPr>
              <a:spLocks noChangeArrowheads="1"/>
            </p:cNvSpPr>
            <p:nvPr/>
          </p:nvSpPr>
          <p:spPr bwMode="gray">
            <a:xfrm>
              <a:off x="8737183" y="1609400"/>
              <a:ext cx="658835" cy="184666"/>
            </a:xfrm>
            <a:prstGeom prst="rect">
              <a:avLst/>
            </a:prstGeom>
            <a:noFill/>
            <a:ln>
              <a:noFill/>
            </a:ln>
            <a:effectLst/>
            <a:extLst>
              <a:ext uri="{909E8E84-426E-40DD-AFC4-6F175D3DCCD1}">
                <a14:hiddenFill xmlns:a14="http://schemas.microsoft.com/office/drawing/2010/main">
                  <a:solidFill>
                    <a:srgbClr val="99CCE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r>
                <a:rPr lang="zh-CN" altLang="en-US" sz="1200" b="1" smtClean="0">
                  <a:solidFill>
                    <a:srgbClr val="002D72"/>
                  </a:solidFill>
                  <a:latin typeface="Arial"/>
                  <a:ea typeface="STKaiti"/>
                  <a:cs typeface="Arial" pitchFamily="34" charset="0"/>
                </a:rPr>
                <a:t>中国</a:t>
              </a:r>
              <a:r>
                <a:rPr lang="en-US" altLang="zh-CN" sz="1200" b="1" smtClean="0">
                  <a:solidFill>
                    <a:srgbClr val="002D72"/>
                  </a:solidFill>
                  <a:latin typeface="Arial"/>
                  <a:ea typeface="STKaiti"/>
                  <a:cs typeface="Arial" pitchFamily="34" charset="0"/>
                </a:rPr>
                <a:t>/</a:t>
              </a:r>
              <a:r>
                <a:rPr lang="zh-CN" altLang="en-US" sz="1200" b="1" smtClean="0">
                  <a:solidFill>
                    <a:srgbClr val="002D72"/>
                  </a:solidFill>
                  <a:latin typeface="Arial"/>
                  <a:ea typeface="STKaiti"/>
                  <a:cs typeface="Arial" pitchFamily="34" charset="0"/>
                </a:rPr>
                <a:t>德国</a:t>
              </a:r>
              <a:endParaRPr lang="en-US" sz="1200" b="1" smtClean="0">
                <a:solidFill>
                  <a:srgbClr val="002D72"/>
                </a:solidFill>
                <a:latin typeface="Arial"/>
                <a:ea typeface="STKaiti"/>
                <a:cs typeface="Arial" pitchFamily="34" charset="0"/>
              </a:endParaRPr>
            </a:p>
          </p:txBody>
        </p:sp>
        <p:pic>
          <p:nvPicPr>
            <p:cNvPr id="16419" name="Picture 37"/>
            <p:cNvPicPr>
              <a:picLocks noChangeAspect="1"/>
            </p:cNvPicPr>
            <p:nvPr/>
          </p:nvPicPr>
          <p:blipFill>
            <a:blip r:embed="rId11">
              <a:extLst>
                <a:ext uri="{28A0092B-C50C-407E-A947-70E740481C1C}">
                  <a14:useLocalDpi xmlns:a14="http://schemas.microsoft.com/office/drawing/2010/main" val="0"/>
                </a:ext>
              </a:extLst>
            </a:blip>
            <a:srcRect l="9783" t="9991" r="10017" b="67105"/>
            <a:stretch>
              <a:fillRect/>
            </a:stretch>
          </p:blipFill>
          <p:spPr bwMode="gray">
            <a:xfrm>
              <a:off x="8641150" y="2057402"/>
              <a:ext cx="850901" cy="2539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6" name="Picture 37"/>
            <p:cNvPicPr>
              <a:picLocks noChangeAspect="1"/>
            </p:cNvPicPr>
            <p:nvPr/>
          </p:nvPicPr>
          <p:blipFill>
            <a:blip r:embed="rId11">
              <a:extLst>
                <a:ext uri="{28A0092B-C50C-407E-A947-70E740481C1C}">
                  <a14:useLocalDpi xmlns:a14="http://schemas.microsoft.com/office/drawing/2010/main" val="0"/>
                </a:ext>
              </a:extLst>
            </a:blip>
            <a:srcRect l="9783" t="65887" r="10017" b="21843"/>
            <a:stretch>
              <a:fillRect/>
            </a:stretch>
          </p:blipFill>
          <p:spPr bwMode="gray">
            <a:xfrm>
              <a:off x="8560188" y="2837252"/>
              <a:ext cx="1012825" cy="161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4" name="Rectangle 48"/>
          <p:cNvSpPr>
            <a:spLocks noChangeArrowheads="1"/>
          </p:cNvSpPr>
          <p:nvPr/>
        </p:nvSpPr>
        <p:spPr bwMode="gray">
          <a:xfrm>
            <a:off x="7003297" y="3886737"/>
            <a:ext cx="812723" cy="184666"/>
          </a:xfrm>
          <a:prstGeom prst="rect">
            <a:avLst/>
          </a:prstGeom>
          <a:noFill/>
          <a:ln>
            <a:noFill/>
          </a:ln>
          <a:effectLst/>
          <a:extLst>
            <a:ext uri="{909E8E84-426E-40DD-AFC4-6F175D3DCCD1}">
              <a14:hiddenFill xmlns:a14="http://schemas.microsoft.com/office/drawing/2010/main">
                <a:solidFill>
                  <a:srgbClr val="99CCE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ctr" eaLnBrk="1" hangingPunct="1">
              <a:spcBef>
                <a:spcPct val="0"/>
              </a:spcBef>
              <a:buClrTx/>
              <a:buFontTx/>
              <a:buNone/>
            </a:pPr>
            <a:r>
              <a:rPr lang="zh-CN" altLang="en-US" sz="1200" b="1" smtClean="0">
                <a:solidFill>
                  <a:schemeClr val="accent1"/>
                </a:solidFill>
                <a:ea typeface="STKaiti" pitchFamily="2" charset="-122"/>
                <a:cs typeface="Arial" pitchFamily="34" charset="0"/>
              </a:rPr>
              <a:t>中国</a:t>
            </a:r>
            <a:r>
              <a:rPr lang="en-US" altLang="zh-CN" sz="1200" b="1" smtClean="0">
                <a:solidFill>
                  <a:schemeClr val="accent1"/>
                </a:solidFill>
                <a:ea typeface="STKaiti" pitchFamily="2" charset="-122"/>
                <a:cs typeface="Arial" pitchFamily="34" charset="0"/>
              </a:rPr>
              <a:t>/</a:t>
            </a:r>
            <a:r>
              <a:rPr lang="zh-CN" altLang="en-US" sz="1200" b="1" smtClean="0">
                <a:solidFill>
                  <a:schemeClr val="accent1"/>
                </a:solidFill>
                <a:ea typeface="STKaiti" pitchFamily="2" charset="-122"/>
                <a:cs typeface="Arial" pitchFamily="34" charset="0"/>
              </a:rPr>
              <a:t>俄罗斯</a:t>
            </a:r>
            <a:endParaRPr lang="en-US" altLang="en-US" sz="1200" b="1">
              <a:solidFill>
                <a:schemeClr val="accent1"/>
              </a:solidFill>
              <a:ea typeface="STKaiti" pitchFamily="2" charset="-122"/>
              <a:cs typeface="Arial" pitchFamily="34" charset="0"/>
            </a:endParaRPr>
          </a:p>
        </p:txBody>
      </p:sp>
      <p:grpSp>
        <p:nvGrpSpPr>
          <p:cNvPr id="9" name="Group 8"/>
          <p:cNvGrpSpPr/>
          <p:nvPr/>
        </p:nvGrpSpPr>
        <p:grpSpPr>
          <a:xfrm>
            <a:off x="6734880" y="4195131"/>
            <a:ext cx="1371600" cy="1371600"/>
            <a:chOff x="6696075" y="5639647"/>
            <a:chExt cx="1371600" cy="1371600"/>
          </a:xfrm>
        </p:grpSpPr>
        <p:sp>
          <p:nvSpPr>
            <p:cNvPr id="83" name="Rectangle 152"/>
            <p:cNvSpPr>
              <a:spLocks noChangeArrowheads="1"/>
            </p:cNvSpPr>
            <p:nvPr/>
          </p:nvSpPr>
          <p:spPr bwMode="auto">
            <a:xfrm>
              <a:off x="6696075" y="5639647"/>
              <a:ext cx="1371600" cy="1371600"/>
            </a:xfrm>
            <a:prstGeom prst="rect">
              <a:avLst/>
            </a:prstGeom>
            <a:solidFill>
              <a:schemeClr val="bg1"/>
            </a:solidFill>
            <a:ln w="6350">
              <a:solidFill>
                <a:schemeClr val="tx2"/>
              </a:solidFill>
            </a:ln>
            <a:extLst/>
          </p:spPr>
          <p:txBody>
            <a:bodyPr wrap="square" lIns="45720" tIns="18288" rIns="45720" bIns="18288" anchor="b"/>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lnSpc>
                  <a:spcPts val="800"/>
                </a:lnSpc>
              </a:pPr>
              <a:r>
                <a:rPr lang="zh-CN" altLang="en-US" sz="700">
                  <a:solidFill>
                    <a:srgbClr val="53565A"/>
                  </a:solidFill>
                  <a:latin typeface="Arial"/>
                  <a:ea typeface="STKaiti"/>
                </a:rPr>
                <a:t>已完成</a:t>
              </a:r>
              <a:endParaRPr lang="en-US" altLang="zh-CN" sz="700">
                <a:solidFill>
                  <a:srgbClr val="53565A"/>
                </a:solidFill>
                <a:latin typeface="Arial"/>
                <a:ea typeface="STKaiti"/>
              </a:endParaRPr>
            </a:p>
            <a:p>
              <a:pPr>
                <a:lnSpc>
                  <a:spcPts val="800"/>
                </a:lnSpc>
              </a:pPr>
              <a:endParaRPr lang="en-US" altLang="zh-CN" sz="700" smtClean="0">
                <a:solidFill>
                  <a:srgbClr val="53565A"/>
                </a:solidFill>
                <a:latin typeface="Arial"/>
                <a:ea typeface="STKaiti"/>
              </a:endParaRPr>
            </a:p>
            <a:p>
              <a:pPr>
                <a:lnSpc>
                  <a:spcPts val="800"/>
                </a:lnSpc>
              </a:pPr>
              <a:endParaRPr lang="en-US" altLang="zh-CN" sz="700" smtClean="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zh-CN" altLang="en-US" sz="700" smtClean="0">
                  <a:solidFill>
                    <a:srgbClr val="53565A"/>
                  </a:solidFill>
                  <a:latin typeface="Arial"/>
                  <a:ea typeface="STKaiti"/>
                </a:rPr>
                <a:t>为中投公司对</a:t>
              </a:r>
              <a:r>
                <a:rPr lang="en-US" altLang="zh-CN" sz="700" err="1" smtClean="0">
                  <a:solidFill>
                    <a:srgbClr val="53565A"/>
                  </a:solidFill>
                  <a:latin typeface="Arial"/>
                  <a:ea typeface="STKaiti"/>
                </a:rPr>
                <a:t>Polyus</a:t>
              </a:r>
              <a:r>
                <a:rPr lang="zh-CN" altLang="en-US" sz="700" smtClean="0">
                  <a:solidFill>
                    <a:srgbClr val="53565A"/>
                  </a:solidFill>
                  <a:latin typeface="Arial"/>
                  <a:ea typeface="STKaiti"/>
                </a:rPr>
                <a:t>黄金国际</a:t>
              </a: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进</a:t>
              </a:r>
              <a:r>
                <a:rPr lang="zh-CN" altLang="en-US" sz="700" smtClean="0">
                  <a:solidFill>
                    <a:srgbClr val="53565A"/>
                  </a:solidFill>
                  <a:latin typeface="Arial"/>
                  <a:ea typeface="STKaiti"/>
                </a:rPr>
                <a:t>行</a:t>
              </a:r>
              <a:r>
                <a:rPr lang="en-US" altLang="zh-CN" sz="700" smtClean="0">
                  <a:solidFill>
                    <a:srgbClr val="53565A"/>
                  </a:solidFill>
                  <a:latin typeface="Arial"/>
                  <a:ea typeface="STKaiti"/>
                </a:rPr>
                <a:t>5%</a:t>
              </a:r>
              <a:r>
                <a:rPr lang="zh-CN" altLang="en-US" sz="700" smtClean="0">
                  <a:solidFill>
                    <a:srgbClr val="53565A"/>
                  </a:solidFill>
                  <a:latin typeface="Arial"/>
                  <a:ea typeface="STKaiti"/>
                </a:rPr>
                <a:t>的股</a:t>
              </a:r>
              <a:r>
                <a:rPr lang="zh-CN" altLang="en-US" sz="700">
                  <a:solidFill>
                    <a:srgbClr val="53565A"/>
                  </a:solidFill>
                  <a:latin typeface="Arial"/>
                  <a:ea typeface="STKaiti"/>
                </a:rPr>
                <a:t>权投</a:t>
              </a:r>
              <a:r>
                <a:rPr lang="zh-CN" altLang="en-US" sz="700" smtClean="0">
                  <a:solidFill>
                    <a:srgbClr val="53565A"/>
                  </a:solidFill>
                  <a:latin typeface="Arial"/>
                  <a:ea typeface="STKaiti"/>
                </a:rPr>
                <a:t>资</a:t>
              </a: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提供顾问服务</a:t>
              </a: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en-US" altLang="zh-CN" sz="700" b="1" smtClean="0">
                  <a:solidFill>
                    <a:srgbClr val="53565A"/>
                  </a:solidFill>
                  <a:latin typeface="Arial"/>
                  <a:ea typeface="STKaiti"/>
                </a:rPr>
                <a:t>4.25</a:t>
              </a:r>
              <a:r>
                <a:rPr lang="zh-CN" altLang="en-US" sz="700" b="1">
                  <a:solidFill>
                    <a:srgbClr val="53565A"/>
                  </a:solidFill>
                  <a:latin typeface="Arial"/>
                  <a:ea typeface="STKaiti"/>
                </a:rPr>
                <a:t>亿美元</a:t>
              </a:r>
              <a:endParaRPr lang="en-US" altLang="zh-CN" sz="700" b="1">
                <a:solidFill>
                  <a:srgbClr val="53565A"/>
                </a:solidFill>
                <a:latin typeface="Arial"/>
                <a:ea typeface="STKaiti"/>
              </a:endParaRPr>
            </a:p>
            <a:p>
              <a:pPr>
                <a:lnSpc>
                  <a:spcPts val="800"/>
                </a:lnSpc>
              </a:pPr>
              <a:r>
                <a:rPr lang="en-US" altLang="zh-CN" sz="700">
                  <a:solidFill>
                    <a:srgbClr val="53565A"/>
                  </a:solidFill>
                  <a:latin typeface="Arial"/>
                  <a:ea typeface="STKaiti"/>
                </a:rPr>
                <a:t>2012</a:t>
              </a:r>
              <a:r>
                <a:rPr lang="zh-CN" altLang="en-US" sz="700" smtClean="0">
                  <a:solidFill>
                    <a:srgbClr val="53565A"/>
                  </a:solidFill>
                  <a:latin typeface="Arial"/>
                  <a:ea typeface="STKaiti"/>
                </a:rPr>
                <a:t>年</a:t>
              </a:r>
              <a:r>
                <a:rPr lang="en-US" altLang="zh-CN" sz="700">
                  <a:solidFill>
                    <a:srgbClr val="53565A"/>
                  </a:solidFill>
                  <a:latin typeface="Arial"/>
                  <a:ea typeface="STKaiti"/>
                </a:rPr>
                <a:t>4</a:t>
              </a:r>
              <a:r>
                <a:rPr lang="zh-CN" altLang="en-US" sz="700" smtClean="0">
                  <a:solidFill>
                    <a:srgbClr val="53565A"/>
                  </a:solidFill>
                  <a:latin typeface="Arial"/>
                  <a:ea typeface="STKaiti"/>
                </a:rPr>
                <a:t>月</a:t>
              </a:r>
              <a:endParaRPr lang="zh-CN" altLang="en-US" sz="700">
                <a:solidFill>
                  <a:srgbClr val="53565A"/>
                </a:solidFill>
                <a:latin typeface="Arial"/>
                <a:ea typeface="STKaiti"/>
              </a:endParaRPr>
            </a:p>
          </p:txBody>
        </p:sp>
        <p:pic>
          <p:nvPicPr>
            <p:cNvPr id="38914" name="Picture 2"/>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6878955" y="5905399"/>
              <a:ext cx="1005840" cy="1977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8915" name="Picture 3"/>
            <p:cNvPicPr>
              <a:picLocks noChangeAspect="1" noChangeArrowheads="1"/>
            </p:cNvPicPr>
            <p:nvPr/>
          </p:nvPicPr>
          <p:blipFill>
            <a:blip r:embed="rId13">
              <a:extLst>
                <a:ext uri="{28A0092B-C50C-407E-A947-70E740481C1C}">
                  <a14:useLocalDpi xmlns:a14="http://schemas.microsoft.com/office/drawing/2010/main" val="0"/>
                </a:ext>
              </a:extLst>
            </a:blip>
            <a:stretch>
              <a:fillRect/>
            </a:stretch>
          </p:blipFill>
          <p:spPr bwMode="auto">
            <a:xfrm>
              <a:off x="7016115" y="6534150"/>
              <a:ext cx="731520" cy="2178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grpSp>
        <p:nvGrpSpPr>
          <p:cNvPr id="11" name="Group 10"/>
          <p:cNvGrpSpPr/>
          <p:nvPr/>
        </p:nvGrpSpPr>
        <p:grpSpPr>
          <a:xfrm>
            <a:off x="8380800" y="3886737"/>
            <a:ext cx="1371600" cy="1679994"/>
            <a:chOff x="8380800" y="3886737"/>
            <a:chExt cx="1371600" cy="1679994"/>
          </a:xfrm>
        </p:grpSpPr>
        <p:sp>
          <p:nvSpPr>
            <p:cNvPr id="77" name="Rectangle 43"/>
            <p:cNvSpPr>
              <a:spLocks noChangeArrowheads="1"/>
            </p:cNvSpPr>
            <p:nvPr/>
          </p:nvSpPr>
          <p:spPr bwMode="gray">
            <a:xfrm>
              <a:off x="8654293" y="3886737"/>
              <a:ext cx="812723" cy="184666"/>
            </a:xfrm>
            <a:prstGeom prst="rect">
              <a:avLst/>
            </a:prstGeom>
            <a:noFill/>
            <a:ln>
              <a:noFill/>
            </a:ln>
            <a:effectLst/>
            <a:extLst>
              <a:ext uri="{909E8E84-426E-40DD-AFC4-6F175D3DCCD1}">
                <a14:hiddenFill xmlns:a14="http://schemas.microsoft.com/office/drawing/2010/main">
                  <a:solidFill>
                    <a:srgbClr val="99CCE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ctr" eaLnBrk="1" hangingPunct="1">
                <a:spcBef>
                  <a:spcPct val="0"/>
                </a:spcBef>
                <a:buClrTx/>
                <a:buFontTx/>
                <a:buNone/>
              </a:pPr>
              <a:r>
                <a:rPr lang="zh-CN" altLang="en-US" sz="1200" b="1" smtClean="0">
                  <a:solidFill>
                    <a:schemeClr val="accent1"/>
                  </a:solidFill>
                  <a:ea typeface="STKaiti" pitchFamily="2" charset="-122"/>
                  <a:cs typeface="Arial" pitchFamily="34" charset="0"/>
                </a:rPr>
                <a:t>中国</a:t>
              </a:r>
              <a:r>
                <a:rPr lang="en-US" altLang="en-US" sz="1200" b="1" smtClean="0">
                  <a:solidFill>
                    <a:schemeClr val="accent1"/>
                  </a:solidFill>
                  <a:ea typeface="STKaiti" pitchFamily="2" charset="-122"/>
                  <a:cs typeface="Arial" pitchFamily="34" charset="0"/>
                </a:rPr>
                <a:t>/</a:t>
              </a:r>
              <a:r>
                <a:rPr lang="zh-CN" altLang="en-US" sz="1200" b="1" smtClean="0">
                  <a:solidFill>
                    <a:schemeClr val="accent1"/>
                  </a:solidFill>
                  <a:ea typeface="STKaiti" pitchFamily="2" charset="-122"/>
                  <a:cs typeface="Arial" pitchFamily="34" charset="0"/>
                </a:rPr>
                <a:t>意大利</a:t>
              </a:r>
              <a:endParaRPr lang="en-US" altLang="en-US" sz="1200" b="1">
                <a:solidFill>
                  <a:schemeClr val="accent1"/>
                </a:solidFill>
                <a:ea typeface="STKaiti" pitchFamily="2" charset="-122"/>
                <a:cs typeface="Arial" pitchFamily="34" charset="0"/>
              </a:endParaRPr>
            </a:p>
          </p:txBody>
        </p:sp>
        <p:grpSp>
          <p:nvGrpSpPr>
            <p:cNvPr id="10" name="Group 9"/>
            <p:cNvGrpSpPr/>
            <p:nvPr/>
          </p:nvGrpSpPr>
          <p:grpSpPr>
            <a:xfrm>
              <a:off x="8380800" y="4195131"/>
              <a:ext cx="1371600" cy="1371600"/>
              <a:chOff x="6740400" y="5682457"/>
              <a:chExt cx="1371600" cy="1371600"/>
            </a:xfrm>
          </p:grpSpPr>
          <p:sp>
            <p:nvSpPr>
              <p:cNvPr id="90" name="Rectangle 152"/>
              <p:cNvSpPr>
                <a:spLocks noChangeArrowheads="1"/>
              </p:cNvSpPr>
              <p:nvPr/>
            </p:nvSpPr>
            <p:spPr bwMode="auto">
              <a:xfrm>
                <a:off x="6740400" y="5682457"/>
                <a:ext cx="1371600" cy="1371600"/>
              </a:xfrm>
              <a:prstGeom prst="rect">
                <a:avLst/>
              </a:prstGeom>
              <a:solidFill>
                <a:schemeClr val="bg1"/>
              </a:solidFill>
              <a:ln w="6350">
                <a:solidFill>
                  <a:schemeClr val="tx2"/>
                </a:solidFill>
              </a:ln>
              <a:extLst/>
            </p:spPr>
            <p:txBody>
              <a:bodyPr wrap="square" lIns="45720" tIns="18288" rIns="45720" bIns="18288" anchor="b"/>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r">
                  <a:lnSpc>
                    <a:spcPts val="800"/>
                  </a:lnSpc>
                </a:pPr>
                <a:r>
                  <a:rPr lang="zh-CN" altLang="en-US" sz="700">
                    <a:solidFill>
                      <a:srgbClr val="53565A"/>
                    </a:solidFill>
                    <a:latin typeface="Arial"/>
                    <a:ea typeface="STKaiti"/>
                  </a:rPr>
                  <a:t>已完成</a:t>
                </a:r>
                <a:endParaRPr lang="en-US" altLang="zh-CN" sz="700">
                  <a:solidFill>
                    <a:srgbClr val="53565A"/>
                  </a:solidFill>
                  <a:latin typeface="Arial"/>
                  <a:ea typeface="STKaiti"/>
                </a:endParaRPr>
              </a:p>
              <a:p>
                <a:pPr>
                  <a:lnSpc>
                    <a:spcPts val="800"/>
                  </a:lnSpc>
                </a:pPr>
                <a:endParaRPr lang="en-US" altLang="zh-CN" sz="700" smtClean="0">
                  <a:solidFill>
                    <a:srgbClr val="53565A"/>
                  </a:solidFill>
                  <a:latin typeface="Arial"/>
                  <a:ea typeface="STKaiti"/>
                </a:endParaRPr>
              </a:p>
              <a:p>
                <a:pPr>
                  <a:lnSpc>
                    <a:spcPts val="800"/>
                  </a:lnSpc>
                </a:pPr>
                <a:endParaRPr lang="en-US" altLang="zh-CN" sz="700" smtClean="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zh-CN" altLang="en-US" sz="700" smtClean="0">
                    <a:solidFill>
                      <a:srgbClr val="53565A"/>
                    </a:solidFill>
                    <a:latin typeface="Arial"/>
                    <a:ea typeface="STKaiti"/>
                  </a:rPr>
                  <a:t>为山东重工集团收购</a:t>
                </a:r>
                <a:br>
                  <a:rPr lang="en-US" altLang="zh-CN" sz="700" smtClean="0">
                    <a:solidFill>
                      <a:srgbClr val="53565A"/>
                    </a:solidFill>
                    <a:latin typeface="Arial"/>
                    <a:ea typeface="STKaiti"/>
                  </a:rPr>
                </a:br>
                <a:r>
                  <a:rPr lang="zh-CN" altLang="en-US" sz="700" smtClean="0">
                    <a:solidFill>
                      <a:srgbClr val="53565A"/>
                    </a:solidFill>
                    <a:latin typeface="Arial"/>
                    <a:ea typeface="STKaiti"/>
                  </a:rPr>
                  <a:t>法拉帝集团</a:t>
                </a:r>
                <a:r>
                  <a:rPr lang="en-US" altLang="zh-CN" sz="700" smtClean="0">
                    <a:solidFill>
                      <a:srgbClr val="53565A"/>
                    </a:solidFill>
                    <a:latin typeface="Arial"/>
                    <a:ea typeface="STKaiti"/>
                  </a:rPr>
                  <a:t>75%</a:t>
                </a:r>
                <a:r>
                  <a:rPr lang="zh-CN" altLang="en-US" sz="700" smtClean="0">
                    <a:solidFill>
                      <a:srgbClr val="53565A"/>
                    </a:solidFill>
                    <a:latin typeface="Arial"/>
                    <a:ea typeface="STKaiti"/>
                  </a:rPr>
                  <a:t>股权</a:t>
                </a:r>
                <a:endParaRPr lang="en-US" altLang="zh-CN" sz="700">
                  <a:solidFill>
                    <a:srgbClr val="53565A"/>
                  </a:solidFill>
                  <a:latin typeface="Arial"/>
                  <a:ea typeface="STKaiti"/>
                </a:endParaRPr>
              </a:p>
              <a:p>
                <a:pPr>
                  <a:lnSpc>
                    <a:spcPts val="800"/>
                  </a:lnSpc>
                </a:pPr>
                <a:r>
                  <a:rPr lang="zh-CN" altLang="en-US" sz="700">
                    <a:solidFill>
                      <a:srgbClr val="53565A"/>
                    </a:solidFill>
                    <a:latin typeface="Arial"/>
                    <a:ea typeface="STKaiti"/>
                  </a:rPr>
                  <a:t>提供顾问服务</a:t>
                </a: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endParaRPr lang="en-US" altLang="zh-CN" sz="700">
                  <a:solidFill>
                    <a:srgbClr val="53565A"/>
                  </a:solidFill>
                  <a:latin typeface="Arial"/>
                  <a:ea typeface="STKaiti"/>
                </a:endParaRPr>
              </a:p>
              <a:p>
                <a:pPr>
                  <a:lnSpc>
                    <a:spcPts val="800"/>
                  </a:lnSpc>
                </a:pPr>
                <a:r>
                  <a:rPr lang="en-US" altLang="zh-CN" sz="700" b="1" smtClean="0">
                    <a:solidFill>
                      <a:srgbClr val="53565A"/>
                    </a:solidFill>
                    <a:latin typeface="Arial"/>
                    <a:ea typeface="STKaiti"/>
                  </a:rPr>
                  <a:t>4.80</a:t>
                </a:r>
                <a:r>
                  <a:rPr lang="zh-CN" altLang="en-US" sz="700" b="1" smtClean="0">
                    <a:solidFill>
                      <a:srgbClr val="53565A"/>
                    </a:solidFill>
                    <a:latin typeface="Arial"/>
                    <a:ea typeface="STKaiti"/>
                  </a:rPr>
                  <a:t>亿</a:t>
                </a:r>
                <a:r>
                  <a:rPr lang="zh-CN" altLang="en-US" sz="700" b="1">
                    <a:solidFill>
                      <a:srgbClr val="53565A"/>
                    </a:solidFill>
                    <a:latin typeface="Arial"/>
                    <a:ea typeface="STKaiti"/>
                  </a:rPr>
                  <a:t>美元</a:t>
                </a:r>
                <a:endParaRPr lang="en-US" altLang="zh-CN" sz="700" b="1">
                  <a:solidFill>
                    <a:srgbClr val="53565A"/>
                  </a:solidFill>
                  <a:latin typeface="Arial"/>
                  <a:ea typeface="STKaiti"/>
                </a:endParaRPr>
              </a:p>
              <a:p>
                <a:pPr>
                  <a:lnSpc>
                    <a:spcPts val="800"/>
                  </a:lnSpc>
                </a:pPr>
                <a:r>
                  <a:rPr lang="en-US" altLang="zh-CN" sz="700">
                    <a:solidFill>
                      <a:srgbClr val="53565A"/>
                    </a:solidFill>
                    <a:latin typeface="Arial"/>
                    <a:ea typeface="STKaiti"/>
                  </a:rPr>
                  <a:t>2012</a:t>
                </a:r>
                <a:r>
                  <a:rPr lang="zh-CN" altLang="en-US" sz="700" smtClean="0">
                    <a:solidFill>
                      <a:srgbClr val="53565A"/>
                    </a:solidFill>
                    <a:latin typeface="Arial"/>
                    <a:ea typeface="STKaiti"/>
                  </a:rPr>
                  <a:t>年</a:t>
                </a:r>
                <a:r>
                  <a:rPr lang="en-US" altLang="zh-CN" sz="700">
                    <a:solidFill>
                      <a:srgbClr val="53565A"/>
                    </a:solidFill>
                    <a:latin typeface="Arial"/>
                    <a:ea typeface="STKaiti"/>
                  </a:rPr>
                  <a:t>1</a:t>
                </a:r>
                <a:r>
                  <a:rPr lang="zh-CN" altLang="en-US" sz="700" smtClean="0">
                    <a:solidFill>
                      <a:srgbClr val="53565A"/>
                    </a:solidFill>
                    <a:latin typeface="Arial"/>
                    <a:ea typeface="STKaiti"/>
                  </a:rPr>
                  <a:t>月</a:t>
                </a:r>
                <a:endParaRPr lang="zh-CN" altLang="en-US" sz="700">
                  <a:solidFill>
                    <a:srgbClr val="53565A"/>
                  </a:solidFill>
                  <a:latin typeface="Arial"/>
                  <a:ea typeface="STKaiti"/>
                </a:endParaRPr>
              </a:p>
            </p:txBody>
          </p:sp>
          <p:pic>
            <p:nvPicPr>
              <p:cNvPr id="38916" name="Picture 4"/>
              <p:cNvPicPr>
                <a:picLocks noChangeAspect="1" noChangeArrowheads="1"/>
              </p:cNvPicPr>
              <p:nvPr/>
            </p:nvPicPr>
            <p:blipFill>
              <a:blip r:embed="rId14">
                <a:extLst>
                  <a:ext uri="{28A0092B-C50C-407E-A947-70E740481C1C}">
                    <a14:useLocalDpi xmlns:a14="http://schemas.microsoft.com/office/drawing/2010/main" val="0"/>
                  </a:ext>
                </a:extLst>
              </a:blip>
              <a:stretch>
                <a:fillRect/>
              </a:stretch>
            </p:blipFill>
            <p:spPr bwMode="auto">
              <a:xfrm>
                <a:off x="6783262" y="5930899"/>
                <a:ext cx="1285875" cy="22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8917" name="Picture 5"/>
              <p:cNvPicPr>
                <a:picLocks noChangeAspect="1" noChangeArrowheads="1"/>
              </p:cNvPicPr>
              <p:nvPr/>
            </p:nvPicPr>
            <p:blipFill>
              <a:blip r:embed="rId15">
                <a:extLst>
                  <a:ext uri="{28A0092B-C50C-407E-A947-70E740481C1C}">
                    <a14:useLocalDpi xmlns:a14="http://schemas.microsoft.com/office/drawing/2010/main" val="0"/>
                  </a:ext>
                </a:extLst>
              </a:blip>
              <a:stretch>
                <a:fillRect/>
              </a:stretch>
            </p:blipFill>
            <p:spPr bwMode="auto">
              <a:xfrm>
                <a:off x="7059352" y="6550642"/>
                <a:ext cx="733695" cy="2629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grpSp>
      <p:grpSp>
        <p:nvGrpSpPr>
          <p:cNvPr id="13" name="Group 12"/>
          <p:cNvGrpSpPr/>
          <p:nvPr/>
        </p:nvGrpSpPr>
        <p:grpSpPr>
          <a:xfrm>
            <a:off x="151200" y="1514150"/>
            <a:ext cx="1371600" cy="1674827"/>
            <a:chOff x="151200" y="1514150"/>
            <a:chExt cx="1371600" cy="1674827"/>
          </a:xfrm>
        </p:grpSpPr>
        <p:grpSp>
          <p:nvGrpSpPr>
            <p:cNvPr id="12" name="Group 11"/>
            <p:cNvGrpSpPr/>
            <p:nvPr/>
          </p:nvGrpSpPr>
          <p:grpSpPr>
            <a:xfrm>
              <a:off x="151200" y="1817377"/>
              <a:ext cx="1371600" cy="1371600"/>
              <a:chOff x="332992" y="1831181"/>
              <a:chExt cx="1371600" cy="1371600"/>
            </a:xfrm>
          </p:grpSpPr>
          <p:sp>
            <p:nvSpPr>
              <p:cNvPr id="98" name="Rectangle 167"/>
              <p:cNvSpPr>
                <a:spLocks noChangeArrowheads="1"/>
              </p:cNvSpPr>
              <p:nvPr/>
            </p:nvSpPr>
            <p:spPr bwMode="auto">
              <a:xfrm>
                <a:off x="332992" y="1831181"/>
                <a:ext cx="1371600" cy="1371600"/>
              </a:xfrm>
              <a:prstGeom prst="rect">
                <a:avLst/>
              </a:prstGeom>
              <a:solidFill>
                <a:schemeClr val="bg1"/>
              </a:solidFill>
              <a:ln w="6350" algn="ctr">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700" smtClean="0">
                    <a:ea typeface="STKaiti" pitchFamily="2" charset="-122"/>
                    <a:cs typeface="Arial" pitchFamily="34" charset="0"/>
                  </a:rPr>
                  <a:t>已完成</a:t>
                </a:r>
                <a:endParaRPr lang="zh-CN" altLang="en-US" sz="700">
                  <a:ea typeface="STKaiti" pitchFamily="2" charset="-122"/>
                  <a:cs typeface="Arial" pitchFamily="34" charset="0"/>
                </a:endParaRPr>
              </a:p>
              <a:p>
                <a:pPr algn="ctr" eaLnBrk="1" hangingPunct="1">
                  <a:lnSpc>
                    <a:spcPct val="95000"/>
                  </a:lnSpc>
                  <a:spcBef>
                    <a:spcPct val="0"/>
                  </a:spcBef>
                  <a:buClrTx/>
                  <a:buFontTx/>
                  <a:buNone/>
                </a:pPr>
                <a:endParaRPr lang="zh-CN" altLang="en-US" sz="700">
                  <a:ea typeface="STKaiti" pitchFamily="2" charset="-122"/>
                  <a:cs typeface="Arial" pitchFamily="34" charset="0"/>
                </a:endParaRPr>
              </a:p>
              <a:p>
                <a:pPr algn="ctr" eaLnBrk="1" hangingPunct="1">
                  <a:lnSpc>
                    <a:spcPct val="95000"/>
                  </a:lnSpc>
                  <a:spcBef>
                    <a:spcPct val="0"/>
                  </a:spcBef>
                  <a:buClrTx/>
                  <a:buFontTx/>
                  <a:buNone/>
                </a:pPr>
                <a:endParaRPr lang="zh-CN" altLang="en-US" sz="700">
                  <a:ea typeface="STKaiti" pitchFamily="2" charset="-122"/>
                  <a:cs typeface="Arial" pitchFamily="34" charset="0"/>
                </a:endParaRPr>
              </a:p>
              <a:p>
                <a:pPr algn="ctr" eaLnBrk="1" hangingPunct="1">
                  <a:lnSpc>
                    <a:spcPct val="95000"/>
                  </a:lnSpc>
                  <a:spcBef>
                    <a:spcPct val="0"/>
                  </a:spcBef>
                  <a:buClrTx/>
                  <a:buFontTx/>
                  <a:buNone/>
                </a:pPr>
                <a:endParaRPr lang="zh-CN" altLang="en-US" sz="700">
                  <a:ea typeface="STKaiti" pitchFamily="2" charset="-122"/>
                  <a:cs typeface="Arial" pitchFamily="34" charset="0"/>
                </a:endParaRPr>
              </a:p>
              <a:p>
                <a:pPr algn="ctr" eaLnBrk="1" hangingPunct="1">
                  <a:lnSpc>
                    <a:spcPct val="95000"/>
                  </a:lnSpc>
                  <a:spcBef>
                    <a:spcPct val="0"/>
                  </a:spcBef>
                  <a:buClrTx/>
                  <a:buFontTx/>
                  <a:buNone/>
                </a:pPr>
                <a:endParaRPr lang="en-US" altLang="zh-CN" sz="700">
                  <a:ea typeface="STKaiti" pitchFamily="2" charset="-122"/>
                  <a:cs typeface="Arial" pitchFamily="34" charset="0"/>
                </a:endParaRPr>
              </a:p>
              <a:p>
                <a:pPr algn="ctr" eaLnBrk="1" hangingPunct="1">
                  <a:lnSpc>
                    <a:spcPct val="95000"/>
                  </a:lnSpc>
                  <a:spcBef>
                    <a:spcPct val="0"/>
                  </a:spcBef>
                  <a:buClrTx/>
                  <a:buFontTx/>
                  <a:buNone/>
                </a:pPr>
                <a:endParaRPr lang="zh-CN" altLang="en-US" sz="700">
                  <a:ea typeface="STKaiti" pitchFamily="2" charset="-122"/>
                  <a:cs typeface="Arial" pitchFamily="34" charset="0"/>
                </a:endParaRPr>
              </a:p>
              <a:p>
                <a:pPr algn="ctr" eaLnBrk="1" hangingPunct="1">
                  <a:lnSpc>
                    <a:spcPct val="95000"/>
                  </a:lnSpc>
                  <a:spcBef>
                    <a:spcPct val="0"/>
                  </a:spcBef>
                  <a:buClrTx/>
                  <a:buFontTx/>
                  <a:buNone/>
                </a:pPr>
                <a:r>
                  <a:rPr lang="zh-CN" altLang="en-US" sz="700">
                    <a:ea typeface="STKaiti" pitchFamily="2" charset="-122"/>
                    <a:cs typeface="Arial" pitchFamily="34" charset="0"/>
                  </a:rPr>
                  <a:t>为光明食品收购特鲁瓦的</a:t>
                </a:r>
              </a:p>
              <a:p>
                <a:pPr algn="ctr" eaLnBrk="1" hangingPunct="1">
                  <a:lnSpc>
                    <a:spcPct val="95000"/>
                  </a:lnSpc>
                  <a:spcBef>
                    <a:spcPct val="0"/>
                  </a:spcBef>
                  <a:buClrTx/>
                  <a:buFontTx/>
                  <a:buNone/>
                </a:pPr>
                <a:r>
                  <a:rPr lang="en-US" altLang="zh-CN" sz="700">
                    <a:ea typeface="STKaiti" pitchFamily="2" charset="-122"/>
                    <a:cs typeface="Arial" pitchFamily="34" charset="0"/>
                  </a:rPr>
                  <a:t>56%</a:t>
                </a:r>
                <a:r>
                  <a:rPr lang="zh-CN" altLang="en-US" sz="700">
                    <a:ea typeface="STKaiti" pitchFamily="2" charset="-122"/>
                    <a:cs typeface="Arial" pitchFamily="34" charset="0"/>
                  </a:rPr>
                  <a:t>的股份担任顾</a:t>
                </a:r>
                <a:r>
                  <a:rPr lang="zh-CN" altLang="en-US" sz="700" smtClean="0">
                    <a:ea typeface="STKaiti" pitchFamily="2" charset="-122"/>
                    <a:cs typeface="Arial" pitchFamily="34" charset="0"/>
                  </a:rPr>
                  <a:t>问</a:t>
                </a:r>
                <a:endParaRPr lang="zh-CN" altLang="en-US" sz="700">
                  <a:ea typeface="STKaiti" pitchFamily="2" charset="-122"/>
                  <a:cs typeface="Arial" pitchFamily="34" charset="0"/>
                </a:endParaRPr>
              </a:p>
              <a:p>
                <a:pPr algn="ctr" eaLnBrk="1" hangingPunct="1">
                  <a:lnSpc>
                    <a:spcPct val="95000"/>
                  </a:lnSpc>
                  <a:spcBef>
                    <a:spcPct val="0"/>
                  </a:spcBef>
                  <a:buClrTx/>
                  <a:buFontTx/>
                  <a:buNone/>
                </a:pPr>
                <a:endParaRPr lang="zh-CN" altLang="en-US" sz="700">
                  <a:ea typeface="STKaiti" pitchFamily="2" charset="-122"/>
                  <a:cs typeface="Arial" pitchFamily="34" charset="0"/>
                </a:endParaRPr>
              </a:p>
              <a:p>
                <a:pPr algn="ctr" eaLnBrk="1" hangingPunct="1">
                  <a:lnSpc>
                    <a:spcPct val="95000"/>
                  </a:lnSpc>
                  <a:spcBef>
                    <a:spcPct val="0"/>
                  </a:spcBef>
                  <a:buClrTx/>
                  <a:buFontTx/>
                  <a:buNone/>
                </a:pPr>
                <a:endParaRPr lang="zh-CN" altLang="en-US" sz="700">
                  <a:ea typeface="STKaiti" pitchFamily="2" charset="-122"/>
                  <a:cs typeface="Arial" pitchFamily="34" charset="0"/>
                </a:endParaRPr>
              </a:p>
              <a:p>
                <a:pPr algn="ctr" eaLnBrk="1" hangingPunct="1">
                  <a:lnSpc>
                    <a:spcPct val="95000"/>
                  </a:lnSpc>
                  <a:spcBef>
                    <a:spcPct val="0"/>
                  </a:spcBef>
                  <a:buClrTx/>
                  <a:buFontTx/>
                  <a:buNone/>
                </a:pPr>
                <a:endParaRPr lang="zh-CN" altLang="en-US" sz="700">
                  <a:ea typeface="STKaiti" pitchFamily="2" charset="-122"/>
                  <a:cs typeface="Arial" pitchFamily="34" charset="0"/>
                </a:endParaRPr>
              </a:p>
              <a:p>
                <a:pPr algn="ctr" eaLnBrk="1" hangingPunct="1">
                  <a:lnSpc>
                    <a:spcPct val="95000"/>
                  </a:lnSpc>
                  <a:spcBef>
                    <a:spcPct val="0"/>
                  </a:spcBef>
                  <a:buClrTx/>
                  <a:buFontTx/>
                  <a:buNone/>
                </a:pPr>
                <a:r>
                  <a:rPr lang="en-US" altLang="zh-CN" sz="700" b="1">
                    <a:ea typeface="STKaiti" pitchFamily="2" charset="-122"/>
                    <a:cs typeface="Arial" pitchFamily="34" charset="0"/>
                  </a:rPr>
                  <a:t>25</a:t>
                </a:r>
                <a:r>
                  <a:rPr lang="zh-CN" altLang="en-US" sz="700" b="1">
                    <a:ea typeface="STKaiti" pitchFamily="2" charset="-122"/>
                    <a:cs typeface="Arial" pitchFamily="34" charset="0"/>
                  </a:rPr>
                  <a:t>亿美元</a:t>
                </a:r>
              </a:p>
              <a:p>
                <a:pPr algn="ctr" eaLnBrk="1" hangingPunct="1">
                  <a:lnSpc>
                    <a:spcPct val="95000"/>
                  </a:lnSpc>
                  <a:spcBef>
                    <a:spcPct val="0"/>
                  </a:spcBef>
                  <a:buClrTx/>
                  <a:buFontTx/>
                  <a:buNone/>
                </a:pPr>
                <a:r>
                  <a:rPr lang="en-US" altLang="zh-CN" sz="700">
                    <a:ea typeface="STKaiti" pitchFamily="2" charset="-122"/>
                    <a:cs typeface="Arial" pitchFamily="34" charset="0"/>
                  </a:rPr>
                  <a:t>2014</a:t>
                </a:r>
                <a:r>
                  <a:rPr lang="zh-CN" altLang="en-US" sz="700">
                    <a:ea typeface="STKaiti" pitchFamily="2" charset="-122"/>
                    <a:cs typeface="Arial" pitchFamily="34" charset="0"/>
                  </a:rPr>
                  <a:t>年</a:t>
                </a:r>
                <a:r>
                  <a:rPr lang="en-US" altLang="zh-CN" sz="700">
                    <a:ea typeface="STKaiti" pitchFamily="2" charset="-122"/>
                    <a:cs typeface="Arial" pitchFamily="34" charset="0"/>
                  </a:rPr>
                  <a:t>5</a:t>
                </a:r>
                <a:r>
                  <a:rPr lang="zh-CN" altLang="en-US" sz="700">
                    <a:ea typeface="STKaiti" pitchFamily="2" charset="-122"/>
                    <a:cs typeface="Arial" pitchFamily="34" charset="0"/>
                  </a:rPr>
                  <a:t>月</a:t>
                </a:r>
              </a:p>
            </p:txBody>
          </p:sp>
          <p:pic>
            <p:nvPicPr>
              <p:cNvPr id="99" name="Picture 28"/>
              <p:cNvPicPr/>
              <p:nvPr/>
            </p:nvPicPr>
            <p:blipFill>
              <a:blip r:embed="rId16">
                <a:extLst>
                  <a:ext uri="{28A0092B-C50C-407E-A947-70E740481C1C}">
                    <a14:useLocalDpi xmlns:a14="http://schemas.microsoft.com/office/drawing/2010/main" val="0"/>
                  </a:ext>
                </a:extLst>
              </a:blip>
              <a:srcRect l="10870" t="11954" r="10870" b="68251"/>
              <a:stretch>
                <a:fillRect/>
              </a:stretch>
            </p:blipFill>
            <p:spPr bwMode="auto">
              <a:xfrm>
                <a:off x="522675" y="2057400"/>
                <a:ext cx="922337"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 name="Picture 28"/>
              <p:cNvPicPr/>
              <p:nvPr/>
            </p:nvPicPr>
            <p:blipFill>
              <a:blip r:embed="rId16">
                <a:extLst>
                  <a:ext uri="{28A0092B-C50C-407E-A947-70E740481C1C}">
                    <a14:useLocalDpi xmlns:a14="http://schemas.microsoft.com/office/drawing/2010/main" val="0"/>
                  </a:ext>
                </a:extLst>
              </a:blip>
              <a:srcRect l="26410" t="66544" r="26410" b="19687"/>
              <a:stretch>
                <a:fillRect/>
              </a:stretch>
            </p:blipFill>
            <p:spPr bwMode="auto">
              <a:xfrm>
                <a:off x="705238" y="2788211"/>
                <a:ext cx="557213" cy="16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7" name="Rectangle 23"/>
            <p:cNvSpPr>
              <a:spLocks noChangeArrowheads="1"/>
            </p:cNvSpPr>
            <p:nvPr/>
          </p:nvSpPr>
          <p:spPr bwMode="gray">
            <a:xfrm>
              <a:off x="430638" y="1514150"/>
              <a:ext cx="812723" cy="184666"/>
            </a:xfrm>
            <a:prstGeom prst="rect">
              <a:avLst/>
            </a:prstGeom>
            <a:noFill/>
            <a:ln>
              <a:noFill/>
            </a:ln>
            <a:effectLst/>
            <a:extLst>
              <a:ext uri="{909E8E84-426E-40DD-AFC4-6F175D3DCCD1}">
                <a14:hiddenFill xmlns:a14="http://schemas.microsoft.com/office/drawing/2010/main">
                  <a:solidFill>
                    <a:srgbClr val="99CCE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r>
                <a:rPr lang="zh-CN" altLang="en-US" sz="1200" b="1">
                  <a:solidFill>
                    <a:srgbClr val="002D72"/>
                  </a:solidFill>
                  <a:latin typeface="Arial"/>
                  <a:ea typeface="STKaiti"/>
                  <a:cs typeface="Arial" pitchFamily="34" charset="0"/>
                </a:rPr>
                <a:t>中国</a:t>
              </a:r>
              <a:r>
                <a:rPr lang="en-US" altLang="zh-CN" sz="1200" b="1" smtClean="0">
                  <a:solidFill>
                    <a:srgbClr val="002D72"/>
                  </a:solidFill>
                  <a:latin typeface="Arial"/>
                  <a:ea typeface="STKaiti"/>
                  <a:cs typeface="Arial" pitchFamily="34" charset="0"/>
                </a:rPr>
                <a:t>/</a:t>
              </a:r>
              <a:r>
                <a:rPr lang="zh-CN" altLang="en-US" sz="1200" b="1" smtClean="0">
                  <a:solidFill>
                    <a:srgbClr val="002D72"/>
                  </a:solidFill>
                  <a:latin typeface="Arial"/>
                  <a:ea typeface="STKaiti"/>
                  <a:cs typeface="Arial" pitchFamily="34" charset="0"/>
                </a:rPr>
                <a:t>以色列</a:t>
              </a:r>
              <a:endParaRPr lang="en-US" sz="1200" b="1" smtClean="0">
                <a:solidFill>
                  <a:srgbClr val="002D72"/>
                </a:solidFill>
                <a:latin typeface="Arial"/>
                <a:ea typeface="STKaiti"/>
                <a:cs typeface="Arial" pitchFamily="34" charset="0"/>
              </a:endParaRPr>
            </a:p>
          </p:txBody>
        </p:sp>
      </p:grpSp>
      <p:sp>
        <p:nvSpPr>
          <p:cNvPr id="108" name="Rectangle 148"/>
          <p:cNvSpPr>
            <a:spLocks noChangeArrowheads="1"/>
          </p:cNvSpPr>
          <p:nvPr/>
        </p:nvSpPr>
        <p:spPr bwMode="auto">
          <a:xfrm>
            <a:off x="1770460" y="1817377"/>
            <a:ext cx="1371600" cy="1371600"/>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700">
                <a:ea typeface="STKaiti" pitchFamily="2" charset="-122"/>
                <a:cs typeface="Arial" pitchFamily="34" charset="0"/>
              </a:rPr>
              <a:t>已完成</a:t>
            </a:r>
          </a:p>
          <a:p>
            <a:pPr algn="ctr" eaLnBrk="1" hangingPunct="1">
              <a:lnSpc>
                <a:spcPct val="95000"/>
              </a:lnSpc>
              <a:spcBef>
                <a:spcPct val="0"/>
              </a:spcBef>
              <a:buClrTx/>
              <a:buFontTx/>
              <a:buNone/>
            </a:pPr>
            <a:endParaRPr lang="en-US" altLang="zh-CN" sz="700">
              <a:ea typeface="STKaiti" pitchFamily="2" charset="-122"/>
              <a:cs typeface="Arial" pitchFamily="34" charset="0"/>
            </a:endParaRPr>
          </a:p>
          <a:p>
            <a:pPr algn="ctr" eaLnBrk="1" hangingPunct="1">
              <a:lnSpc>
                <a:spcPct val="95000"/>
              </a:lnSpc>
              <a:spcBef>
                <a:spcPct val="0"/>
              </a:spcBef>
              <a:buClrTx/>
              <a:buFontTx/>
              <a:buNone/>
            </a:pPr>
            <a:endParaRPr lang="en-US" altLang="zh-CN" sz="700">
              <a:ea typeface="STKaiti" pitchFamily="2" charset="-122"/>
              <a:cs typeface="Arial" pitchFamily="34" charset="0"/>
            </a:endParaRPr>
          </a:p>
          <a:p>
            <a:pPr algn="ctr" eaLnBrk="1" hangingPunct="1">
              <a:lnSpc>
                <a:spcPct val="95000"/>
              </a:lnSpc>
              <a:spcBef>
                <a:spcPct val="0"/>
              </a:spcBef>
              <a:buClrTx/>
              <a:buFontTx/>
              <a:buNone/>
            </a:pPr>
            <a:endParaRPr lang="en-US" altLang="zh-CN" sz="700" smtClean="0">
              <a:ea typeface="STKaiti" pitchFamily="2" charset="-122"/>
              <a:cs typeface="Arial" pitchFamily="34" charset="0"/>
            </a:endParaRPr>
          </a:p>
          <a:p>
            <a:pPr algn="ctr" eaLnBrk="1" hangingPunct="1">
              <a:lnSpc>
                <a:spcPct val="95000"/>
              </a:lnSpc>
              <a:spcBef>
                <a:spcPct val="0"/>
              </a:spcBef>
              <a:buClrTx/>
              <a:buFontTx/>
              <a:buNone/>
            </a:pPr>
            <a:endParaRPr lang="zh-CN" altLang="en-US" sz="700">
              <a:ea typeface="STKaiti" pitchFamily="2" charset="-122"/>
              <a:cs typeface="Arial" pitchFamily="34" charset="0"/>
            </a:endParaRPr>
          </a:p>
          <a:p>
            <a:pPr algn="ctr" eaLnBrk="1" hangingPunct="1">
              <a:lnSpc>
                <a:spcPct val="95000"/>
              </a:lnSpc>
              <a:spcBef>
                <a:spcPct val="0"/>
              </a:spcBef>
              <a:buClrTx/>
              <a:buFontTx/>
              <a:buNone/>
            </a:pPr>
            <a:r>
              <a:rPr lang="zh-CN" altLang="en-US" sz="700">
                <a:ea typeface="STKaiti" pitchFamily="2" charset="-122"/>
                <a:cs typeface="Arial" pitchFamily="34" charset="0"/>
              </a:rPr>
              <a:t>为五矿资源牵头的财</a:t>
            </a:r>
            <a:r>
              <a:rPr lang="zh-CN" altLang="en-US" sz="700" smtClean="0">
                <a:ea typeface="STKaiti" pitchFamily="2" charset="-122"/>
                <a:cs typeface="Arial" pitchFamily="34" charset="0"/>
              </a:rPr>
              <a:t>团</a:t>
            </a:r>
            <a:br>
              <a:rPr lang="en-US" altLang="zh-CN" sz="700" smtClean="0">
                <a:ea typeface="STKaiti" pitchFamily="2" charset="-122"/>
                <a:cs typeface="Arial" pitchFamily="34" charset="0"/>
              </a:rPr>
            </a:br>
            <a:r>
              <a:rPr lang="zh-CN" altLang="en-US" sz="700" smtClean="0">
                <a:ea typeface="STKaiti" pitchFamily="2" charset="-122"/>
                <a:cs typeface="Arial" pitchFamily="34" charset="0"/>
              </a:rPr>
              <a:t>从</a:t>
            </a:r>
            <a:r>
              <a:rPr lang="zh-CN" altLang="en-US" sz="700">
                <a:ea typeface="STKaiti" pitchFamily="2" charset="-122"/>
                <a:cs typeface="Arial" pitchFamily="34" charset="0"/>
              </a:rPr>
              <a:t>嘉能可</a:t>
            </a:r>
            <a:r>
              <a:rPr lang="en-US" altLang="zh-CN" sz="700">
                <a:ea typeface="STKaiti" pitchFamily="2" charset="-122"/>
                <a:cs typeface="Arial" pitchFamily="34" charset="0"/>
              </a:rPr>
              <a:t>-</a:t>
            </a:r>
            <a:r>
              <a:rPr lang="zh-CN" altLang="en-US" sz="700">
                <a:ea typeface="STKaiti" pitchFamily="2" charset="-122"/>
                <a:cs typeface="Arial" pitchFamily="34" charset="0"/>
              </a:rPr>
              <a:t>斯特拉处收</a:t>
            </a:r>
            <a:r>
              <a:rPr lang="zh-CN" altLang="en-US" sz="700" smtClean="0">
                <a:ea typeface="STKaiti" pitchFamily="2" charset="-122"/>
                <a:cs typeface="Arial" pitchFamily="34" charset="0"/>
              </a:rPr>
              <a:t>购</a:t>
            </a:r>
            <a:br>
              <a:rPr lang="en-US" altLang="zh-CN" sz="700" smtClean="0">
                <a:ea typeface="STKaiti" pitchFamily="2" charset="-122"/>
                <a:cs typeface="Arial" pitchFamily="34" charset="0"/>
              </a:rPr>
            </a:br>
            <a:r>
              <a:rPr lang="en-US" altLang="zh-CN" sz="700" smtClean="0">
                <a:ea typeface="STKaiti" pitchFamily="2" charset="-122"/>
                <a:cs typeface="Arial" pitchFamily="34" charset="0"/>
              </a:rPr>
              <a:t>Las </a:t>
            </a:r>
            <a:r>
              <a:rPr lang="en-US" altLang="zh-CN" sz="700" err="1">
                <a:ea typeface="STKaiti" pitchFamily="2" charset="-122"/>
                <a:cs typeface="Arial" pitchFamily="34" charset="0"/>
              </a:rPr>
              <a:t>Bambas</a:t>
            </a:r>
            <a:r>
              <a:rPr lang="zh-CN" altLang="en-US" sz="700">
                <a:ea typeface="STKaiti" pitchFamily="2" charset="-122"/>
                <a:cs typeface="Arial" pitchFamily="34" charset="0"/>
              </a:rPr>
              <a:t>提供顾问服</a:t>
            </a:r>
            <a:r>
              <a:rPr lang="zh-CN" altLang="en-US" sz="700" smtClean="0">
                <a:ea typeface="STKaiti" pitchFamily="2" charset="-122"/>
                <a:cs typeface="Arial" pitchFamily="34" charset="0"/>
              </a:rPr>
              <a:t>务</a:t>
            </a:r>
            <a:endParaRPr lang="en-US" altLang="zh-CN" sz="700">
              <a:ea typeface="STKaiti" pitchFamily="2" charset="-122"/>
              <a:cs typeface="Arial" pitchFamily="34" charset="0"/>
            </a:endParaRPr>
          </a:p>
          <a:p>
            <a:pPr algn="ctr" eaLnBrk="1" hangingPunct="1">
              <a:lnSpc>
                <a:spcPct val="95000"/>
              </a:lnSpc>
              <a:spcBef>
                <a:spcPct val="0"/>
              </a:spcBef>
              <a:buClrTx/>
              <a:buFontTx/>
              <a:buNone/>
            </a:pPr>
            <a:endParaRPr lang="zh-CN" altLang="en-US" sz="700">
              <a:ea typeface="STKaiti" pitchFamily="2" charset="-122"/>
              <a:cs typeface="Arial" pitchFamily="34" charset="0"/>
            </a:endParaRPr>
          </a:p>
          <a:p>
            <a:pPr algn="ctr" eaLnBrk="1" hangingPunct="1">
              <a:lnSpc>
                <a:spcPct val="95000"/>
              </a:lnSpc>
              <a:spcBef>
                <a:spcPct val="0"/>
              </a:spcBef>
              <a:buClrTx/>
              <a:buFontTx/>
              <a:buNone/>
            </a:pPr>
            <a:endParaRPr lang="zh-CN" altLang="en-US" sz="700">
              <a:ea typeface="STKaiti" pitchFamily="2" charset="-122"/>
              <a:cs typeface="Arial" pitchFamily="34" charset="0"/>
            </a:endParaRPr>
          </a:p>
          <a:p>
            <a:pPr algn="ctr" eaLnBrk="1" hangingPunct="1">
              <a:lnSpc>
                <a:spcPct val="95000"/>
              </a:lnSpc>
              <a:spcBef>
                <a:spcPct val="0"/>
              </a:spcBef>
              <a:buClrTx/>
              <a:buFontTx/>
              <a:buNone/>
            </a:pPr>
            <a:endParaRPr lang="zh-CN" altLang="en-US" sz="700">
              <a:ea typeface="STKaiti" pitchFamily="2" charset="-122"/>
              <a:cs typeface="Arial" pitchFamily="34" charset="0"/>
            </a:endParaRPr>
          </a:p>
          <a:p>
            <a:pPr algn="ctr" eaLnBrk="1" hangingPunct="1">
              <a:lnSpc>
                <a:spcPct val="95000"/>
              </a:lnSpc>
              <a:spcBef>
                <a:spcPct val="0"/>
              </a:spcBef>
              <a:buClrTx/>
              <a:buFontTx/>
              <a:buNone/>
            </a:pPr>
            <a:r>
              <a:rPr lang="en-US" altLang="zh-CN" sz="700" b="1">
                <a:ea typeface="STKaiti" pitchFamily="2" charset="-122"/>
                <a:cs typeface="Arial" pitchFamily="34" charset="0"/>
              </a:rPr>
              <a:t>58.5</a:t>
            </a:r>
            <a:r>
              <a:rPr lang="zh-CN" altLang="en-US" sz="700" b="1">
                <a:ea typeface="STKaiti" pitchFamily="2" charset="-122"/>
                <a:cs typeface="Arial" pitchFamily="34" charset="0"/>
              </a:rPr>
              <a:t>亿美元</a:t>
            </a:r>
          </a:p>
          <a:p>
            <a:pPr algn="ctr" eaLnBrk="1" hangingPunct="1">
              <a:lnSpc>
                <a:spcPct val="95000"/>
              </a:lnSpc>
              <a:spcBef>
                <a:spcPct val="0"/>
              </a:spcBef>
              <a:buClrTx/>
              <a:buFontTx/>
              <a:buNone/>
            </a:pPr>
            <a:r>
              <a:rPr lang="en-US" altLang="zh-CN" sz="700">
                <a:ea typeface="STKaiti" pitchFamily="2" charset="-122"/>
                <a:cs typeface="Arial" pitchFamily="34" charset="0"/>
              </a:rPr>
              <a:t>2014</a:t>
            </a:r>
            <a:r>
              <a:rPr lang="zh-CN" altLang="en-US" sz="700">
                <a:ea typeface="STKaiti" pitchFamily="2" charset="-122"/>
                <a:cs typeface="Arial" pitchFamily="34" charset="0"/>
              </a:rPr>
              <a:t>年</a:t>
            </a:r>
            <a:r>
              <a:rPr lang="en-US" altLang="zh-CN" sz="700">
                <a:ea typeface="STKaiti" pitchFamily="2" charset="-122"/>
                <a:cs typeface="Arial" pitchFamily="34" charset="0"/>
              </a:rPr>
              <a:t>4</a:t>
            </a:r>
            <a:r>
              <a:rPr lang="zh-CN" altLang="en-US" sz="700">
                <a:ea typeface="STKaiti" pitchFamily="2" charset="-122"/>
                <a:cs typeface="Arial" pitchFamily="34" charset="0"/>
              </a:rPr>
              <a:t>月</a:t>
            </a:r>
          </a:p>
        </p:txBody>
      </p:sp>
      <p:pic>
        <p:nvPicPr>
          <p:cNvPr id="109" name="Picture 33"/>
          <p:cNvPicPr/>
          <p:nvPr/>
        </p:nvPicPr>
        <p:blipFill>
          <a:blip r:embed="rId17">
            <a:extLst>
              <a:ext uri="{28A0092B-C50C-407E-A947-70E740481C1C}">
                <a14:useLocalDpi xmlns:a14="http://schemas.microsoft.com/office/drawing/2010/main" val="0"/>
              </a:ext>
            </a:extLst>
          </a:blip>
          <a:srcRect l="28264" t="8627" r="28264" b="63095"/>
          <a:stretch>
            <a:fillRect/>
          </a:stretch>
        </p:blipFill>
        <p:spPr bwMode="auto">
          <a:xfrm>
            <a:off x="2241947" y="2005012"/>
            <a:ext cx="512763" cy="34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0" name="Picture 33"/>
          <p:cNvPicPr/>
          <p:nvPr/>
        </p:nvPicPr>
        <p:blipFill>
          <a:blip r:embed="rId17">
            <a:extLst>
              <a:ext uri="{28A0092B-C50C-407E-A947-70E740481C1C}">
                <a14:useLocalDpi xmlns:a14="http://schemas.microsoft.com/office/drawing/2010/main" val="0"/>
              </a:ext>
            </a:extLst>
          </a:blip>
          <a:srcRect l="27725" t="57329" r="27725" b="14766"/>
          <a:stretch>
            <a:fillRect/>
          </a:stretch>
        </p:blipFill>
        <p:spPr bwMode="auto">
          <a:xfrm>
            <a:off x="2283597" y="2710942"/>
            <a:ext cx="336550" cy="22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1" name="Rectangle 23"/>
          <p:cNvSpPr>
            <a:spLocks noChangeArrowheads="1"/>
          </p:cNvSpPr>
          <p:nvPr/>
        </p:nvSpPr>
        <p:spPr bwMode="gray">
          <a:xfrm>
            <a:off x="1797810" y="1514150"/>
            <a:ext cx="1317669" cy="184666"/>
          </a:xfrm>
          <a:prstGeom prst="rect">
            <a:avLst/>
          </a:prstGeom>
          <a:noFill/>
          <a:ln>
            <a:noFill/>
          </a:ln>
          <a:effectLst/>
          <a:extLst>
            <a:ext uri="{909E8E84-426E-40DD-AFC4-6F175D3DCCD1}">
              <a14:hiddenFill xmlns:a14="http://schemas.microsoft.com/office/drawing/2010/main">
                <a:solidFill>
                  <a:srgbClr val="99CCE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r>
              <a:rPr lang="zh-CN" altLang="en-US" sz="1200" b="1">
                <a:solidFill>
                  <a:srgbClr val="002D72"/>
                </a:solidFill>
                <a:latin typeface="Arial"/>
                <a:ea typeface="STKaiti"/>
                <a:cs typeface="Arial" pitchFamily="34" charset="0"/>
              </a:rPr>
              <a:t>中国</a:t>
            </a:r>
            <a:r>
              <a:rPr lang="en-US" altLang="zh-CN" sz="1200" b="1" smtClean="0">
                <a:solidFill>
                  <a:srgbClr val="002D72"/>
                </a:solidFill>
                <a:latin typeface="Arial"/>
                <a:ea typeface="STKaiti"/>
                <a:cs typeface="Arial" pitchFamily="34" charset="0"/>
              </a:rPr>
              <a:t>/</a:t>
            </a:r>
            <a:r>
              <a:rPr lang="zh-CN" altLang="en-US" sz="1200" b="1" smtClean="0">
                <a:solidFill>
                  <a:srgbClr val="002D72"/>
                </a:solidFill>
                <a:latin typeface="Arial"/>
                <a:ea typeface="STKaiti"/>
                <a:cs typeface="Arial" pitchFamily="34" charset="0"/>
              </a:rPr>
              <a:t>澳大利亚</a:t>
            </a:r>
            <a:r>
              <a:rPr lang="en-US" altLang="zh-CN" sz="1200" b="1" smtClean="0">
                <a:solidFill>
                  <a:srgbClr val="002D72"/>
                </a:solidFill>
                <a:latin typeface="Arial"/>
                <a:ea typeface="STKaiti"/>
                <a:cs typeface="Arial" pitchFamily="34" charset="0"/>
              </a:rPr>
              <a:t>/</a:t>
            </a:r>
            <a:r>
              <a:rPr lang="zh-CN" altLang="en-US" sz="1200" b="1" smtClean="0">
                <a:solidFill>
                  <a:srgbClr val="002D72"/>
                </a:solidFill>
                <a:latin typeface="Arial"/>
                <a:ea typeface="STKaiti"/>
                <a:cs typeface="Arial" pitchFamily="34" charset="0"/>
              </a:rPr>
              <a:t>秘鲁</a:t>
            </a:r>
            <a:endParaRPr lang="en-US" sz="1200" b="1" smtClean="0">
              <a:solidFill>
                <a:srgbClr val="002D72"/>
              </a:solidFill>
              <a:latin typeface="Arial"/>
              <a:ea typeface="STKaiti"/>
              <a:cs typeface="Arial" pitchFamily="34" charset="0"/>
            </a:endParaRPr>
          </a:p>
        </p:txBody>
      </p:sp>
      <p:grpSp>
        <p:nvGrpSpPr>
          <p:cNvPr id="14" name="Group 13"/>
          <p:cNvGrpSpPr/>
          <p:nvPr/>
        </p:nvGrpSpPr>
        <p:grpSpPr>
          <a:xfrm>
            <a:off x="3443040" y="1817377"/>
            <a:ext cx="1371600" cy="1371600"/>
            <a:chOff x="3504000" y="1953902"/>
            <a:chExt cx="1371600" cy="1371600"/>
          </a:xfrm>
        </p:grpSpPr>
        <p:sp>
          <p:nvSpPr>
            <p:cNvPr id="117" name="Rectangle 148"/>
            <p:cNvSpPr>
              <a:spLocks noChangeArrowheads="1"/>
            </p:cNvSpPr>
            <p:nvPr/>
          </p:nvSpPr>
          <p:spPr bwMode="auto">
            <a:xfrm>
              <a:off x="3504000" y="1953902"/>
              <a:ext cx="1371600" cy="1371600"/>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700" smtClean="0">
                  <a:ea typeface="STKaiti" pitchFamily="2" charset="-122"/>
                  <a:cs typeface="Arial" pitchFamily="34" charset="0"/>
                </a:rPr>
                <a:t>已完成</a:t>
              </a:r>
              <a:endParaRPr lang="en-US" altLang="zh-CN" sz="700" smtClean="0">
                <a:ea typeface="STKaiti" pitchFamily="2" charset="-122"/>
                <a:cs typeface="Arial" pitchFamily="34" charset="0"/>
              </a:endParaRPr>
            </a:p>
            <a:p>
              <a:pPr algn="ctr" eaLnBrk="1" hangingPunct="1">
                <a:lnSpc>
                  <a:spcPct val="95000"/>
                </a:lnSpc>
                <a:spcBef>
                  <a:spcPct val="0"/>
                </a:spcBef>
                <a:buClrTx/>
                <a:buFontTx/>
                <a:buNone/>
              </a:pPr>
              <a:endParaRPr lang="en-US" altLang="zh-CN" sz="700">
                <a:ea typeface="STKaiti" pitchFamily="2" charset="-122"/>
                <a:cs typeface="Arial" pitchFamily="34" charset="0"/>
              </a:endParaRPr>
            </a:p>
            <a:p>
              <a:pPr algn="ctr" eaLnBrk="1" hangingPunct="1">
                <a:lnSpc>
                  <a:spcPct val="95000"/>
                </a:lnSpc>
                <a:spcBef>
                  <a:spcPct val="0"/>
                </a:spcBef>
                <a:buClrTx/>
                <a:buFontTx/>
                <a:buNone/>
              </a:pPr>
              <a:endParaRPr lang="en-US" altLang="zh-CN" sz="700">
                <a:ea typeface="STKaiti" pitchFamily="2" charset="-122"/>
                <a:cs typeface="Arial" pitchFamily="34" charset="0"/>
              </a:endParaRPr>
            </a:p>
            <a:p>
              <a:pPr algn="ctr" eaLnBrk="1" hangingPunct="1">
                <a:lnSpc>
                  <a:spcPct val="95000"/>
                </a:lnSpc>
                <a:spcBef>
                  <a:spcPct val="0"/>
                </a:spcBef>
                <a:buClrTx/>
                <a:buFontTx/>
                <a:buNone/>
              </a:pPr>
              <a:endParaRPr lang="en-US" altLang="zh-CN" sz="700" smtClean="0">
                <a:ea typeface="STKaiti" pitchFamily="2" charset="-122"/>
                <a:cs typeface="Arial" pitchFamily="34" charset="0"/>
              </a:endParaRPr>
            </a:p>
            <a:p>
              <a:pPr algn="ctr" eaLnBrk="1" hangingPunct="1">
                <a:lnSpc>
                  <a:spcPct val="95000"/>
                </a:lnSpc>
                <a:spcBef>
                  <a:spcPct val="0"/>
                </a:spcBef>
                <a:buClrTx/>
                <a:buFontTx/>
                <a:buNone/>
              </a:pPr>
              <a:endParaRPr lang="en-US" altLang="zh-CN" sz="700">
                <a:ea typeface="STKaiti" pitchFamily="2" charset="-122"/>
                <a:cs typeface="Arial" pitchFamily="34" charset="0"/>
              </a:endParaRPr>
            </a:p>
            <a:p>
              <a:pPr algn="ctr" eaLnBrk="1" hangingPunct="1">
                <a:lnSpc>
                  <a:spcPct val="95000"/>
                </a:lnSpc>
                <a:spcBef>
                  <a:spcPct val="0"/>
                </a:spcBef>
                <a:buClrTx/>
                <a:buFontTx/>
                <a:buNone/>
              </a:pPr>
              <a:r>
                <a:rPr lang="zh-CN" altLang="en-US" sz="700">
                  <a:ea typeface="STKaiti" pitchFamily="2" charset="-122"/>
                  <a:cs typeface="Arial" pitchFamily="34" charset="0"/>
                </a:rPr>
                <a:t>为中国工商银行收</a:t>
              </a:r>
              <a:r>
                <a:rPr lang="zh-CN" altLang="en-US" sz="700" smtClean="0">
                  <a:ea typeface="STKaiti" pitchFamily="2" charset="-122"/>
                  <a:cs typeface="Arial" pitchFamily="34" charset="0"/>
                </a:rPr>
                <a:t>购</a:t>
              </a:r>
              <a:br>
                <a:rPr lang="en-US" altLang="zh-CN" sz="700" smtClean="0">
                  <a:ea typeface="STKaiti" pitchFamily="2" charset="-122"/>
                  <a:cs typeface="Arial" pitchFamily="34" charset="0"/>
                </a:rPr>
              </a:br>
              <a:r>
                <a:rPr lang="zh-CN" altLang="en-US" sz="700" smtClean="0">
                  <a:ea typeface="STKaiti" pitchFamily="2" charset="-122"/>
                  <a:cs typeface="Arial" pitchFamily="34" charset="0"/>
                </a:rPr>
                <a:t>标</a:t>
              </a:r>
              <a:r>
                <a:rPr lang="zh-CN" altLang="en-US" sz="700">
                  <a:ea typeface="STKaiti" pitchFamily="2" charset="-122"/>
                  <a:cs typeface="Arial" pitchFamily="34" charset="0"/>
                </a:rPr>
                <a:t>准银行集</a:t>
              </a:r>
              <a:r>
                <a:rPr lang="zh-CN" altLang="en-US" sz="700" smtClean="0">
                  <a:ea typeface="STKaiti" pitchFamily="2" charset="-122"/>
                  <a:cs typeface="Arial" pitchFamily="34" charset="0"/>
                </a:rPr>
                <a:t>团旗</a:t>
              </a:r>
              <a:r>
                <a:rPr lang="zh-CN" altLang="en-US" sz="700">
                  <a:ea typeface="STKaiti" pitchFamily="2" charset="-122"/>
                  <a:cs typeface="Arial" pitchFamily="34" charset="0"/>
                </a:rPr>
                <a:t>下标准银行</a:t>
              </a:r>
              <a:r>
                <a:rPr lang="zh-CN" altLang="en-US" sz="700" smtClean="0">
                  <a:ea typeface="STKaiti" pitchFamily="2" charset="-122"/>
                  <a:cs typeface="Arial" pitchFamily="34" charset="0"/>
                </a:rPr>
                <a:t>的</a:t>
              </a:r>
              <a:br>
                <a:rPr lang="en-US" altLang="zh-CN" sz="700" smtClean="0">
                  <a:ea typeface="STKaiti" pitchFamily="2" charset="-122"/>
                  <a:cs typeface="Arial" pitchFamily="34" charset="0"/>
                </a:rPr>
              </a:br>
              <a:r>
                <a:rPr lang="en-US" altLang="zh-CN" sz="700" smtClean="0">
                  <a:ea typeface="STKaiti" pitchFamily="2" charset="-122"/>
                  <a:cs typeface="Arial" pitchFamily="34" charset="0"/>
                </a:rPr>
                <a:t>60</a:t>
              </a:r>
              <a:r>
                <a:rPr lang="en-US" altLang="zh-CN" sz="700">
                  <a:ea typeface="STKaiti" pitchFamily="2" charset="-122"/>
                  <a:cs typeface="Arial" pitchFamily="34" charset="0"/>
                </a:rPr>
                <a:t>%</a:t>
              </a:r>
              <a:r>
                <a:rPr lang="zh-CN" altLang="en-US" sz="700">
                  <a:ea typeface="STKaiti" pitchFamily="2" charset="-122"/>
                  <a:cs typeface="Arial" pitchFamily="34" charset="0"/>
                </a:rPr>
                <a:t>的股权提供顾问服</a:t>
              </a:r>
              <a:r>
                <a:rPr lang="zh-CN" altLang="en-US" sz="700" smtClean="0">
                  <a:ea typeface="STKaiti" pitchFamily="2" charset="-122"/>
                  <a:cs typeface="Arial" pitchFamily="34" charset="0"/>
                </a:rPr>
                <a:t>务</a:t>
              </a:r>
              <a:endParaRPr lang="en-US" altLang="zh-CN" sz="700" b="1">
                <a:ea typeface="STKaiti" pitchFamily="2" charset="-122"/>
                <a:cs typeface="Arial" pitchFamily="34" charset="0"/>
              </a:endParaRPr>
            </a:p>
            <a:p>
              <a:pPr algn="ctr" eaLnBrk="1" hangingPunct="1">
                <a:lnSpc>
                  <a:spcPct val="95000"/>
                </a:lnSpc>
                <a:spcBef>
                  <a:spcPct val="0"/>
                </a:spcBef>
                <a:buClrTx/>
                <a:buFontTx/>
                <a:buNone/>
              </a:pPr>
              <a:endParaRPr lang="en-US" altLang="zh-CN" sz="700" b="1" smtClean="0">
                <a:ea typeface="STKaiti" pitchFamily="2" charset="-122"/>
                <a:cs typeface="Arial" pitchFamily="34" charset="0"/>
              </a:endParaRPr>
            </a:p>
            <a:p>
              <a:pPr algn="ctr" eaLnBrk="1" hangingPunct="1">
                <a:lnSpc>
                  <a:spcPct val="95000"/>
                </a:lnSpc>
                <a:spcBef>
                  <a:spcPct val="0"/>
                </a:spcBef>
                <a:buClrTx/>
                <a:buFontTx/>
                <a:buNone/>
              </a:pPr>
              <a:endParaRPr lang="en-US" altLang="zh-CN" sz="700" b="1">
                <a:ea typeface="STKaiti" pitchFamily="2" charset="-122"/>
                <a:cs typeface="Arial" pitchFamily="34" charset="0"/>
              </a:endParaRPr>
            </a:p>
            <a:p>
              <a:pPr algn="ctr" eaLnBrk="1" hangingPunct="1">
                <a:lnSpc>
                  <a:spcPct val="95000"/>
                </a:lnSpc>
                <a:spcBef>
                  <a:spcPct val="0"/>
                </a:spcBef>
                <a:buClrTx/>
                <a:buFontTx/>
                <a:buNone/>
              </a:pPr>
              <a:endParaRPr lang="en-US" altLang="zh-CN" sz="700" b="1">
                <a:ea typeface="STKaiti" pitchFamily="2" charset="-122"/>
                <a:cs typeface="Arial" pitchFamily="34" charset="0"/>
              </a:endParaRPr>
            </a:p>
            <a:p>
              <a:pPr algn="ctr" eaLnBrk="1" hangingPunct="1">
                <a:lnSpc>
                  <a:spcPct val="95000"/>
                </a:lnSpc>
                <a:spcBef>
                  <a:spcPct val="0"/>
                </a:spcBef>
                <a:buClrTx/>
                <a:buFontTx/>
                <a:buNone/>
              </a:pPr>
              <a:r>
                <a:rPr lang="en-US" altLang="zh-CN" sz="700" b="1">
                  <a:ea typeface="STKaiti" pitchFamily="2" charset="-122"/>
                  <a:cs typeface="Arial" pitchFamily="34" charset="0"/>
                </a:rPr>
                <a:t>7.7</a:t>
              </a:r>
              <a:r>
                <a:rPr lang="zh-CN" altLang="en-US" sz="700" b="1">
                  <a:ea typeface="STKaiti" pitchFamily="2" charset="-122"/>
                  <a:cs typeface="Arial" pitchFamily="34" charset="0"/>
                </a:rPr>
                <a:t>亿美元</a:t>
              </a:r>
            </a:p>
            <a:p>
              <a:pPr algn="ctr" eaLnBrk="1" hangingPunct="1">
                <a:lnSpc>
                  <a:spcPct val="95000"/>
                </a:lnSpc>
                <a:spcBef>
                  <a:spcPct val="0"/>
                </a:spcBef>
                <a:buClrTx/>
                <a:buFontTx/>
                <a:buNone/>
              </a:pPr>
              <a:r>
                <a:rPr lang="en-US" altLang="zh-CN" sz="700">
                  <a:ea typeface="STKaiti" pitchFamily="2" charset="-122"/>
                  <a:cs typeface="Arial" pitchFamily="34" charset="0"/>
                </a:rPr>
                <a:t>2014</a:t>
              </a:r>
              <a:r>
                <a:rPr lang="zh-CN" altLang="en-US" sz="700">
                  <a:ea typeface="STKaiti" pitchFamily="2" charset="-122"/>
                  <a:cs typeface="Arial" pitchFamily="34" charset="0"/>
                </a:rPr>
                <a:t>年</a:t>
              </a:r>
              <a:r>
                <a:rPr lang="en-US" altLang="zh-CN" sz="700">
                  <a:ea typeface="STKaiti" pitchFamily="2" charset="-122"/>
                  <a:cs typeface="Arial" pitchFamily="34" charset="0"/>
                </a:rPr>
                <a:t>1</a:t>
              </a:r>
              <a:r>
                <a:rPr lang="zh-CN" altLang="en-US" sz="700">
                  <a:ea typeface="STKaiti" pitchFamily="2" charset="-122"/>
                  <a:cs typeface="Arial" pitchFamily="34" charset="0"/>
                </a:rPr>
                <a:t>月</a:t>
              </a:r>
            </a:p>
          </p:txBody>
        </p:sp>
        <p:pic>
          <p:nvPicPr>
            <p:cNvPr id="121" name="Picture 7" descr="G:\_PRODUCTION_SHARE\_General\Logos\I\ICBC_International_Logo.wmf"/>
            <p:cNvPicPr>
              <a:picLocks noChangeAspect="1" noChangeArrowheads="1"/>
            </p:cNvPicPr>
            <p:nvPr/>
          </p:nvPicPr>
          <p:blipFill>
            <a:blip r:embed="rId18">
              <a:extLst>
                <a:ext uri="{28A0092B-C50C-407E-A947-70E740481C1C}">
                  <a14:useLocalDpi xmlns:a14="http://schemas.microsoft.com/office/drawing/2010/main" val="0"/>
                </a:ext>
              </a:extLst>
            </a:blip>
            <a:srcRect r="51971"/>
            <a:stretch>
              <a:fillRect/>
            </a:stretch>
          </p:blipFill>
          <p:spPr bwMode="auto">
            <a:xfrm>
              <a:off x="3813563" y="2116138"/>
              <a:ext cx="75247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 name="Picture 8" descr="G:\_PRODUCTION_SHARE\_General\Logos\S\Standard_Bank_01.wmf"/>
            <p:cNvPicPr>
              <a:picLocks noChangeAspect="1" noChangeArrowheads="1"/>
            </p:cNvPicPr>
            <p:nvPr/>
          </p:nvPicPr>
          <p:blipFill>
            <a:blip r:embed="rId19">
              <a:extLst>
                <a:ext uri="{28A0092B-C50C-407E-A947-70E740481C1C}">
                  <a14:useLocalDpi xmlns:a14="http://schemas.microsoft.com/office/drawing/2010/main" val="0"/>
                </a:ext>
              </a:extLst>
            </a:blip>
            <a:stretch>
              <a:fillRect/>
            </a:stretch>
          </p:blipFill>
          <p:spPr bwMode="auto">
            <a:xfrm>
              <a:off x="3670688" y="2882582"/>
              <a:ext cx="1038225" cy="21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23" name="Rectangle 23"/>
          <p:cNvSpPr>
            <a:spLocks noChangeArrowheads="1"/>
          </p:cNvSpPr>
          <p:nvPr/>
        </p:nvSpPr>
        <p:spPr bwMode="gray">
          <a:xfrm>
            <a:off x="3799422" y="1514150"/>
            <a:ext cx="658835" cy="184666"/>
          </a:xfrm>
          <a:prstGeom prst="rect">
            <a:avLst/>
          </a:prstGeom>
          <a:noFill/>
          <a:ln>
            <a:noFill/>
          </a:ln>
          <a:effectLst/>
          <a:extLst>
            <a:ext uri="{909E8E84-426E-40DD-AFC4-6F175D3DCCD1}">
              <a14:hiddenFill xmlns:a14="http://schemas.microsoft.com/office/drawing/2010/main">
                <a:solidFill>
                  <a:srgbClr val="99CCE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r>
              <a:rPr lang="zh-CN" altLang="en-US" sz="1200" b="1">
                <a:solidFill>
                  <a:srgbClr val="002D72"/>
                </a:solidFill>
                <a:latin typeface="Arial"/>
                <a:ea typeface="STKaiti"/>
                <a:cs typeface="Arial" pitchFamily="34" charset="0"/>
              </a:rPr>
              <a:t>中国</a:t>
            </a:r>
            <a:r>
              <a:rPr lang="en-US" altLang="zh-CN" sz="1200" b="1" smtClean="0">
                <a:solidFill>
                  <a:srgbClr val="002D72"/>
                </a:solidFill>
                <a:latin typeface="Arial"/>
                <a:ea typeface="STKaiti"/>
                <a:cs typeface="Arial" pitchFamily="34" charset="0"/>
              </a:rPr>
              <a:t>/</a:t>
            </a:r>
            <a:r>
              <a:rPr lang="zh-CN" altLang="en-US" sz="1200" b="1">
                <a:solidFill>
                  <a:srgbClr val="002D72"/>
                </a:solidFill>
                <a:latin typeface="Arial"/>
                <a:ea typeface="STKaiti"/>
                <a:cs typeface="Arial" pitchFamily="34" charset="0"/>
              </a:rPr>
              <a:t>英国</a:t>
            </a:r>
            <a:endParaRPr lang="en-US" sz="1200" b="1" smtClean="0">
              <a:solidFill>
                <a:srgbClr val="002D72"/>
              </a:solidFill>
              <a:latin typeface="Arial"/>
              <a:ea typeface="STKaiti"/>
              <a:cs typeface="Arial" pitchFamily="34" charset="0"/>
            </a:endParaRPr>
          </a:p>
        </p:txBody>
      </p:sp>
      <p:sp>
        <p:nvSpPr>
          <p:cNvPr id="127" name="Rectangle 15"/>
          <p:cNvSpPr>
            <a:spLocks noChangeArrowheads="1"/>
          </p:cNvSpPr>
          <p:nvPr/>
        </p:nvSpPr>
        <p:spPr bwMode="gray">
          <a:xfrm>
            <a:off x="6992182" y="1513892"/>
            <a:ext cx="812723" cy="184666"/>
          </a:xfrm>
          <a:prstGeom prst="rect">
            <a:avLst/>
          </a:prstGeom>
          <a:noFill/>
          <a:ln>
            <a:noFill/>
          </a:ln>
          <a:effectLst/>
          <a:extLst>
            <a:ext uri="{909E8E84-426E-40DD-AFC4-6F175D3DCCD1}">
              <a14:hiddenFill xmlns:a14="http://schemas.microsoft.com/office/drawing/2010/main">
                <a:solidFill>
                  <a:srgbClr val="99CCE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ctr" eaLnBrk="1" hangingPunct="1">
              <a:spcBef>
                <a:spcPct val="0"/>
              </a:spcBef>
              <a:buClrTx/>
              <a:buFontTx/>
              <a:buNone/>
            </a:pPr>
            <a:r>
              <a:rPr lang="zh-CN" altLang="en-US" sz="1200" b="1" smtClean="0">
                <a:solidFill>
                  <a:srgbClr val="002060"/>
                </a:solidFill>
                <a:ea typeface="STKaiti" pitchFamily="2" charset="-122"/>
                <a:cs typeface="Arial" pitchFamily="34" charset="0"/>
              </a:rPr>
              <a:t>中国</a:t>
            </a:r>
            <a:r>
              <a:rPr lang="en-US" altLang="en-US" sz="1200" b="1" smtClean="0">
                <a:solidFill>
                  <a:srgbClr val="002060"/>
                </a:solidFill>
                <a:ea typeface="STKaiti" pitchFamily="2" charset="-122"/>
                <a:cs typeface="Arial" pitchFamily="34" charset="0"/>
              </a:rPr>
              <a:t>/</a:t>
            </a:r>
            <a:r>
              <a:rPr lang="zh-CN" altLang="en-US" sz="1200" b="1" smtClean="0">
                <a:solidFill>
                  <a:srgbClr val="002060"/>
                </a:solidFill>
                <a:ea typeface="STKaiti" pitchFamily="2" charset="-122"/>
                <a:cs typeface="Arial" pitchFamily="34" charset="0"/>
              </a:rPr>
              <a:t>奥地利</a:t>
            </a:r>
            <a:endParaRPr lang="en-US" altLang="en-US" sz="1200" b="1">
              <a:solidFill>
                <a:srgbClr val="002060"/>
              </a:solidFill>
              <a:ea typeface="STKaiti" pitchFamily="2" charset="-122"/>
              <a:cs typeface="Arial" pitchFamily="34" charset="0"/>
            </a:endParaRPr>
          </a:p>
        </p:txBody>
      </p:sp>
      <p:grpSp>
        <p:nvGrpSpPr>
          <p:cNvPr id="15" name="Group 14"/>
          <p:cNvGrpSpPr/>
          <p:nvPr/>
        </p:nvGrpSpPr>
        <p:grpSpPr>
          <a:xfrm>
            <a:off x="5088960" y="1817377"/>
            <a:ext cx="1371600" cy="1371600"/>
            <a:chOff x="5088960" y="5638800"/>
            <a:chExt cx="1371600" cy="1371600"/>
          </a:xfrm>
        </p:grpSpPr>
        <p:sp>
          <p:nvSpPr>
            <p:cNvPr id="139" name="Rectangle 148"/>
            <p:cNvSpPr>
              <a:spLocks noChangeArrowheads="1"/>
            </p:cNvSpPr>
            <p:nvPr/>
          </p:nvSpPr>
          <p:spPr bwMode="auto">
            <a:xfrm>
              <a:off x="5088960" y="5638800"/>
              <a:ext cx="1371600" cy="1371600"/>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700" smtClean="0">
                  <a:ea typeface="STKaiti" pitchFamily="2" charset="-122"/>
                  <a:cs typeface="Arial" pitchFamily="34" charset="0"/>
                </a:rPr>
                <a:t>已完成</a:t>
              </a:r>
              <a:endParaRPr lang="en-US" altLang="zh-CN" sz="700" smtClean="0">
                <a:ea typeface="STKaiti" pitchFamily="2" charset="-122"/>
                <a:cs typeface="Arial" pitchFamily="34" charset="0"/>
              </a:endParaRPr>
            </a:p>
            <a:p>
              <a:pPr algn="ctr" eaLnBrk="1" hangingPunct="1">
                <a:lnSpc>
                  <a:spcPct val="95000"/>
                </a:lnSpc>
                <a:spcBef>
                  <a:spcPct val="0"/>
                </a:spcBef>
                <a:buClrTx/>
                <a:buFontTx/>
                <a:buNone/>
              </a:pPr>
              <a:endParaRPr lang="en-US" altLang="zh-CN" sz="700">
                <a:ea typeface="STKaiti" pitchFamily="2" charset="-122"/>
                <a:cs typeface="Arial" pitchFamily="34" charset="0"/>
              </a:endParaRPr>
            </a:p>
            <a:p>
              <a:pPr algn="ctr" eaLnBrk="1" hangingPunct="1">
                <a:lnSpc>
                  <a:spcPct val="95000"/>
                </a:lnSpc>
                <a:spcBef>
                  <a:spcPct val="0"/>
                </a:spcBef>
                <a:buClrTx/>
                <a:buFontTx/>
                <a:buNone/>
              </a:pPr>
              <a:endParaRPr lang="en-US" altLang="zh-CN" sz="700">
                <a:ea typeface="STKaiti" pitchFamily="2" charset="-122"/>
                <a:cs typeface="Arial" pitchFamily="34" charset="0"/>
              </a:endParaRPr>
            </a:p>
            <a:p>
              <a:pPr algn="ctr" eaLnBrk="1" hangingPunct="1">
                <a:lnSpc>
                  <a:spcPct val="95000"/>
                </a:lnSpc>
                <a:spcBef>
                  <a:spcPct val="0"/>
                </a:spcBef>
                <a:buClrTx/>
                <a:buFontTx/>
                <a:buNone/>
              </a:pPr>
              <a:endParaRPr lang="en-US" altLang="zh-CN" sz="700" smtClean="0">
                <a:ea typeface="STKaiti" pitchFamily="2" charset="-122"/>
                <a:cs typeface="Arial" pitchFamily="34" charset="0"/>
              </a:endParaRPr>
            </a:p>
            <a:p>
              <a:pPr algn="ctr" eaLnBrk="1" hangingPunct="1">
                <a:lnSpc>
                  <a:spcPct val="95000"/>
                </a:lnSpc>
                <a:spcBef>
                  <a:spcPct val="0"/>
                </a:spcBef>
                <a:buClrTx/>
                <a:buFontTx/>
                <a:buNone/>
              </a:pPr>
              <a:endParaRPr lang="en-US" altLang="zh-CN" sz="700">
                <a:ea typeface="STKaiti" pitchFamily="2" charset="-122"/>
                <a:cs typeface="Arial" pitchFamily="34" charset="0"/>
              </a:endParaRPr>
            </a:p>
            <a:p>
              <a:pPr algn="ctr" eaLnBrk="1" hangingPunct="1">
                <a:lnSpc>
                  <a:spcPct val="95000"/>
                </a:lnSpc>
                <a:spcBef>
                  <a:spcPct val="0"/>
                </a:spcBef>
                <a:buClrTx/>
                <a:buFontTx/>
                <a:buNone/>
              </a:pPr>
              <a:r>
                <a:rPr lang="zh-CN" altLang="en-US" sz="700" smtClean="0">
                  <a:ea typeface="STKaiti" pitchFamily="2" charset="-122"/>
                  <a:cs typeface="Arial" pitchFamily="34" charset="0"/>
                </a:rPr>
                <a:t>为</a:t>
              </a:r>
              <a:r>
                <a:rPr lang="en-US" altLang="zh-CN" sz="700" err="1" smtClean="0">
                  <a:ea typeface="STKaiti" pitchFamily="2" charset="-122"/>
                  <a:cs typeface="Arial" pitchFamily="34" charset="0"/>
                </a:rPr>
                <a:t>BicBanco</a:t>
              </a:r>
              <a:r>
                <a:rPr lang="zh-CN" altLang="en-US" sz="700" smtClean="0">
                  <a:ea typeface="STKaiti" pitchFamily="2" charset="-122"/>
                  <a:cs typeface="Arial" pitchFamily="34" charset="0"/>
                </a:rPr>
                <a:t>出售给</a:t>
              </a:r>
              <a:endParaRPr lang="en-US" altLang="zh-CN" sz="700" smtClean="0">
                <a:ea typeface="STKaiti" pitchFamily="2" charset="-122"/>
                <a:cs typeface="Arial" pitchFamily="34" charset="0"/>
              </a:endParaRPr>
            </a:p>
            <a:p>
              <a:pPr algn="ctr" eaLnBrk="1" hangingPunct="1">
                <a:lnSpc>
                  <a:spcPct val="95000"/>
                </a:lnSpc>
                <a:spcBef>
                  <a:spcPct val="0"/>
                </a:spcBef>
                <a:buClrTx/>
                <a:buFontTx/>
                <a:buNone/>
              </a:pPr>
              <a:r>
                <a:rPr lang="zh-CN" altLang="en-US" sz="700" smtClean="0">
                  <a:ea typeface="STKaiti" pitchFamily="2" charset="-122"/>
                  <a:cs typeface="Arial" pitchFamily="34" charset="0"/>
                </a:rPr>
                <a:t>中国建设银行</a:t>
              </a:r>
              <a:br>
                <a:rPr lang="en-US" altLang="zh-CN" sz="700" smtClean="0">
                  <a:ea typeface="STKaiti" pitchFamily="2" charset="-122"/>
                  <a:cs typeface="Arial" pitchFamily="34" charset="0"/>
                </a:rPr>
              </a:br>
              <a:r>
                <a:rPr lang="zh-CN" altLang="en-US" sz="700" smtClean="0">
                  <a:ea typeface="STKaiti" pitchFamily="2" charset="-122"/>
                  <a:cs typeface="Arial" pitchFamily="34" charset="0"/>
                </a:rPr>
                <a:t>提</a:t>
              </a:r>
              <a:r>
                <a:rPr lang="zh-CN" altLang="en-US" sz="700">
                  <a:ea typeface="STKaiti" pitchFamily="2" charset="-122"/>
                  <a:cs typeface="Arial" pitchFamily="34" charset="0"/>
                </a:rPr>
                <a:t>供顾问服</a:t>
              </a:r>
              <a:r>
                <a:rPr lang="zh-CN" altLang="en-US" sz="700" smtClean="0">
                  <a:ea typeface="STKaiti" pitchFamily="2" charset="-122"/>
                  <a:cs typeface="Arial" pitchFamily="34" charset="0"/>
                </a:rPr>
                <a:t>务</a:t>
              </a:r>
              <a:endParaRPr lang="en-US" altLang="zh-CN" sz="700" smtClean="0">
                <a:ea typeface="STKaiti" pitchFamily="2" charset="-122"/>
                <a:cs typeface="Arial" pitchFamily="34" charset="0"/>
              </a:endParaRPr>
            </a:p>
            <a:p>
              <a:pPr algn="ctr" eaLnBrk="1" hangingPunct="1">
                <a:lnSpc>
                  <a:spcPct val="95000"/>
                </a:lnSpc>
                <a:spcBef>
                  <a:spcPct val="0"/>
                </a:spcBef>
                <a:buClrTx/>
                <a:buFontTx/>
                <a:buNone/>
              </a:pPr>
              <a:endParaRPr lang="en-US" altLang="zh-CN" sz="700" b="1" smtClean="0">
                <a:ea typeface="STKaiti" pitchFamily="2" charset="-122"/>
                <a:cs typeface="Arial" pitchFamily="34" charset="0"/>
              </a:endParaRPr>
            </a:p>
            <a:p>
              <a:pPr algn="ctr" eaLnBrk="1" hangingPunct="1">
                <a:lnSpc>
                  <a:spcPct val="95000"/>
                </a:lnSpc>
                <a:spcBef>
                  <a:spcPct val="0"/>
                </a:spcBef>
                <a:buClrTx/>
                <a:buFontTx/>
                <a:buNone/>
              </a:pPr>
              <a:endParaRPr lang="en-US" altLang="zh-CN" sz="700" b="1">
                <a:ea typeface="STKaiti" pitchFamily="2" charset="-122"/>
                <a:cs typeface="Arial" pitchFamily="34" charset="0"/>
              </a:endParaRPr>
            </a:p>
            <a:p>
              <a:pPr algn="ctr" eaLnBrk="1" hangingPunct="1">
                <a:lnSpc>
                  <a:spcPct val="95000"/>
                </a:lnSpc>
                <a:spcBef>
                  <a:spcPct val="0"/>
                </a:spcBef>
                <a:buClrTx/>
                <a:buFontTx/>
                <a:buNone/>
              </a:pPr>
              <a:endParaRPr lang="en-US" altLang="zh-CN" sz="700" b="1">
                <a:ea typeface="STKaiti" pitchFamily="2" charset="-122"/>
                <a:cs typeface="Arial" pitchFamily="34" charset="0"/>
              </a:endParaRPr>
            </a:p>
            <a:p>
              <a:pPr algn="ctr" eaLnBrk="1" hangingPunct="1">
                <a:lnSpc>
                  <a:spcPct val="95000"/>
                </a:lnSpc>
                <a:spcBef>
                  <a:spcPct val="0"/>
                </a:spcBef>
                <a:buClrTx/>
                <a:buFontTx/>
                <a:buNone/>
              </a:pPr>
              <a:r>
                <a:rPr lang="en-US" altLang="zh-CN" sz="700" b="1" smtClean="0">
                  <a:ea typeface="STKaiti" pitchFamily="2" charset="-122"/>
                  <a:cs typeface="Arial" pitchFamily="34" charset="0"/>
                </a:rPr>
                <a:t>7.24</a:t>
              </a:r>
              <a:r>
                <a:rPr lang="zh-CN" altLang="en-US" sz="700" b="1" smtClean="0">
                  <a:ea typeface="STKaiti" pitchFamily="2" charset="-122"/>
                  <a:cs typeface="Arial" pitchFamily="34" charset="0"/>
                </a:rPr>
                <a:t>亿</a:t>
              </a:r>
              <a:r>
                <a:rPr lang="zh-CN" altLang="en-US" sz="700" b="1">
                  <a:ea typeface="STKaiti" pitchFamily="2" charset="-122"/>
                  <a:cs typeface="Arial" pitchFamily="34" charset="0"/>
                </a:rPr>
                <a:t>美元</a:t>
              </a:r>
            </a:p>
            <a:p>
              <a:pPr algn="ctr" eaLnBrk="1" hangingPunct="1">
                <a:lnSpc>
                  <a:spcPct val="95000"/>
                </a:lnSpc>
                <a:spcBef>
                  <a:spcPct val="0"/>
                </a:spcBef>
                <a:buClrTx/>
                <a:buFontTx/>
                <a:buNone/>
              </a:pPr>
              <a:r>
                <a:rPr lang="en-US" altLang="zh-CN" sz="700" smtClean="0">
                  <a:ea typeface="STKaiti" pitchFamily="2" charset="-122"/>
                  <a:cs typeface="Arial" pitchFamily="34" charset="0"/>
                </a:rPr>
                <a:t>2013</a:t>
              </a:r>
              <a:r>
                <a:rPr lang="zh-CN" altLang="en-US" sz="700" smtClean="0">
                  <a:ea typeface="STKaiti" pitchFamily="2" charset="-122"/>
                  <a:cs typeface="Arial" pitchFamily="34" charset="0"/>
                </a:rPr>
                <a:t>年</a:t>
              </a:r>
              <a:r>
                <a:rPr lang="en-US" altLang="zh-CN" sz="700" smtClean="0">
                  <a:ea typeface="STKaiti" pitchFamily="2" charset="-122"/>
                  <a:cs typeface="Arial" pitchFamily="34" charset="0"/>
                </a:rPr>
                <a:t>10</a:t>
              </a:r>
              <a:r>
                <a:rPr lang="zh-CN" altLang="en-US" sz="700" smtClean="0">
                  <a:ea typeface="STKaiti" pitchFamily="2" charset="-122"/>
                  <a:cs typeface="Arial" pitchFamily="34" charset="0"/>
                </a:rPr>
                <a:t>月</a:t>
              </a:r>
              <a:endParaRPr lang="zh-CN" altLang="en-US" sz="700">
                <a:ea typeface="STKaiti" pitchFamily="2" charset="-122"/>
                <a:cs typeface="Arial" pitchFamily="34" charset="0"/>
              </a:endParaRPr>
            </a:p>
          </p:txBody>
        </p:sp>
        <p:pic>
          <p:nvPicPr>
            <p:cNvPr id="38918" name="Picture 6"/>
            <p:cNvPicPr>
              <a:picLocks noChangeAspect="1" noChangeArrowheads="1"/>
            </p:cNvPicPr>
            <p:nvPr/>
          </p:nvPicPr>
          <p:blipFill>
            <a:blip r:embed="rId20">
              <a:extLst>
                <a:ext uri="{28A0092B-C50C-407E-A947-70E740481C1C}">
                  <a14:useLocalDpi xmlns:a14="http://schemas.microsoft.com/office/drawing/2010/main" val="0"/>
                </a:ext>
              </a:extLst>
            </a:blip>
            <a:stretch>
              <a:fillRect/>
            </a:stretch>
          </p:blipFill>
          <p:spPr bwMode="auto">
            <a:xfrm>
              <a:off x="5175761" y="6523743"/>
              <a:ext cx="1197998" cy="2555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8920" name="Picture 8" descr="http://mundodasdicas.com.br/wp-content/uploads/2014/01/2-via-bicbanco.jpg"/>
            <p:cNvPicPr>
              <a:picLocks noChangeAspect="1" noChangeArrowheads="1"/>
            </p:cNvPicPr>
            <p:nvPr/>
          </p:nvPicPr>
          <p:blipFill>
            <a:blip r:embed="rId21">
              <a:extLst>
                <a:ext uri="{28A0092B-C50C-407E-A947-70E740481C1C}">
                  <a14:useLocalDpi xmlns:a14="http://schemas.microsoft.com/office/drawing/2010/main" val="0"/>
                </a:ext>
              </a:extLst>
            </a:blip>
            <a:srcRect l="9977" t="41112" r="8036" b="38477"/>
            <a:stretch>
              <a:fillRect/>
            </a:stretch>
          </p:blipFill>
          <p:spPr bwMode="auto">
            <a:xfrm>
              <a:off x="5134680" y="5863116"/>
              <a:ext cx="1280160" cy="207848"/>
            </a:xfrm>
            <a:prstGeom prst="rect">
              <a:avLst/>
            </a:prstGeom>
            <a:noFill/>
            <a:extLst>
              <a:ext uri="{909E8E84-426E-40DD-AFC4-6F175D3DCCD1}">
                <a14:hiddenFill xmlns:a14="http://schemas.microsoft.com/office/drawing/2010/main">
                  <a:solidFill>
                    <a:srgbClr val="FFFFFF"/>
                  </a:solidFill>
                </a14:hiddenFill>
              </a:ext>
            </a:extLst>
          </p:spPr>
        </p:pic>
      </p:grpSp>
      <p:sp>
        <p:nvSpPr>
          <p:cNvPr id="142" name="Rectangle 23"/>
          <p:cNvSpPr>
            <a:spLocks noChangeArrowheads="1"/>
          </p:cNvSpPr>
          <p:nvPr/>
        </p:nvSpPr>
        <p:spPr bwMode="gray">
          <a:xfrm>
            <a:off x="5418126" y="1514150"/>
            <a:ext cx="658835" cy="184666"/>
          </a:xfrm>
          <a:prstGeom prst="rect">
            <a:avLst/>
          </a:prstGeom>
          <a:noFill/>
          <a:ln>
            <a:noFill/>
          </a:ln>
          <a:effectLst/>
          <a:extLst>
            <a:ext uri="{909E8E84-426E-40DD-AFC4-6F175D3DCCD1}">
              <a14:hiddenFill xmlns:a14="http://schemas.microsoft.com/office/drawing/2010/main">
                <a:solidFill>
                  <a:srgbClr val="99CCE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r>
              <a:rPr lang="zh-CN" altLang="en-US" sz="1200" b="1">
                <a:solidFill>
                  <a:srgbClr val="002D72"/>
                </a:solidFill>
                <a:latin typeface="Arial"/>
                <a:ea typeface="STKaiti"/>
                <a:cs typeface="Arial" pitchFamily="34" charset="0"/>
              </a:rPr>
              <a:t>中国</a:t>
            </a:r>
            <a:r>
              <a:rPr lang="en-US" altLang="zh-CN" sz="1200" b="1" smtClean="0">
                <a:solidFill>
                  <a:srgbClr val="002D72"/>
                </a:solidFill>
                <a:latin typeface="Arial"/>
                <a:ea typeface="STKaiti"/>
                <a:cs typeface="Arial" pitchFamily="34" charset="0"/>
              </a:rPr>
              <a:t>/</a:t>
            </a:r>
            <a:r>
              <a:rPr lang="zh-CN" altLang="en-US" sz="1200" b="1" smtClean="0">
                <a:solidFill>
                  <a:srgbClr val="002D72"/>
                </a:solidFill>
                <a:latin typeface="Arial"/>
                <a:ea typeface="STKaiti"/>
                <a:cs typeface="Arial" pitchFamily="34" charset="0"/>
              </a:rPr>
              <a:t>巴西</a:t>
            </a:r>
            <a:endParaRPr lang="en-US" sz="1200" b="1" smtClean="0">
              <a:solidFill>
                <a:srgbClr val="002D72"/>
              </a:solidFill>
              <a:latin typeface="Arial"/>
              <a:ea typeface="STKaiti"/>
              <a:cs typeface="Arial" pitchFamily="34" charset="0"/>
            </a:endParaRPr>
          </a:p>
        </p:txBody>
      </p:sp>
      <p:sp>
        <p:nvSpPr>
          <p:cNvPr id="144" name="Rectangle 148"/>
          <p:cNvSpPr>
            <a:spLocks noChangeArrowheads="1"/>
          </p:cNvSpPr>
          <p:nvPr/>
        </p:nvSpPr>
        <p:spPr bwMode="auto">
          <a:xfrm>
            <a:off x="6734880" y="1817377"/>
            <a:ext cx="1371600" cy="1371600"/>
          </a:xfrm>
          <a:prstGeom prst="rect">
            <a:avLst/>
          </a:prstGeom>
          <a:solidFill>
            <a:schemeClr val="bg1"/>
          </a:solidFill>
          <a:ln w="6350">
            <a:solidFill>
              <a:schemeClr val="tx2"/>
            </a:solidFill>
            <a:miter lim="800000"/>
          </a:ln>
        </p:spPr>
        <p:txBody>
          <a:bodyPr lIns="18288" tIns="18288" rIns="18288" bIns="18288" anchor="b"/>
          <a:lstStyle>
            <a:defPPr>
              <a:defRPr lang="en-US"/>
            </a:defPPr>
            <a:lvl1pPr algn="l" rtl="0" eaLnBrk="0" fontAlgn="base" hangingPunct="0">
              <a:spcBef>
                <a:spcPct val="7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1pPr>
            <a:lvl2pPr marL="742950" indent="-28575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2pPr>
            <a:lvl3pPr marL="11430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3pPr>
            <a:lvl4pPr marL="1600200" indent="-228600" algn="l" rtl="0" eaLnBrk="0" fontAlgn="base" hangingPunct="0">
              <a:spcBef>
                <a:spcPct val="25000"/>
              </a:spcBef>
              <a:spcAft>
                <a:spcPct val="0"/>
              </a:spcAft>
              <a:buClr>
                <a:schemeClr val="tx2"/>
              </a:buClr>
              <a:buFont typeface="Arial" pitchFamily="34" charset="0"/>
              <a:buChar char="–"/>
              <a:defRPr sz="1400" kern="1200">
                <a:solidFill>
                  <a:srgbClr val="53565A"/>
                </a:solidFill>
                <a:latin typeface="Arial" pitchFamily="34" charset="0"/>
                <a:ea typeface="ヒラギノ角ゴ Pro W3"/>
                <a:cs typeface="Geneva" pitchFamily="34" charset="0"/>
              </a:defRPr>
            </a:lvl4pPr>
            <a:lvl5pPr marL="2057400" indent="-228600" algn="l" rtl="0" eaLnBrk="0" fontAlgn="base"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5pPr>
            <a:lvl6pPr marL="25146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6pPr>
            <a:lvl7pPr marL="29718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7pPr>
            <a:lvl8pPr marL="34290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8pPr>
            <a:lvl9pPr marL="3886200" indent="-228600" algn="l" defTabSz="914400"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Arial" pitchFamily="34" charset="0"/>
                <a:ea typeface="ヒラギノ角ゴ Pro W3"/>
                <a:cs typeface="Geneva" pitchFamily="34" charset="0"/>
              </a:defRPr>
            </a:lvl9pPr>
          </a:lstStyle>
          <a:p>
            <a:pPr algn="r" eaLnBrk="1" hangingPunct="1">
              <a:lnSpc>
                <a:spcPct val="95000"/>
              </a:lnSpc>
              <a:spcBef>
                <a:spcPct val="0"/>
              </a:spcBef>
              <a:buClrTx/>
              <a:buFontTx/>
              <a:buNone/>
            </a:pPr>
            <a:r>
              <a:rPr lang="zh-CN" altLang="en-US" sz="700" smtClean="0">
                <a:ea typeface="STKaiti" pitchFamily="2" charset="-122"/>
                <a:cs typeface="Arial" pitchFamily="34" charset="0"/>
              </a:rPr>
              <a:t>已完成</a:t>
            </a:r>
            <a:endParaRPr lang="en-US" altLang="zh-CN" sz="700" smtClean="0">
              <a:ea typeface="STKaiti" pitchFamily="2" charset="-122"/>
              <a:cs typeface="Arial" pitchFamily="34" charset="0"/>
            </a:endParaRPr>
          </a:p>
          <a:p>
            <a:pPr algn="ctr" eaLnBrk="1" hangingPunct="1">
              <a:lnSpc>
                <a:spcPct val="95000"/>
              </a:lnSpc>
              <a:spcBef>
                <a:spcPct val="0"/>
              </a:spcBef>
              <a:buClrTx/>
              <a:buFontTx/>
              <a:buNone/>
            </a:pPr>
            <a:endParaRPr lang="en-US" altLang="zh-CN" sz="700">
              <a:ea typeface="STKaiti" pitchFamily="2" charset="-122"/>
              <a:cs typeface="Arial" pitchFamily="34" charset="0"/>
            </a:endParaRPr>
          </a:p>
          <a:p>
            <a:pPr algn="ctr" eaLnBrk="1" hangingPunct="1">
              <a:lnSpc>
                <a:spcPct val="95000"/>
              </a:lnSpc>
              <a:spcBef>
                <a:spcPct val="0"/>
              </a:spcBef>
              <a:buClrTx/>
              <a:buFontTx/>
              <a:buNone/>
            </a:pPr>
            <a:endParaRPr lang="en-US" altLang="zh-CN" sz="700">
              <a:ea typeface="STKaiti" pitchFamily="2" charset="-122"/>
              <a:cs typeface="Arial" pitchFamily="34" charset="0"/>
            </a:endParaRPr>
          </a:p>
          <a:p>
            <a:pPr algn="ctr" eaLnBrk="1" hangingPunct="1">
              <a:lnSpc>
                <a:spcPct val="95000"/>
              </a:lnSpc>
              <a:spcBef>
                <a:spcPct val="0"/>
              </a:spcBef>
              <a:buClrTx/>
              <a:buFontTx/>
              <a:buNone/>
            </a:pPr>
            <a:endParaRPr lang="en-US" altLang="zh-CN" sz="700" smtClean="0">
              <a:ea typeface="STKaiti" pitchFamily="2" charset="-122"/>
              <a:cs typeface="Arial" pitchFamily="34" charset="0"/>
            </a:endParaRPr>
          </a:p>
          <a:p>
            <a:pPr algn="ctr" eaLnBrk="1" hangingPunct="1">
              <a:lnSpc>
                <a:spcPct val="95000"/>
              </a:lnSpc>
              <a:spcBef>
                <a:spcPct val="0"/>
              </a:spcBef>
              <a:buClrTx/>
              <a:buFontTx/>
              <a:buNone/>
            </a:pPr>
            <a:endParaRPr lang="en-US" altLang="zh-CN" sz="700">
              <a:ea typeface="STKaiti" pitchFamily="2" charset="-122"/>
              <a:cs typeface="Arial" pitchFamily="34" charset="0"/>
            </a:endParaRPr>
          </a:p>
          <a:p>
            <a:pPr algn="ctr" eaLnBrk="1" hangingPunct="1">
              <a:lnSpc>
                <a:spcPct val="95000"/>
              </a:lnSpc>
              <a:spcBef>
                <a:spcPct val="0"/>
              </a:spcBef>
              <a:buClrTx/>
              <a:buFontTx/>
              <a:buNone/>
            </a:pPr>
            <a:r>
              <a:rPr lang="zh-CN" altLang="en-US" sz="700" smtClean="0">
                <a:ea typeface="STKaiti" pitchFamily="2" charset="-122"/>
                <a:cs typeface="Arial" pitchFamily="34" charset="0"/>
              </a:rPr>
              <a:t>为三一重工</a:t>
            </a:r>
            <a:r>
              <a:rPr lang="zh-CN" altLang="en-US" sz="700">
                <a:ea typeface="STKaiti" pitchFamily="2" charset="-122"/>
                <a:cs typeface="Arial" pitchFamily="34" charset="0"/>
              </a:rPr>
              <a:t>对帕尔菲</a:t>
            </a:r>
            <a:r>
              <a:rPr lang="zh-CN" altLang="en-US" sz="700" smtClean="0">
                <a:ea typeface="STKaiti" pitchFamily="2" charset="-122"/>
                <a:cs typeface="Arial" pitchFamily="34" charset="0"/>
              </a:rPr>
              <a:t>格</a:t>
            </a:r>
            <a:br>
              <a:rPr lang="en-US" altLang="zh-CN" sz="700" smtClean="0">
                <a:ea typeface="STKaiti" pitchFamily="2" charset="-122"/>
                <a:cs typeface="Arial" pitchFamily="34" charset="0"/>
              </a:rPr>
            </a:br>
            <a:r>
              <a:rPr lang="zh-CN" altLang="en-US" sz="700" smtClean="0">
                <a:ea typeface="STKaiti" pitchFamily="2" charset="-122"/>
                <a:cs typeface="Arial" pitchFamily="34" charset="0"/>
              </a:rPr>
              <a:t>交叉投资</a:t>
            </a:r>
            <a:r>
              <a:rPr lang="en-US" altLang="zh-CN" sz="700" smtClean="0">
                <a:ea typeface="STKaiti" pitchFamily="2" charset="-122"/>
                <a:cs typeface="Arial" pitchFamily="34" charset="0"/>
              </a:rPr>
              <a:t>10%</a:t>
            </a:r>
            <a:r>
              <a:rPr lang="zh-CN" altLang="en-US" sz="700" smtClean="0">
                <a:ea typeface="STKaiti" pitchFamily="2" charset="-122"/>
                <a:cs typeface="Arial" pitchFamily="34" charset="0"/>
              </a:rPr>
              <a:t>股权</a:t>
            </a:r>
            <a:br>
              <a:rPr lang="en-US" altLang="zh-CN" sz="700" smtClean="0">
                <a:ea typeface="STKaiti" pitchFamily="2" charset="-122"/>
                <a:cs typeface="Arial" pitchFamily="34" charset="0"/>
              </a:rPr>
            </a:br>
            <a:r>
              <a:rPr lang="zh-CN" altLang="en-US" sz="700" smtClean="0">
                <a:ea typeface="STKaiti" pitchFamily="2" charset="-122"/>
                <a:cs typeface="Arial" pitchFamily="34" charset="0"/>
              </a:rPr>
              <a:t>提供顾问服务</a:t>
            </a:r>
            <a:br>
              <a:rPr lang="en-US" altLang="zh-CN" sz="700" b="1" smtClean="0">
                <a:ea typeface="STKaiti" pitchFamily="2" charset="-122"/>
                <a:cs typeface="Arial" pitchFamily="34" charset="0"/>
              </a:rPr>
            </a:br>
            <a:endParaRPr lang="en-US" altLang="zh-CN" sz="700" b="1" smtClean="0">
              <a:ea typeface="STKaiti" pitchFamily="2" charset="-122"/>
              <a:cs typeface="Arial" pitchFamily="34" charset="0"/>
            </a:endParaRPr>
          </a:p>
          <a:p>
            <a:pPr algn="ctr" eaLnBrk="1" hangingPunct="1">
              <a:lnSpc>
                <a:spcPct val="95000"/>
              </a:lnSpc>
              <a:spcBef>
                <a:spcPct val="0"/>
              </a:spcBef>
              <a:buClrTx/>
              <a:buFontTx/>
              <a:buNone/>
            </a:pPr>
            <a:endParaRPr lang="en-US" altLang="zh-CN" sz="700" b="1">
              <a:ea typeface="STKaiti" pitchFamily="2" charset="-122"/>
              <a:cs typeface="Arial" pitchFamily="34" charset="0"/>
            </a:endParaRPr>
          </a:p>
          <a:p>
            <a:pPr algn="ctr" eaLnBrk="1" hangingPunct="1">
              <a:lnSpc>
                <a:spcPct val="95000"/>
              </a:lnSpc>
              <a:spcBef>
                <a:spcPct val="0"/>
              </a:spcBef>
              <a:buClrTx/>
              <a:buFontTx/>
              <a:buNone/>
            </a:pPr>
            <a:endParaRPr lang="en-US" altLang="zh-CN" sz="700" b="1">
              <a:ea typeface="STKaiti" pitchFamily="2" charset="-122"/>
              <a:cs typeface="Arial" pitchFamily="34" charset="0"/>
            </a:endParaRPr>
          </a:p>
          <a:p>
            <a:pPr algn="ctr" eaLnBrk="1" hangingPunct="1">
              <a:lnSpc>
                <a:spcPct val="95000"/>
              </a:lnSpc>
              <a:spcBef>
                <a:spcPct val="0"/>
              </a:spcBef>
              <a:buClrTx/>
              <a:buFontTx/>
              <a:buNone/>
            </a:pPr>
            <a:r>
              <a:rPr lang="en-US" altLang="zh-CN" sz="700" b="1" smtClean="0">
                <a:ea typeface="STKaiti" pitchFamily="2" charset="-122"/>
                <a:cs typeface="Arial" pitchFamily="34" charset="0"/>
              </a:rPr>
              <a:t>2.95</a:t>
            </a:r>
            <a:r>
              <a:rPr lang="zh-CN" altLang="en-US" sz="700" b="1" smtClean="0">
                <a:ea typeface="STKaiti" pitchFamily="2" charset="-122"/>
                <a:cs typeface="Arial" pitchFamily="34" charset="0"/>
              </a:rPr>
              <a:t>亿</a:t>
            </a:r>
            <a:r>
              <a:rPr lang="zh-CN" altLang="en-US" sz="700" b="1">
                <a:ea typeface="STKaiti" pitchFamily="2" charset="-122"/>
                <a:cs typeface="Arial" pitchFamily="34" charset="0"/>
              </a:rPr>
              <a:t>美元</a:t>
            </a:r>
          </a:p>
          <a:p>
            <a:pPr algn="ctr" eaLnBrk="1" hangingPunct="1">
              <a:lnSpc>
                <a:spcPct val="95000"/>
              </a:lnSpc>
              <a:spcBef>
                <a:spcPct val="0"/>
              </a:spcBef>
              <a:buClrTx/>
              <a:buFontTx/>
              <a:buNone/>
            </a:pPr>
            <a:r>
              <a:rPr lang="en-US" altLang="zh-CN" sz="700" smtClean="0">
                <a:ea typeface="STKaiti" pitchFamily="2" charset="-122"/>
                <a:cs typeface="Arial" pitchFamily="34" charset="0"/>
              </a:rPr>
              <a:t>2013</a:t>
            </a:r>
            <a:r>
              <a:rPr lang="zh-CN" altLang="en-US" sz="700" smtClean="0">
                <a:ea typeface="STKaiti" pitchFamily="2" charset="-122"/>
                <a:cs typeface="Arial" pitchFamily="34" charset="0"/>
              </a:rPr>
              <a:t>年</a:t>
            </a:r>
            <a:r>
              <a:rPr lang="en-US" altLang="zh-CN" sz="700">
                <a:ea typeface="STKaiti" pitchFamily="2" charset="-122"/>
                <a:cs typeface="Arial" pitchFamily="34" charset="0"/>
              </a:rPr>
              <a:t>9</a:t>
            </a:r>
            <a:r>
              <a:rPr lang="zh-CN" altLang="en-US" sz="700" smtClean="0">
                <a:ea typeface="STKaiti" pitchFamily="2" charset="-122"/>
                <a:cs typeface="Arial" pitchFamily="34" charset="0"/>
              </a:rPr>
              <a:t>月</a:t>
            </a:r>
            <a:endParaRPr lang="zh-CN" altLang="en-US" sz="700">
              <a:ea typeface="STKaiti" pitchFamily="2" charset="-122"/>
              <a:cs typeface="Arial" pitchFamily="34" charset="0"/>
            </a:endParaRPr>
          </a:p>
        </p:txBody>
      </p:sp>
      <p:pic>
        <p:nvPicPr>
          <p:cNvPr id="38922" name="Picture 10"/>
          <p:cNvPicPr>
            <a:picLocks noChangeAspect="1" noChangeArrowheads="1"/>
          </p:cNvPicPr>
          <p:nvPr/>
        </p:nvPicPr>
        <p:blipFill>
          <a:blip r:embed="rId22">
            <a:extLst>
              <a:ext uri="{28A0092B-C50C-407E-A947-70E740481C1C}">
                <a14:useLocalDpi xmlns:a14="http://schemas.microsoft.com/office/drawing/2010/main" val="0"/>
              </a:ext>
            </a:extLst>
          </a:blip>
          <a:stretch>
            <a:fillRect/>
          </a:stretch>
        </p:blipFill>
        <p:spPr bwMode="auto">
          <a:xfrm>
            <a:off x="6872040" y="2682876"/>
            <a:ext cx="1097280" cy="274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8921" name="Picture 9"/>
          <p:cNvPicPr>
            <a:picLocks noChangeAspect="1" noChangeArrowheads="1"/>
          </p:cNvPicPr>
          <p:nvPr/>
        </p:nvPicPr>
        <p:blipFill>
          <a:blip r:embed="rId23">
            <a:extLst>
              <a:ext uri="{28A0092B-C50C-407E-A947-70E740481C1C}">
                <a14:useLocalDpi xmlns:a14="http://schemas.microsoft.com/office/drawing/2010/main" val="0"/>
              </a:ext>
            </a:extLst>
          </a:blip>
          <a:stretch>
            <a:fillRect/>
          </a:stretch>
        </p:blipFill>
        <p:spPr bwMode="auto">
          <a:xfrm>
            <a:off x="7283520" y="1982104"/>
            <a:ext cx="274320" cy="3213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16"/>
          <p:cNvSpPr/>
          <p:nvPr>
            <p:custDataLst>
              <p:tags r:id="rId24"/>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mj-ea"/>
              </a:rPr>
              <a:t>3</a:t>
            </a:r>
            <a:endParaRPr kumimoji="0" lang="en-US" sz="800" i="0" u="none" strike="noStrike" cap="none" normalizeH="0" baseline="0" smtClean="0">
              <a:ln>
                <a:noFill/>
              </a:ln>
              <a:solidFill>
                <a:srgbClr val="53565A"/>
              </a:solidFill>
              <a:effectLst/>
              <a:latin typeface="Arial" pitchFamily="34" charset="0"/>
              <a:ea typeface="+mj-ea"/>
            </a:endParaRPr>
          </a:p>
        </p:txBody>
      </p:sp>
      <p:sp>
        <p:nvSpPr>
          <p:cNvPr id="18" name="Rectangle 17"/>
          <p:cNvSpPr/>
          <p:nvPr>
            <p:custDataLst>
              <p:tags r:id="rId25"/>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mj-ea"/>
              </a:rPr>
              <a:t>花旗的并购资历</a:t>
            </a:r>
            <a:endParaRPr kumimoji="0" lang="en-US" sz="800" i="0" u="none" strike="noStrike" cap="none" normalizeH="0" baseline="0" smtClean="0">
              <a:ln>
                <a:noFill/>
              </a:ln>
              <a:solidFill>
                <a:srgbClr val="53565A"/>
              </a:solidFill>
              <a:effectLst/>
              <a:latin typeface="Arial" pitchFamily="34" charset="0"/>
              <a:ea typeface="+mj-ea"/>
            </a:endParaRPr>
          </a:p>
        </p:txBody>
      </p:sp>
    </p:spTree>
    <p:custDataLst>
      <p:tags r:id="rId26"/>
    </p:custDataLst>
    <p:extLst>
      <p:ext uri="{BB962C8B-B14F-4D97-AF65-F5344CB8AC3E}">
        <p14:creationId xmlns:p14="http://schemas.microsoft.com/office/powerpoint/2010/main" val="762558736"/>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18"/>
          <p:cNvSpPr>
            <a:spLocks noGrp="1" noChangeArrowheads="1"/>
          </p:cNvSpPr>
          <p:nvPr>
            <p:ph type="ctrTitle"/>
          </p:nvPr>
        </p:nvSpPr>
        <p:spPr>
          <a:xfrm>
            <a:off x="152400" y="2631758"/>
            <a:ext cx="9601200" cy="492443"/>
          </a:xfrm>
          <a:ln w="12700"/>
        </p:spPr>
        <p:txBody>
          <a:bodyPr/>
          <a:lstStyle/>
          <a:p>
            <a:r>
              <a:rPr lang="en-US" smtClean="0"/>
              <a:t>2. </a:t>
            </a:r>
            <a:r>
              <a:rPr lang="zh-CN" altLang="en-US" smtClean="0"/>
              <a:t>中国</a:t>
            </a:r>
            <a:r>
              <a:rPr lang="zh-CN" altLang="en-US"/>
              <a:t>海外</a:t>
            </a:r>
            <a:r>
              <a:rPr lang="zh-CN" altLang="en-US" smtClean="0"/>
              <a:t>并</a:t>
            </a:r>
            <a:r>
              <a:rPr lang="zh-CN" altLang="en-US"/>
              <a:t>购的现状和趋势</a:t>
            </a:r>
            <a:endParaRPr lang="en-US" smtClean="0"/>
          </a:p>
        </p:txBody>
      </p:sp>
      <p:sp>
        <p:nvSpPr>
          <p:cNvPr id="5123" name="Rectangle 19"/>
          <p:cNvSpPr>
            <a:spLocks noGrp="1" noChangeArrowheads="1"/>
          </p:cNvSpPr>
          <p:nvPr>
            <p:ph type="subTitle" idx="1"/>
          </p:nvPr>
        </p:nvSpPr>
        <p:spPr/>
        <p:txBody>
          <a:bodyPr/>
          <a:lstStyle/>
          <a:p>
            <a:endParaRPr lang="en-US" smtClean="0"/>
          </a:p>
        </p:txBody>
      </p:sp>
    </p:spTree>
    <p:custDataLst>
      <p:tags r:id="rId2"/>
    </p:custDataLst>
    <p:extLst>
      <p:ext uri="{BB962C8B-B14F-4D97-AF65-F5344CB8AC3E}">
        <p14:creationId xmlns:p14="http://schemas.microsoft.com/office/powerpoint/2010/main" val="1592497693"/>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710" name="Rectangle 2"/>
          <p:cNvSpPr>
            <a:spLocks noGrp="1" noChangeArrowheads="1"/>
          </p:cNvSpPr>
          <p:nvPr>
            <p:ph type="title" idx="4294967295"/>
          </p:nvPr>
        </p:nvSpPr>
        <p:spPr>
          <a:xfrm>
            <a:off x="152400" y="60325"/>
            <a:ext cx="9598025" cy="377825"/>
          </a:xfrm>
        </p:spPr>
        <p:txBody>
          <a:bodyPr/>
          <a:lstStyle/>
          <a:p>
            <a:pPr eaLnBrk="1" hangingPunct="1"/>
            <a:r>
              <a:rPr lang="zh-CN" altLang="en-US" smtClean="0"/>
              <a:t>中国领军者的出现</a:t>
            </a:r>
          </a:p>
        </p:txBody>
      </p:sp>
      <p:sp>
        <p:nvSpPr>
          <p:cNvPr id="29711" name="MessageBox"/>
          <p:cNvSpPr>
            <a:spLocks noChangeArrowheads="1"/>
          </p:cNvSpPr>
          <p:nvPr>
            <p:custDataLst>
              <p:tags r:id="rId2"/>
            </p:custDataLst>
          </p:nvPr>
        </p:nvSpPr>
        <p:spPr bwMode="gray">
          <a:xfrm>
            <a:off x="150813" y="662216"/>
            <a:ext cx="9601200" cy="215444"/>
          </a:xfrm>
          <a:prstGeom prst="rect">
            <a:avLst/>
          </a:prstGeom>
          <a:noFill/>
          <a:ln w="9525">
            <a:noFill/>
            <a:miter lim="800000"/>
          </a:ln>
        </p:spPr>
        <p:txBody>
          <a:bodyPr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lang="zh-CN" altLang="en-US">
                <a:solidFill>
                  <a:srgbClr val="00BDF2"/>
                </a:solidFill>
                <a:latin typeface="Arial"/>
                <a:ea typeface="华文楷体" pitchFamily="2" charset="-122"/>
              </a:rPr>
              <a:t>中国公司在国际舞台上的地位越来越重要，已成为全球并购的</a:t>
            </a:r>
            <a:r>
              <a:rPr lang="zh-CN" altLang="en-US" smtClean="0">
                <a:solidFill>
                  <a:srgbClr val="00BDF2"/>
                </a:solidFill>
                <a:latin typeface="Arial"/>
                <a:ea typeface="华文楷体" pitchFamily="2" charset="-122"/>
              </a:rPr>
              <a:t>推动力。</a:t>
            </a:r>
            <a:endParaRPr lang="zh-CN" altLang="en-US">
              <a:solidFill>
                <a:srgbClr val="00BDF2"/>
              </a:solidFill>
              <a:latin typeface="Arial"/>
              <a:ea typeface="华文楷体" pitchFamily="2" charset="-122"/>
            </a:endParaRPr>
          </a:p>
        </p:txBody>
      </p:sp>
      <p:sp>
        <p:nvSpPr>
          <p:cNvPr id="29712" name="MessageLine"/>
          <p:cNvSpPr>
            <a:spLocks noChangeShapeType="1"/>
          </p:cNvSpPr>
          <p:nvPr/>
        </p:nvSpPr>
        <p:spPr bwMode="gray">
          <a:xfrm>
            <a:off x="150813" y="1054100"/>
            <a:ext cx="9601200" cy="0"/>
          </a:xfrm>
          <a:prstGeom prst="line">
            <a:avLst/>
          </a:prstGeom>
          <a:noFill/>
          <a:ln w="6350">
            <a:solidFill>
              <a:srgbClr val="97999B"/>
            </a:solidFill>
            <a:round/>
          </a:ln>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endParaRPr lang="en-US">
              <a:solidFill>
                <a:srgbClr val="53565A"/>
              </a:solidFill>
              <a:latin typeface="Arial"/>
            </a:endParaRPr>
          </a:p>
        </p:txBody>
      </p:sp>
      <p:sp>
        <p:nvSpPr>
          <p:cNvPr id="29713" name="Rectangle 11"/>
          <p:cNvSpPr>
            <a:spLocks noChangeArrowheads="1"/>
          </p:cNvSpPr>
          <p:nvPr/>
        </p:nvSpPr>
        <p:spPr bwMode="gray">
          <a:xfrm>
            <a:off x="152400" y="1233488"/>
            <a:ext cx="3436938" cy="1677987"/>
          </a:xfrm>
          <a:prstGeom prst="rect">
            <a:avLst/>
          </a:prstGeom>
          <a:noFill/>
          <a:ln w="9525">
            <a:noFill/>
            <a:miter lim="800000"/>
          </a:ln>
        </p:spPr>
        <p:txBody>
          <a:bodyPr lIns="47891" tIns="47891" rIns="47891" bIns="47891"/>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algn="l" defTabSz="957263">
              <a:spcBef>
                <a:spcPct val="75000"/>
              </a:spcBef>
              <a:buClr>
                <a:srgbClr val="97999B"/>
              </a:buClr>
              <a:buSzTx/>
              <a:buFont typeface="Symbol" pitchFamily="18" charset="2"/>
              <a:buChar char="·"/>
            </a:pPr>
            <a:r>
              <a:rPr lang="zh-CN" altLang="en-US" sz="1200">
                <a:solidFill>
                  <a:srgbClr val="53565A"/>
                </a:solidFill>
                <a:latin typeface="Arial"/>
                <a:ea typeface="华文楷体" pitchFamily="2" charset="-122"/>
              </a:rPr>
              <a:t>中国是世界增速最快的主要经济体之一，在过去十年</a:t>
            </a:r>
            <a:r>
              <a:rPr lang="en-US" altLang="zh-CN" sz="1200">
                <a:solidFill>
                  <a:srgbClr val="53565A"/>
                </a:solidFill>
                <a:latin typeface="Arial"/>
                <a:ea typeface="华文楷体" pitchFamily="2" charset="-122"/>
              </a:rPr>
              <a:t>GDP</a:t>
            </a:r>
            <a:r>
              <a:rPr lang="zh-CN" altLang="en-US" sz="1200">
                <a:solidFill>
                  <a:srgbClr val="53565A"/>
                </a:solidFill>
                <a:latin typeface="Arial"/>
                <a:ea typeface="华文楷体" pitchFamily="2" charset="-122"/>
              </a:rPr>
              <a:t>增速达到了令人惊叹</a:t>
            </a:r>
            <a:r>
              <a:rPr lang="zh-CN" altLang="en-US" sz="1200" smtClean="0">
                <a:solidFill>
                  <a:srgbClr val="53565A"/>
                </a:solidFill>
                <a:latin typeface="Arial"/>
                <a:ea typeface="华文楷体" pitchFamily="2" charset="-122"/>
              </a:rPr>
              <a:t>的</a:t>
            </a:r>
            <a:r>
              <a:rPr lang="en-US" altLang="zh-CN" sz="1200" smtClean="0">
                <a:solidFill>
                  <a:srgbClr val="53565A"/>
                </a:solidFill>
                <a:latin typeface="Arial"/>
                <a:ea typeface="华文楷体" pitchFamily="2" charset="-122"/>
              </a:rPr>
              <a:t>11.3%</a:t>
            </a:r>
            <a:endParaRPr lang="en-US" altLang="zh-CN" sz="1200">
              <a:solidFill>
                <a:srgbClr val="53565A"/>
              </a:solidFill>
              <a:latin typeface="Arial"/>
              <a:ea typeface="华文楷体" pitchFamily="2" charset="-122"/>
            </a:endParaRPr>
          </a:p>
          <a:p>
            <a:pPr marL="171450" indent="-171450" algn="l" defTabSz="957263">
              <a:spcBef>
                <a:spcPct val="75000"/>
              </a:spcBef>
              <a:buClr>
                <a:srgbClr val="97999B"/>
              </a:buClr>
              <a:buSzTx/>
              <a:buFont typeface="Symbol" pitchFamily="18" charset="2"/>
              <a:buChar char="·"/>
            </a:pPr>
            <a:r>
              <a:rPr lang="zh-CN" altLang="en-US" sz="1200">
                <a:solidFill>
                  <a:srgbClr val="53565A"/>
                </a:solidFill>
                <a:latin typeface="Arial"/>
                <a:ea typeface="华文楷体" pitchFamily="2" charset="-122"/>
              </a:rPr>
              <a:t>中国目前是世界第二大经济体</a:t>
            </a:r>
            <a:r>
              <a:rPr lang="en-US" altLang="zh-CN" sz="1200">
                <a:solidFill>
                  <a:srgbClr val="53565A"/>
                </a:solidFill>
                <a:latin typeface="Arial"/>
                <a:ea typeface="华文楷体" pitchFamily="2" charset="-122"/>
              </a:rPr>
              <a:t>/</a:t>
            </a:r>
            <a:r>
              <a:rPr lang="zh-CN" altLang="en-US" sz="1200">
                <a:solidFill>
                  <a:srgbClr val="53565A"/>
                </a:solidFill>
                <a:latin typeface="Arial"/>
                <a:ea typeface="华文楷体" pitchFamily="2" charset="-122"/>
              </a:rPr>
              <a:t>贸易国，在未来十年可能跃居首位</a:t>
            </a:r>
          </a:p>
          <a:p>
            <a:pPr marL="171450" indent="-171450" algn="l" defTabSz="957263">
              <a:spcBef>
                <a:spcPct val="75000"/>
              </a:spcBef>
              <a:buClr>
                <a:srgbClr val="97999B"/>
              </a:buClr>
              <a:buSzTx/>
              <a:buFont typeface="Symbol" pitchFamily="18" charset="2"/>
              <a:buChar char="·"/>
            </a:pPr>
            <a:r>
              <a:rPr lang="zh-CN" altLang="en-US" sz="1200">
                <a:solidFill>
                  <a:srgbClr val="53565A"/>
                </a:solidFill>
                <a:latin typeface="Arial"/>
                <a:ea typeface="华文楷体" pitchFamily="2" charset="-122"/>
              </a:rPr>
              <a:t>中国</a:t>
            </a:r>
            <a:r>
              <a:rPr lang="zh-CN" altLang="en-US" sz="1200" smtClean="0">
                <a:solidFill>
                  <a:srgbClr val="53565A"/>
                </a:solidFill>
                <a:latin typeface="Arial"/>
                <a:ea typeface="华文楷体" pitchFamily="2" charset="-122"/>
              </a:rPr>
              <a:t>的“十二五计划”制定</a:t>
            </a:r>
            <a:r>
              <a:rPr lang="zh-CN" altLang="en-US" sz="1200">
                <a:solidFill>
                  <a:srgbClr val="53565A"/>
                </a:solidFill>
                <a:latin typeface="Arial"/>
                <a:ea typeface="华文楷体" pitchFamily="2" charset="-122"/>
              </a:rPr>
              <a:t>了通过加强全球贸易、投资与金融联系成为全球经济积极领导者</a:t>
            </a:r>
            <a:r>
              <a:rPr lang="zh-CN" altLang="en-US" sz="1200" smtClean="0">
                <a:solidFill>
                  <a:srgbClr val="53565A"/>
                </a:solidFill>
                <a:latin typeface="Arial"/>
                <a:ea typeface="华文楷体" pitchFamily="2" charset="-122"/>
              </a:rPr>
              <a:t>的目标</a:t>
            </a:r>
            <a:endParaRPr lang="zh-CN" altLang="en-US" sz="1200">
              <a:solidFill>
                <a:srgbClr val="53565A"/>
              </a:solidFill>
              <a:latin typeface="Arial"/>
              <a:ea typeface="华文楷体" pitchFamily="2" charset="-122"/>
            </a:endParaRPr>
          </a:p>
        </p:txBody>
      </p:sp>
      <p:sp>
        <p:nvSpPr>
          <p:cNvPr id="29714" name="Rectangle 12"/>
          <p:cNvSpPr>
            <a:spLocks noChangeArrowheads="1"/>
          </p:cNvSpPr>
          <p:nvPr/>
        </p:nvSpPr>
        <p:spPr bwMode="gray">
          <a:xfrm>
            <a:off x="152400" y="3698875"/>
            <a:ext cx="2357438" cy="334963"/>
          </a:xfrm>
          <a:prstGeom prst="rect">
            <a:avLst/>
          </a:prstGeom>
          <a:noFill/>
          <a:ln w="9525">
            <a:noFill/>
            <a:miter lim="800000"/>
          </a:ln>
        </p:spPr>
        <p:txBody>
          <a:bodyPr wrap="none"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eaLnBrk="0" hangingPunct="0"/>
            <a:r>
              <a:rPr lang="zh-CN" altLang="en-US" b="1">
                <a:solidFill>
                  <a:srgbClr val="002D72"/>
                </a:solidFill>
                <a:latin typeface="Arial"/>
                <a:ea typeface="华文楷体" pitchFamily="2" charset="-122"/>
                <a:cs typeface="Arial"/>
              </a:rPr>
              <a:t>部分中国国内领先企业的市值</a:t>
            </a:r>
            <a:r>
              <a:rPr lang="zh-CN" altLang="en-US" sz="1300" b="1">
                <a:solidFill>
                  <a:srgbClr val="002D72"/>
                </a:solidFill>
                <a:latin typeface="Arial"/>
                <a:ea typeface="华文楷体" pitchFamily="2" charset="-122"/>
                <a:cs typeface="Arial"/>
              </a:rPr>
              <a:t> </a:t>
            </a:r>
            <a:br>
              <a:rPr lang="zh-CN" altLang="en-US" sz="1300" b="1">
                <a:solidFill>
                  <a:srgbClr val="002D72"/>
                </a:solidFill>
                <a:latin typeface="Arial"/>
                <a:ea typeface="华文楷体" pitchFamily="2" charset="-122"/>
                <a:cs typeface="Arial"/>
              </a:rPr>
            </a:br>
            <a:r>
              <a:rPr lang="zh-CN" altLang="en-US" sz="800">
                <a:solidFill>
                  <a:srgbClr val="002D72"/>
                </a:solidFill>
                <a:latin typeface="Arial"/>
                <a:ea typeface="华文楷体" pitchFamily="2" charset="-122"/>
                <a:cs typeface="Arial"/>
              </a:rPr>
              <a:t>十亿美元</a:t>
            </a:r>
            <a:endParaRPr lang="zh-CN" altLang="en-US" sz="1300">
              <a:solidFill>
                <a:srgbClr val="002D72"/>
              </a:solidFill>
              <a:latin typeface="Arial"/>
              <a:ea typeface="华文楷体" pitchFamily="2" charset="-122"/>
              <a:cs typeface="Arial"/>
            </a:endParaRPr>
          </a:p>
        </p:txBody>
      </p:sp>
      <p:pic>
        <p:nvPicPr>
          <p:cNvPr id="29723" name="Picture 84"/>
          <p:cNvPicPr>
            <a:picLocks noChangeAspect="1" noChangeArrowheads="1"/>
          </p:cNvPicPr>
          <p:nvPr/>
        </p:nvPicPr>
        <p:blipFill>
          <a:blip r:embed="rId3"/>
          <a:stretch>
            <a:fillRect/>
          </a:stretch>
        </p:blipFill>
        <p:spPr bwMode="gray">
          <a:xfrm>
            <a:off x="2718963" y="5504291"/>
            <a:ext cx="390525" cy="404812"/>
          </a:xfrm>
          <a:prstGeom prst="rect">
            <a:avLst/>
          </a:prstGeom>
          <a:noFill/>
          <a:ln w="9525">
            <a:noFill/>
            <a:miter lim="800000"/>
          </a:ln>
        </p:spPr>
      </p:pic>
      <p:pic>
        <p:nvPicPr>
          <p:cNvPr id="29724" name="Picture 85"/>
          <p:cNvPicPr>
            <a:picLocks noChangeAspect="1" noChangeArrowheads="1"/>
          </p:cNvPicPr>
          <p:nvPr/>
        </p:nvPicPr>
        <p:blipFill>
          <a:blip r:embed="rId4"/>
          <a:stretch>
            <a:fillRect/>
          </a:stretch>
        </p:blipFill>
        <p:spPr bwMode="gray">
          <a:xfrm>
            <a:off x="545534" y="5445553"/>
            <a:ext cx="525463" cy="463550"/>
          </a:xfrm>
          <a:prstGeom prst="rect">
            <a:avLst/>
          </a:prstGeom>
          <a:noFill/>
          <a:ln w="9525">
            <a:noFill/>
            <a:miter lim="800000"/>
          </a:ln>
        </p:spPr>
      </p:pic>
      <p:pic>
        <p:nvPicPr>
          <p:cNvPr id="29725" name="Picture 87"/>
          <p:cNvPicPr>
            <a:picLocks noChangeAspect="1" noChangeArrowheads="1"/>
          </p:cNvPicPr>
          <p:nvPr/>
        </p:nvPicPr>
        <p:blipFill>
          <a:blip r:embed="rId5"/>
          <a:stretch>
            <a:fillRect/>
          </a:stretch>
        </p:blipFill>
        <p:spPr bwMode="gray">
          <a:xfrm>
            <a:off x="4787617" y="5494765"/>
            <a:ext cx="479425" cy="414338"/>
          </a:xfrm>
          <a:prstGeom prst="rect">
            <a:avLst/>
          </a:prstGeom>
          <a:noFill/>
          <a:ln w="9525">
            <a:noFill/>
            <a:miter lim="800000"/>
          </a:ln>
        </p:spPr>
      </p:pic>
      <p:pic>
        <p:nvPicPr>
          <p:cNvPr id="29726" name="Picture 89"/>
          <p:cNvPicPr>
            <a:picLocks noChangeAspect="1" noChangeArrowheads="1"/>
          </p:cNvPicPr>
          <p:nvPr/>
        </p:nvPicPr>
        <p:blipFill>
          <a:blip r:embed="rId6"/>
          <a:stretch>
            <a:fillRect/>
          </a:stretch>
        </p:blipFill>
        <p:spPr bwMode="gray">
          <a:xfrm>
            <a:off x="6865795" y="5551915"/>
            <a:ext cx="357187" cy="357188"/>
          </a:xfrm>
          <a:prstGeom prst="rect">
            <a:avLst/>
          </a:prstGeom>
          <a:noFill/>
          <a:ln w="9525">
            <a:noFill/>
            <a:miter lim="800000"/>
          </a:ln>
        </p:spPr>
      </p:pic>
      <p:pic>
        <p:nvPicPr>
          <p:cNvPr id="29727" name="Picture 90"/>
          <p:cNvPicPr>
            <a:picLocks noChangeAspect="1" noChangeArrowheads="1"/>
          </p:cNvPicPr>
          <p:nvPr/>
        </p:nvPicPr>
        <p:blipFill>
          <a:blip r:embed="rId7"/>
          <a:stretch>
            <a:fillRect/>
          </a:stretch>
        </p:blipFill>
        <p:spPr bwMode="gray">
          <a:xfrm>
            <a:off x="7827890" y="5553503"/>
            <a:ext cx="477838" cy="355600"/>
          </a:xfrm>
          <a:prstGeom prst="rect">
            <a:avLst/>
          </a:prstGeom>
          <a:noFill/>
          <a:ln w="9525">
            <a:noFill/>
            <a:miter lim="800000"/>
          </a:ln>
        </p:spPr>
      </p:pic>
      <p:pic>
        <p:nvPicPr>
          <p:cNvPr id="29728" name="Picture 91"/>
          <p:cNvPicPr>
            <a:picLocks noChangeAspect="1" noChangeArrowheads="1"/>
          </p:cNvPicPr>
          <p:nvPr/>
        </p:nvPicPr>
        <p:blipFill>
          <a:blip r:embed="rId8"/>
          <a:stretch>
            <a:fillRect/>
          </a:stretch>
        </p:blipFill>
        <p:spPr bwMode="gray">
          <a:xfrm>
            <a:off x="5871950" y="5529690"/>
            <a:ext cx="388937" cy="379413"/>
          </a:xfrm>
          <a:prstGeom prst="rect">
            <a:avLst/>
          </a:prstGeom>
          <a:noFill/>
          <a:ln w="9525">
            <a:noFill/>
            <a:miter lim="800000"/>
          </a:ln>
        </p:spPr>
      </p:pic>
      <p:pic>
        <p:nvPicPr>
          <p:cNvPr id="29729" name="Picture 92"/>
          <p:cNvPicPr>
            <a:picLocks noChangeAspect="1" noChangeArrowheads="1"/>
          </p:cNvPicPr>
          <p:nvPr/>
        </p:nvPicPr>
        <p:blipFill>
          <a:blip r:embed="rId9"/>
          <a:stretch>
            <a:fillRect/>
          </a:stretch>
        </p:blipFill>
        <p:spPr bwMode="gray">
          <a:xfrm>
            <a:off x="8910638" y="5558266"/>
            <a:ext cx="325437" cy="350837"/>
          </a:xfrm>
          <a:prstGeom prst="rect">
            <a:avLst/>
          </a:prstGeom>
          <a:noFill/>
          <a:ln w="9525">
            <a:noFill/>
            <a:miter lim="800000"/>
          </a:ln>
        </p:spPr>
      </p:pic>
      <p:sp>
        <p:nvSpPr>
          <p:cNvPr id="29730" name="Rectangle 103"/>
          <p:cNvSpPr>
            <a:spLocks noChangeArrowheads="1"/>
          </p:cNvSpPr>
          <p:nvPr/>
        </p:nvSpPr>
        <p:spPr bwMode="gray">
          <a:xfrm>
            <a:off x="253434" y="5929740"/>
            <a:ext cx="1162050" cy="152400"/>
          </a:xfrm>
          <a:prstGeom prst="rect">
            <a:avLst/>
          </a:prstGeom>
          <a:noFill/>
          <a:ln w="9525">
            <a:noFill/>
            <a:miter lim="800000"/>
          </a:ln>
        </p:spPr>
        <p:txBody>
          <a:bodyPr lIns="0" tIns="0" rIns="0" bIns="0"/>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defTabSz="965200">
              <a:spcBef>
                <a:spcPct val="75000"/>
              </a:spcBef>
              <a:buClr>
                <a:srgbClr val="97999B"/>
              </a:buClr>
              <a:buFont typeface="Symbol" pitchFamily="18" charset="2"/>
              <a:buNone/>
            </a:pPr>
            <a:r>
              <a:rPr lang="zh-CN" altLang="en-US" sz="800" b="1">
                <a:solidFill>
                  <a:srgbClr val="00BDF2"/>
                </a:solidFill>
                <a:latin typeface="Arial"/>
                <a:ea typeface="华文楷体" pitchFamily="2" charset="-122"/>
              </a:rPr>
              <a:t>中石油</a:t>
            </a:r>
          </a:p>
        </p:txBody>
      </p:sp>
      <p:sp>
        <p:nvSpPr>
          <p:cNvPr id="29731" name="Rectangle 104"/>
          <p:cNvSpPr>
            <a:spLocks noChangeArrowheads="1"/>
          </p:cNvSpPr>
          <p:nvPr/>
        </p:nvSpPr>
        <p:spPr bwMode="gray">
          <a:xfrm>
            <a:off x="1286174" y="5929740"/>
            <a:ext cx="1162050" cy="152400"/>
          </a:xfrm>
          <a:prstGeom prst="rect">
            <a:avLst/>
          </a:prstGeom>
          <a:noFill/>
          <a:ln w="9525">
            <a:noFill/>
            <a:miter lim="800000"/>
          </a:ln>
        </p:spPr>
        <p:txBody>
          <a:bodyPr lIns="0" tIns="0" rIns="0" bIns="0"/>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defTabSz="965200">
              <a:spcBef>
                <a:spcPct val="75000"/>
              </a:spcBef>
              <a:buClr>
                <a:srgbClr val="97999B"/>
              </a:buClr>
              <a:buFont typeface="Symbol" pitchFamily="18" charset="2"/>
              <a:buNone/>
            </a:pPr>
            <a:r>
              <a:rPr lang="zh-CN" altLang="en-US" sz="800" b="1">
                <a:solidFill>
                  <a:srgbClr val="00BDF2"/>
                </a:solidFill>
                <a:latin typeface="Arial"/>
                <a:ea typeface="华文楷体" pitchFamily="2" charset="-122"/>
              </a:rPr>
              <a:t>工行</a:t>
            </a:r>
          </a:p>
        </p:txBody>
      </p:sp>
      <p:sp>
        <p:nvSpPr>
          <p:cNvPr id="29732" name="Rectangle 105"/>
          <p:cNvSpPr>
            <a:spLocks noChangeArrowheads="1"/>
          </p:cNvSpPr>
          <p:nvPr/>
        </p:nvSpPr>
        <p:spPr bwMode="gray">
          <a:xfrm>
            <a:off x="2318913" y="5929740"/>
            <a:ext cx="1162050" cy="152400"/>
          </a:xfrm>
          <a:prstGeom prst="rect">
            <a:avLst/>
          </a:prstGeom>
          <a:noFill/>
          <a:ln w="9525">
            <a:noFill/>
            <a:miter lim="800000"/>
          </a:ln>
        </p:spPr>
        <p:txBody>
          <a:bodyPr lIns="0" tIns="0" rIns="0" bIns="0"/>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defTabSz="965200">
              <a:spcBef>
                <a:spcPct val="75000"/>
              </a:spcBef>
              <a:buClr>
                <a:srgbClr val="97999B"/>
              </a:buClr>
              <a:buFont typeface="Symbol" pitchFamily="18" charset="2"/>
              <a:buNone/>
            </a:pPr>
            <a:r>
              <a:rPr lang="zh-CN" altLang="en-US" sz="800" b="1">
                <a:solidFill>
                  <a:srgbClr val="00BDF2"/>
                </a:solidFill>
                <a:latin typeface="Arial"/>
                <a:ea typeface="华文楷体" pitchFamily="2" charset="-122"/>
              </a:rPr>
              <a:t>建行</a:t>
            </a:r>
          </a:p>
        </p:txBody>
      </p:sp>
      <p:sp>
        <p:nvSpPr>
          <p:cNvPr id="29733" name="Rectangle 106"/>
          <p:cNvSpPr>
            <a:spLocks noChangeArrowheads="1"/>
          </p:cNvSpPr>
          <p:nvPr/>
        </p:nvSpPr>
        <p:spPr bwMode="gray">
          <a:xfrm>
            <a:off x="3351653" y="5929740"/>
            <a:ext cx="1162050" cy="152400"/>
          </a:xfrm>
          <a:prstGeom prst="rect">
            <a:avLst/>
          </a:prstGeom>
          <a:noFill/>
          <a:ln w="9525">
            <a:noFill/>
            <a:miter lim="800000"/>
          </a:ln>
        </p:spPr>
        <p:txBody>
          <a:bodyPr lIns="0" tIns="0" rIns="0" bIns="0"/>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defTabSz="965200">
              <a:spcBef>
                <a:spcPct val="75000"/>
              </a:spcBef>
              <a:buClr>
                <a:srgbClr val="97999B"/>
              </a:buClr>
              <a:buFont typeface="Symbol" pitchFamily="18" charset="2"/>
              <a:buNone/>
            </a:pPr>
            <a:r>
              <a:rPr lang="zh-CN" altLang="en-US" sz="800" b="1">
                <a:solidFill>
                  <a:srgbClr val="00BDF2"/>
                </a:solidFill>
                <a:latin typeface="Arial"/>
                <a:ea typeface="华文楷体" pitchFamily="2" charset="-122"/>
              </a:rPr>
              <a:t>中石化</a:t>
            </a:r>
          </a:p>
        </p:txBody>
      </p:sp>
      <p:sp>
        <p:nvSpPr>
          <p:cNvPr id="29734" name="Rectangle 107"/>
          <p:cNvSpPr>
            <a:spLocks noChangeArrowheads="1"/>
          </p:cNvSpPr>
          <p:nvPr/>
        </p:nvSpPr>
        <p:spPr bwMode="gray">
          <a:xfrm>
            <a:off x="4412101" y="5929740"/>
            <a:ext cx="1162050" cy="152400"/>
          </a:xfrm>
          <a:prstGeom prst="rect">
            <a:avLst/>
          </a:prstGeom>
          <a:noFill/>
          <a:ln w="9525">
            <a:noFill/>
            <a:miter lim="800000"/>
          </a:ln>
        </p:spPr>
        <p:txBody>
          <a:bodyPr lIns="0" tIns="0" rIns="0" bIns="0"/>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defTabSz="965200">
              <a:spcBef>
                <a:spcPct val="75000"/>
              </a:spcBef>
              <a:buClr>
                <a:srgbClr val="97999B"/>
              </a:buClr>
            </a:pPr>
            <a:r>
              <a:rPr lang="zh-CN" altLang="en-US" sz="800" b="1">
                <a:solidFill>
                  <a:srgbClr val="00BDF2"/>
                </a:solidFill>
                <a:latin typeface="Arial"/>
                <a:ea typeface="华文楷体" pitchFamily="2" charset="-122"/>
              </a:rPr>
              <a:t>中海油</a:t>
            </a:r>
          </a:p>
          <a:p>
            <a:pPr marL="171450" indent="-171450" defTabSz="965200">
              <a:spcBef>
                <a:spcPct val="75000"/>
              </a:spcBef>
              <a:buClr>
                <a:srgbClr val="97999B"/>
              </a:buClr>
              <a:buFont typeface="Symbol" pitchFamily="18" charset="2"/>
              <a:buNone/>
            </a:pPr>
            <a:endParaRPr lang="zh-CN" altLang="en-US" sz="800" b="1">
              <a:solidFill>
                <a:srgbClr val="00BDF2"/>
              </a:solidFill>
              <a:latin typeface="Arial"/>
              <a:ea typeface="华文楷体" pitchFamily="2" charset="-122"/>
            </a:endParaRPr>
          </a:p>
        </p:txBody>
      </p:sp>
      <p:sp>
        <p:nvSpPr>
          <p:cNvPr id="29735" name="Rectangle 108"/>
          <p:cNvSpPr>
            <a:spLocks noChangeArrowheads="1"/>
          </p:cNvSpPr>
          <p:nvPr/>
        </p:nvSpPr>
        <p:spPr bwMode="gray">
          <a:xfrm>
            <a:off x="6449873" y="5929740"/>
            <a:ext cx="1162050" cy="152400"/>
          </a:xfrm>
          <a:prstGeom prst="rect">
            <a:avLst/>
          </a:prstGeom>
          <a:noFill/>
          <a:ln w="9525">
            <a:noFill/>
            <a:miter lim="800000"/>
          </a:ln>
        </p:spPr>
        <p:txBody>
          <a:bodyPr lIns="0" tIns="0" rIns="0" bIns="0"/>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defTabSz="965200">
              <a:spcBef>
                <a:spcPct val="75000"/>
              </a:spcBef>
              <a:buClr>
                <a:srgbClr val="97999B"/>
              </a:buClr>
              <a:buFont typeface="Symbol" pitchFamily="18" charset="2"/>
              <a:buNone/>
            </a:pPr>
            <a:r>
              <a:rPr lang="zh-CN" altLang="en-US" sz="800" b="1">
                <a:solidFill>
                  <a:srgbClr val="00BDF2"/>
                </a:solidFill>
                <a:latin typeface="Arial"/>
                <a:ea typeface="华文楷体" pitchFamily="2" charset="-122"/>
              </a:rPr>
              <a:t>中国人寿</a:t>
            </a:r>
          </a:p>
        </p:txBody>
      </p:sp>
      <p:sp>
        <p:nvSpPr>
          <p:cNvPr id="29736" name="Rectangle 110"/>
          <p:cNvSpPr>
            <a:spLocks noChangeArrowheads="1"/>
          </p:cNvSpPr>
          <p:nvPr/>
        </p:nvSpPr>
        <p:spPr bwMode="gray">
          <a:xfrm>
            <a:off x="7482613" y="5929740"/>
            <a:ext cx="1162050" cy="152400"/>
          </a:xfrm>
          <a:prstGeom prst="rect">
            <a:avLst/>
          </a:prstGeom>
          <a:noFill/>
          <a:ln w="9525">
            <a:noFill/>
            <a:miter lim="800000"/>
          </a:ln>
        </p:spPr>
        <p:txBody>
          <a:bodyPr lIns="0" tIns="0" rIns="0" bIns="0"/>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defTabSz="965200">
              <a:spcBef>
                <a:spcPct val="75000"/>
              </a:spcBef>
              <a:buClr>
                <a:srgbClr val="97999B"/>
              </a:buClr>
            </a:pPr>
            <a:r>
              <a:rPr lang="zh-CN" altLang="en-US" sz="800" b="1">
                <a:solidFill>
                  <a:srgbClr val="00BDF2"/>
                </a:solidFill>
                <a:latin typeface="Arial"/>
                <a:ea typeface="华文楷体" pitchFamily="2" charset="-122"/>
              </a:rPr>
              <a:t>中国神华</a:t>
            </a:r>
          </a:p>
        </p:txBody>
      </p:sp>
      <p:sp>
        <p:nvSpPr>
          <p:cNvPr id="29737" name="Rectangle 111"/>
          <p:cNvSpPr>
            <a:spLocks noChangeArrowheads="1"/>
          </p:cNvSpPr>
          <p:nvPr/>
        </p:nvSpPr>
        <p:spPr bwMode="gray">
          <a:xfrm>
            <a:off x="8515350" y="5929740"/>
            <a:ext cx="1162050" cy="152400"/>
          </a:xfrm>
          <a:prstGeom prst="rect">
            <a:avLst/>
          </a:prstGeom>
          <a:noFill/>
          <a:ln w="9525">
            <a:noFill/>
            <a:miter lim="800000"/>
          </a:ln>
        </p:spPr>
        <p:txBody>
          <a:bodyPr lIns="0" tIns="0" rIns="0" bIns="0"/>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defTabSz="965200">
              <a:spcBef>
                <a:spcPct val="75000"/>
              </a:spcBef>
              <a:buClr>
                <a:srgbClr val="97999B"/>
              </a:buClr>
              <a:buFont typeface="Symbol" pitchFamily="18" charset="2"/>
              <a:buNone/>
            </a:pPr>
            <a:r>
              <a:rPr lang="zh-CN" altLang="en-US" sz="800" b="1">
                <a:solidFill>
                  <a:srgbClr val="00BDF2"/>
                </a:solidFill>
                <a:latin typeface="Arial"/>
                <a:ea typeface="华文楷体" pitchFamily="2" charset="-122"/>
              </a:rPr>
              <a:t>中国电信</a:t>
            </a:r>
          </a:p>
        </p:txBody>
      </p:sp>
      <p:pic>
        <p:nvPicPr>
          <p:cNvPr id="29738" name="Picture 112"/>
          <p:cNvPicPr>
            <a:picLocks noChangeAspect="1" noChangeArrowheads="1"/>
          </p:cNvPicPr>
          <p:nvPr/>
        </p:nvPicPr>
        <p:blipFill>
          <a:blip r:embed="rId10"/>
          <a:stretch>
            <a:fillRect/>
          </a:stretch>
        </p:blipFill>
        <p:spPr bwMode="gray">
          <a:xfrm>
            <a:off x="1675905" y="5470953"/>
            <a:ext cx="438150" cy="438150"/>
          </a:xfrm>
          <a:prstGeom prst="rect">
            <a:avLst/>
          </a:prstGeom>
          <a:noFill/>
          <a:ln w="9525">
            <a:noFill/>
            <a:miter lim="800000"/>
          </a:ln>
        </p:spPr>
      </p:pic>
      <p:sp>
        <p:nvSpPr>
          <p:cNvPr id="29739" name="Rectangle 12"/>
          <p:cNvSpPr>
            <a:spLocks noChangeArrowheads="1"/>
          </p:cNvSpPr>
          <p:nvPr/>
        </p:nvSpPr>
        <p:spPr bwMode="gray">
          <a:xfrm>
            <a:off x="3810000" y="1295400"/>
            <a:ext cx="4786313" cy="261938"/>
          </a:xfrm>
          <a:prstGeom prst="rect">
            <a:avLst/>
          </a:prstGeom>
          <a:noFill/>
          <a:ln w="9525">
            <a:noFill/>
            <a:miter lim="800000"/>
          </a:ln>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eaLnBrk="0" hangingPunct="0"/>
            <a:r>
              <a:rPr lang="zh-CN" altLang="en-US" b="1">
                <a:solidFill>
                  <a:srgbClr val="002D72"/>
                </a:solidFill>
                <a:latin typeface="Arial"/>
                <a:ea typeface="华文楷体" pitchFamily="2" charset="-122"/>
                <a:cs typeface="Arial"/>
              </a:rPr>
              <a:t>中国不断扩大的全球影响力</a:t>
            </a:r>
            <a:endParaRPr lang="zh-CN" altLang="en-US" sz="1300" b="1">
              <a:solidFill>
                <a:srgbClr val="002D72"/>
              </a:solidFill>
              <a:latin typeface="Arial"/>
              <a:ea typeface="华文楷体" pitchFamily="2" charset="-122"/>
              <a:cs typeface="Arial"/>
            </a:endParaRPr>
          </a:p>
        </p:txBody>
      </p:sp>
      <p:sp>
        <p:nvSpPr>
          <p:cNvPr id="29741" name="Rectangle 12"/>
          <p:cNvSpPr>
            <a:spLocks noChangeArrowheads="1"/>
          </p:cNvSpPr>
          <p:nvPr/>
        </p:nvSpPr>
        <p:spPr bwMode="gray">
          <a:xfrm>
            <a:off x="3810000" y="1524000"/>
            <a:ext cx="4786313" cy="261938"/>
          </a:xfrm>
          <a:prstGeom prst="rect">
            <a:avLst/>
          </a:prstGeom>
          <a:noFill/>
          <a:ln w="9525">
            <a:noFill/>
            <a:miter lim="800000"/>
          </a:ln>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eaLnBrk="0" hangingPunct="0"/>
            <a:r>
              <a:rPr lang="zh-CN" altLang="en-US" sz="1200">
                <a:solidFill>
                  <a:srgbClr val="00BDF2"/>
                </a:solidFill>
                <a:latin typeface="Arial"/>
                <a:ea typeface="华文楷体" pitchFamily="2" charset="-122"/>
                <a:cs typeface="Arial"/>
              </a:rPr>
              <a:t>世界财富</a:t>
            </a:r>
            <a:r>
              <a:rPr lang="en-US" altLang="zh-CN" sz="1200" smtClean="0">
                <a:solidFill>
                  <a:srgbClr val="00BDF2"/>
                </a:solidFill>
                <a:latin typeface="Arial"/>
                <a:ea typeface="华文楷体" pitchFamily="2" charset="-122"/>
                <a:cs typeface="Arial"/>
              </a:rPr>
              <a:t>500</a:t>
            </a:r>
            <a:r>
              <a:rPr lang="zh-CN" altLang="en-US" sz="1200">
                <a:solidFill>
                  <a:srgbClr val="00BDF2"/>
                </a:solidFill>
                <a:latin typeface="Arial"/>
                <a:ea typeface="华文楷体" pitchFamily="2" charset="-122"/>
                <a:cs typeface="Arial"/>
              </a:rPr>
              <a:t>强按国家细分（按百分比计算）</a:t>
            </a:r>
          </a:p>
        </p:txBody>
      </p:sp>
      <p:sp>
        <p:nvSpPr>
          <p:cNvPr id="29745" name="Rectangle 14"/>
          <p:cNvSpPr>
            <a:spLocks noChangeArrowheads="1"/>
          </p:cNvSpPr>
          <p:nvPr/>
        </p:nvSpPr>
        <p:spPr bwMode="gray">
          <a:xfrm>
            <a:off x="152400" y="6080125"/>
            <a:ext cx="9601200" cy="244475"/>
          </a:xfrm>
          <a:prstGeom prst="rect">
            <a:avLst/>
          </a:prstGeom>
          <a:noFill/>
          <a:ln w="9525">
            <a:noFill/>
            <a:miter lim="800000"/>
          </a:ln>
        </p:spPr>
        <p:txBody>
          <a:bodyPr lIns="0" tIns="0" rIns="0" bIns="0" anchor="b">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19063" indent="-119063" algn="l" defTabSz="1838325" fontAlgn="b"/>
            <a:r>
              <a:rPr lang="zh-CN" altLang="en-US" sz="800">
                <a:solidFill>
                  <a:srgbClr val="53565A"/>
                </a:solidFill>
                <a:latin typeface="Arial"/>
                <a:ea typeface="华文楷体" pitchFamily="2" charset="-122"/>
                <a:cs typeface="Arial"/>
              </a:rPr>
              <a:t>资料来源</a:t>
            </a:r>
            <a:r>
              <a:rPr lang="en-US" altLang="zh-CN" sz="800">
                <a:solidFill>
                  <a:srgbClr val="53565A"/>
                </a:solidFill>
                <a:latin typeface="Arial"/>
                <a:ea typeface="华文楷体" pitchFamily="2" charset="-122"/>
                <a:cs typeface="Arial"/>
              </a:rPr>
              <a:t>: </a:t>
            </a:r>
            <a:r>
              <a:rPr lang="zh-CN" altLang="en-US" sz="800">
                <a:solidFill>
                  <a:srgbClr val="53565A"/>
                </a:solidFill>
                <a:latin typeface="Arial"/>
                <a:ea typeface="华文楷体" pitchFamily="2" charset="-122"/>
                <a:cs typeface="Arial"/>
              </a:rPr>
              <a:t>彭博资讯、中国</a:t>
            </a:r>
            <a:r>
              <a:rPr lang="en-US" altLang="zh-CN" sz="800">
                <a:solidFill>
                  <a:srgbClr val="53565A"/>
                </a:solidFill>
                <a:latin typeface="Arial"/>
                <a:ea typeface="华文楷体" pitchFamily="2" charset="-122"/>
                <a:cs typeface="Arial"/>
              </a:rPr>
              <a:t>.org</a:t>
            </a:r>
            <a:r>
              <a:rPr lang="zh-CN" altLang="en-US" sz="800">
                <a:solidFill>
                  <a:srgbClr val="53565A"/>
                </a:solidFill>
                <a:latin typeface="Arial"/>
                <a:ea typeface="华文楷体" pitchFamily="2" charset="-122"/>
                <a:cs typeface="Arial"/>
              </a:rPr>
              <a:t>、中国</a:t>
            </a:r>
            <a:r>
              <a:rPr lang="zh-CN" altLang="en-US" sz="800" smtClean="0">
                <a:solidFill>
                  <a:srgbClr val="53565A"/>
                </a:solidFill>
                <a:latin typeface="Arial"/>
                <a:ea typeface="华文楷体" pitchFamily="2" charset="-122"/>
                <a:cs typeface="Arial"/>
              </a:rPr>
              <a:t>国家统计局。</a:t>
            </a:r>
            <a:endParaRPr lang="zh-CN" altLang="en-US" sz="800">
              <a:solidFill>
                <a:srgbClr val="53565A"/>
              </a:solidFill>
              <a:latin typeface="Arial"/>
              <a:ea typeface="华文楷体" pitchFamily="2" charset="-122"/>
              <a:cs typeface="Arial"/>
            </a:endParaRPr>
          </a:p>
          <a:p>
            <a:pPr marL="119063" indent="-119063" algn="l" defTabSz="1838325" fontAlgn="b">
              <a:buFontTx/>
              <a:buAutoNum type="arabicPeriod"/>
            </a:pPr>
            <a:r>
              <a:rPr lang="zh-CN" altLang="en-US" sz="800">
                <a:solidFill>
                  <a:srgbClr val="53565A"/>
                </a:solidFill>
                <a:latin typeface="Arial"/>
                <a:ea typeface="华文楷体" pitchFamily="2" charset="-122"/>
                <a:cs typeface="Arial"/>
              </a:rPr>
              <a:t>工行 </a:t>
            </a:r>
            <a:r>
              <a:rPr lang="en-US" altLang="zh-CN" sz="800">
                <a:solidFill>
                  <a:srgbClr val="53565A"/>
                </a:solidFill>
                <a:latin typeface="Arial"/>
                <a:ea typeface="华文楷体" pitchFamily="2" charset="-122"/>
                <a:cs typeface="Arial"/>
              </a:rPr>
              <a:t>(2006)</a:t>
            </a:r>
            <a:r>
              <a:rPr lang="zh-CN" altLang="en-US" sz="800">
                <a:solidFill>
                  <a:srgbClr val="53565A"/>
                </a:solidFill>
                <a:latin typeface="Arial"/>
                <a:ea typeface="华文楷体" pitchFamily="2" charset="-122"/>
                <a:cs typeface="Arial"/>
              </a:rPr>
              <a:t>、建行（</a:t>
            </a:r>
            <a:r>
              <a:rPr lang="en-US" altLang="zh-CN" sz="800">
                <a:solidFill>
                  <a:srgbClr val="53565A"/>
                </a:solidFill>
                <a:latin typeface="Arial"/>
                <a:ea typeface="华文楷体" pitchFamily="2" charset="-122"/>
                <a:cs typeface="Arial"/>
              </a:rPr>
              <a:t>2005</a:t>
            </a:r>
            <a:r>
              <a:rPr lang="zh-CN" altLang="en-US" sz="800" smtClean="0">
                <a:solidFill>
                  <a:srgbClr val="53565A"/>
                </a:solidFill>
                <a:latin typeface="Arial"/>
                <a:ea typeface="华文楷体" pitchFamily="2" charset="-122"/>
                <a:cs typeface="Arial"/>
              </a:rPr>
              <a:t>）与</a:t>
            </a:r>
            <a:r>
              <a:rPr lang="zh-CN" altLang="en-US" sz="800">
                <a:solidFill>
                  <a:srgbClr val="53565A"/>
                </a:solidFill>
                <a:latin typeface="Arial"/>
                <a:ea typeface="华文楷体" pitchFamily="2" charset="-122"/>
                <a:cs typeface="Arial"/>
              </a:rPr>
              <a:t>中国神华 </a:t>
            </a:r>
            <a:r>
              <a:rPr lang="en-US" altLang="zh-CN" sz="800">
                <a:solidFill>
                  <a:srgbClr val="53565A"/>
                </a:solidFill>
                <a:latin typeface="Arial"/>
                <a:ea typeface="华文楷体" pitchFamily="2" charset="-122"/>
                <a:cs typeface="Arial"/>
              </a:rPr>
              <a:t>(2005) </a:t>
            </a:r>
            <a:r>
              <a:rPr lang="zh-CN" altLang="en-US" sz="800" smtClean="0">
                <a:solidFill>
                  <a:srgbClr val="53565A"/>
                </a:solidFill>
                <a:latin typeface="Arial"/>
                <a:ea typeface="华文楷体" pitchFamily="2" charset="-122"/>
                <a:cs typeface="Arial"/>
              </a:rPr>
              <a:t>截至</a:t>
            </a:r>
            <a:r>
              <a:rPr lang="en-US" altLang="zh-CN" sz="800" smtClean="0">
                <a:solidFill>
                  <a:srgbClr val="53565A"/>
                </a:solidFill>
                <a:latin typeface="Arial"/>
                <a:ea typeface="华文楷体" pitchFamily="2" charset="-122"/>
                <a:cs typeface="Arial"/>
              </a:rPr>
              <a:t>2004</a:t>
            </a:r>
            <a:r>
              <a:rPr lang="zh-CN" altLang="en-US" sz="800" smtClean="0">
                <a:solidFill>
                  <a:srgbClr val="53565A"/>
                </a:solidFill>
                <a:latin typeface="Arial"/>
                <a:ea typeface="华文楷体" pitchFamily="2" charset="-122"/>
                <a:cs typeface="Arial"/>
              </a:rPr>
              <a:t>年</a:t>
            </a:r>
            <a:r>
              <a:rPr lang="en-US" altLang="zh-CN" sz="800" smtClean="0">
                <a:solidFill>
                  <a:srgbClr val="53565A"/>
                </a:solidFill>
                <a:latin typeface="Arial"/>
                <a:ea typeface="华文楷体" pitchFamily="2" charset="-122"/>
                <a:cs typeface="Arial"/>
              </a:rPr>
              <a:t>12</a:t>
            </a:r>
            <a:r>
              <a:rPr lang="zh-CN" altLang="en-US" sz="800" smtClean="0">
                <a:solidFill>
                  <a:srgbClr val="53565A"/>
                </a:solidFill>
                <a:latin typeface="Arial"/>
                <a:ea typeface="华文楷体" pitchFamily="2" charset="-122"/>
                <a:cs typeface="Arial"/>
              </a:rPr>
              <a:t>月未</a:t>
            </a:r>
            <a:r>
              <a:rPr lang="zh-CN" altLang="en-US" sz="800">
                <a:solidFill>
                  <a:srgbClr val="53565A"/>
                </a:solidFill>
                <a:latin typeface="Arial"/>
                <a:ea typeface="华文楷体" pitchFamily="2" charset="-122"/>
                <a:cs typeface="Arial"/>
              </a:rPr>
              <a:t>上市，其市值数据使用首次公开发行日的</a:t>
            </a:r>
            <a:r>
              <a:rPr lang="zh-CN" altLang="en-US" sz="800" smtClean="0">
                <a:solidFill>
                  <a:srgbClr val="53565A"/>
                </a:solidFill>
                <a:latin typeface="Arial"/>
                <a:ea typeface="华文楷体" pitchFamily="2" charset="-122"/>
                <a:cs typeface="Arial"/>
              </a:rPr>
              <a:t>收盘价。 </a:t>
            </a:r>
            <a:r>
              <a:rPr lang="en-US" altLang="zh-CN" sz="800" smtClean="0">
                <a:solidFill>
                  <a:srgbClr val="53565A"/>
                </a:solidFill>
                <a:latin typeface="Arial"/>
                <a:ea typeface="华文楷体" pitchFamily="2" charset="-122"/>
                <a:cs typeface="Arial"/>
              </a:rPr>
              <a:t> </a:t>
            </a:r>
            <a:endParaRPr lang="en-US" altLang="zh-CN" sz="800">
              <a:solidFill>
                <a:srgbClr val="53565A"/>
              </a:solidFill>
              <a:latin typeface="Arial"/>
              <a:ea typeface="华文楷体" pitchFamily="2" charset="-122"/>
              <a:cs typeface="Arial"/>
            </a:endParaRPr>
          </a:p>
        </p:txBody>
      </p:sp>
      <p:sp>
        <p:nvSpPr>
          <p:cNvPr id="29751" name="Line 134"/>
          <p:cNvSpPr>
            <a:spLocks noChangeShapeType="1"/>
          </p:cNvSpPr>
          <p:nvPr/>
        </p:nvSpPr>
        <p:spPr bwMode="gray">
          <a:xfrm flipV="1">
            <a:off x="152400" y="3646488"/>
            <a:ext cx="9601200" cy="0"/>
          </a:xfrm>
          <a:prstGeom prst="line">
            <a:avLst/>
          </a:prstGeom>
          <a:noFill/>
          <a:ln w="9525" cap="rnd">
            <a:solidFill>
              <a:schemeClr val="tx2"/>
            </a:solidFill>
            <a:prstDash val="sysDot"/>
            <a:round/>
          </a:ln>
        </p:spPr>
        <p:txBody>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endParaRPr lang="en-US">
              <a:solidFill>
                <a:srgbClr val="53565A"/>
              </a:solidFill>
              <a:latin typeface="Arial"/>
            </a:endParaRPr>
          </a:p>
        </p:txBody>
      </p:sp>
      <p:sp>
        <p:nvSpPr>
          <p:cNvPr id="29753" name="Line 82"/>
          <p:cNvSpPr>
            <a:spLocks noChangeShapeType="1"/>
          </p:cNvSpPr>
          <p:nvPr/>
        </p:nvSpPr>
        <p:spPr bwMode="auto">
          <a:xfrm flipH="1">
            <a:off x="3657600" y="1295400"/>
            <a:ext cx="0" cy="2133600"/>
          </a:xfrm>
          <a:prstGeom prst="line">
            <a:avLst/>
          </a:prstGeom>
          <a:noFill/>
          <a:ln w="9525" cap="rnd">
            <a:solidFill>
              <a:schemeClr val="tx2"/>
            </a:solidFill>
            <a:prstDash val="sysDot"/>
            <a:round/>
          </a:ln>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endParaRPr lang="en-US">
              <a:solidFill>
                <a:srgbClr val="53565A"/>
              </a:solidFill>
              <a:latin typeface="Arial"/>
            </a:endParaRPr>
          </a:p>
        </p:txBody>
      </p:sp>
      <p:pic>
        <p:nvPicPr>
          <p:cNvPr id="29754" name="Picture 88"/>
          <p:cNvPicPr>
            <a:picLocks noChangeAspect="1" noChangeArrowheads="1"/>
          </p:cNvPicPr>
          <p:nvPr/>
        </p:nvPicPr>
        <p:blipFill>
          <a:blip r:embed="rId11"/>
          <a:stretch>
            <a:fillRect/>
          </a:stretch>
        </p:blipFill>
        <p:spPr bwMode="gray">
          <a:xfrm>
            <a:off x="3714396" y="5486828"/>
            <a:ext cx="468313" cy="422275"/>
          </a:xfrm>
          <a:prstGeom prst="rect">
            <a:avLst/>
          </a:prstGeom>
          <a:noFill/>
          <a:ln w="9525">
            <a:noFill/>
            <a:miter lim="800000"/>
          </a:ln>
        </p:spPr>
      </p:pic>
      <p:sp>
        <p:nvSpPr>
          <p:cNvPr id="29755" name="Rectangle 109"/>
          <p:cNvSpPr>
            <a:spLocks noChangeArrowheads="1"/>
          </p:cNvSpPr>
          <p:nvPr/>
        </p:nvSpPr>
        <p:spPr bwMode="gray">
          <a:xfrm>
            <a:off x="5481785" y="5929740"/>
            <a:ext cx="1162050" cy="152400"/>
          </a:xfrm>
          <a:prstGeom prst="rect">
            <a:avLst/>
          </a:prstGeom>
          <a:noFill/>
          <a:ln w="9525">
            <a:noFill/>
            <a:miter lim="800000"/>
          </a:ln>
        </p:spPr>
        <p:txBody>
          <a:bodyPr lIns="0" tIns="0" rIns="0" bIns="0"/>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defTabSz="965200">
              <a:spcBef>
                <a:spcPct val="75000"/>
              </a:spcBef>
              <a:buClr>
                <a:srgbClr val="97999B"/>
              </a:buClr>
              <a:buFont typeface="Symbol" pitchFamily="18" charset="2"/>
              <a:buNone/>
            </a:pPr>
            <a:r>
              <a:rPr lang="zh-CN" altLang="en-US" sz="800" b="1">
                <a:solidFill>
                  <a:srgbClr val="00BDF2"/>
                </a:solidFill>
                <a:latin typeface="Arial"/>
                <a:ea typeface="华文楷体" pitchFamily="2" charset="-122"/>
              </a:rPr>
              <a:t>腾讯</a:t>
            </a:r>
          </a:p>
        </p:txBody>
      </p:sp>
      <p:graphicFrame>
        <p:nvGraphicFramePr>
          <p:cNvPr id="58" name="Chart 57"/>
          <p:cNvGraphicFramePr/>
          <p:nvPr>
            <p:extLst>
              <p:ext uri="{D42A27DB-BD31-4B8C-83A1-F6EECF244321}">
                <p14:modId xmlns:p14="http://schemas.microsoft.com/office/powerpoint/2010/main" val="3873709467"/>
              </p:ext>
            </p:extLst>
          </p:nvPr>
        </p:nvGraphicFramePr>
        <p:xfrm>
          <a:off x="150812" y="4105275"/>
          <a:ext cx="9602787" cy="1433195"/>
        </p:xfrm>
        <a:graphic>
          <a:graphicData uri="http://schemas.openxmlformats.org/drawingml/2006/chart">
            <c:chart xmlns:c="http://schemas.openxmlformats.org/drawingml/2006/chart" r:id="rId12"/>
          </a:graphicData>
        </a:graphic>
      </p:graphicFrame>
      <p:grpSp>
        <p:nvGrpSpPr>
          <p:cNvPr id="59" name="Group 58"/>
          <p:cNvGrpSpPr/>
          <p:nvPr/>
        </p:nvGrpSpPr>
        <p:grpSpPr>
          <a:xfrm>
            <a:off x="7761288" y="4271963"/>
            <a:ext cx="1485179" cy="406613"/>
            <a:chOff x="7761288" y="4167188"/>
            <a:chExt cx="1485179" cy="406613"/>
          </a:xfrm>
        </p:grpSpPr>
        <p:sp>
          <p:nvSpPr>
            <p:cNvPr id="60" name="Rectangle 14"/>
            <p:cNvSpPr>
              <a:spLocks noChangeArrowheads="1"/>
            </p:cNvSpPr>
            <p:nvPr/>
          </p:nvSpPr>
          <p:spPr bwMode="gray">
            <a:xfrm>
              <a:off x="7761288" y="4398962"/>
              <a:ext cx="304800" cy="152400"/>
            </a:xfrm>
            <a:prstGeom prst="rect">
              <a:avLst/>
            </a:prstGeom>
            <a:solidFill>
              <a:schemeClr val="accent1"/>
            </a:solidFill>
            <a:ln>
              <a:noFill/>
            </a:ln>
            <a:effectLst/>
            <a:extLs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z="1300" b="0" smtClean="0">
                <a:solidFill>
                  <a:srgbClr val="53565A"/>
                </a:solidFill>
              </a:endParaRPr>
            </a:p>
          </p:txBody>
        </p:sp>
        <p:sp>
          <p:nvSpPr>
            <p:cNvPr id="61" name="Text Box 15"/>
            <p:cNvSpPr txBox="1">
              <a:spLocks noChangeArrowheads="1"/>
            </p:cNvSpPr>
            <p:nvPr/>
          </p:nvSpPr>
          <p:spPr bwMode="gray">
            <a:xfrm>
              <a:off x="8112125" y="4167188"/>
              <a:ext cx="1068387"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spAutoFit/>
            </a:bodyPr>
            <a:lstStyle>
              <a:defPPr>
                <a:defRPr lang="en-US"/>
              </a:defPPr>
              <a:lvl1pPr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1pPr>
              <a:lvl2pPr marL="742950" indent="-28575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2pPr>
              <a:lvl3pPr marL="11430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3pPr>
              <a:lvl4pPr marL="16002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4pPr>
              <a:lvl5pPr marL="20574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5pPr>
              <a:lvl6pPr marL="25146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6pPr>
              <a:lvl7pPr marL="29718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7pPr>
              <a:lvl8pPr marL="34290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8pPr>
              <a:lvl9pPr marL="38862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9pPr>
            </a:lstStyle>
            <a:p>
              <a:pPr eaLnBrk="1" hangingPunct="1">
                <a:spcBef>
                  <a:spcPct val="50000"/>
                </a:spcBef>
              </a:pPr>
              <a:r>
                <a:rPr lang="zh-CN" altLang="en-US" sz="900" b="0" smtClean="0">
                  <a:solidFill>
                    <a:srgbClr val="53565A"/>
                  </a:solidFill>
                  <a:ea typeface="STKaiti" pitchFamily="2" charset="-122"/>
                  <a:cs typeface="Arial" pitchFamily="34" charset="0"/>
                </a:rPr>
                <a:t>截至</a:t>
              </a:r>
              <a:r>
                <a:rPr lang="en-US" altLang="zh-CN" sz="900" b="0" smtClean="0">
                  <a:solidFill>
                    <a:srgbClr val="53565A"/>
                  </a:solidFill>
                  <a:ea typeface="STKaiti" pitchFamily="2" charset="-122"/>
                  <a:cs typeface="Arial" pitchFamily="34" charset="0"/>
                </a:rPr>
                <a:t>2014</a:t>
              </a:r>
              <a:r>
                <a:rPr lang="zh-CN" altLang="en-US" sz="900" b="0" smtClean="0">
                  <a:solidFill>
                    <a:srgbClr val="53565A"/>
                  </a:solidFill>
                  <a:ea typeface="STKaiti" pitchFamily="2" charset="-122"/>
                  <a:cs typeface="Arial" pitchFamily="34" charset="0"/>
                </a:rPr>
                <a:t>年</a:t>
              </a:r>
              <a:r>
                <a:rPr lang="en-US" altLang="zh-CN" sz="900" b="0" smtClean="0">
                  <a:solidFill>
                    <a:srgbClr val="53565A"/>
                  </a:solidFill>
                  <a:ea typeface="STKaiti" pitchFamily="2" charset="-122"/>
                  <a:cs typeface="Arial" pitchFamily="34" charset="0"/>
                </a:rPr>
                <a:t>12</a:t>
              </a:r>
              <a:r>
                <a:rPr lang="zh-CN" altLang="en-US" sz="900" b="0" smtClean="0">
                  <a:solidFill>
                    <a:srgbClr val="53565A"/>
                  </a:solidFill>
                  <a:ea typeface="STKaiti" pitchFamily="2" charset="-122"/>
                  <a:cs typeface="Arial" pitchFamily="34" charset="0"/>
                </a:rPr>
                <a:t>月</a:t>
              </a:r>
              <a:endParaRPr lang="en-US" sz="900" b="0" smtClean="0">
                <a:solidFill>
                  <a:srgbClr val="53565A"/>
                </a:solidFill>
                <a:ea typeface="STKaiti" pitchFamily="2" charset="-122"/>
                <a:cs typeface="Arial" pitchFamily="34" charset="0"/>
              </a:endParaRPr>
            </a:p>
          </p:txBody>
        </p:sp>
        <p:sp>
          <p:nvSpPr>
            <p:cNvPr id="62" name="Rectangle 17"/>
            <p:cNvSpPr>
              <a:spLocks noChangeArrowheads="1"/>
            </p:cNvSpPr>
            <p:nvPr/>
          </p:nvSpPr>
          <p:spPr bwMode="gray">
            <a:xfrm>
              <a:off x="7761288" y="4212749"/>
              <a:ext cx="304800" cy="152400"/>
            </a:xfrm>
            <a:prstGeom prst="rect">
              <a:avLst/>
            </a:prstGeom>
            <a:solidFill>
              <a:schemeClr val="accent2"/>
            </a:solidFill>
            <a:ln>
              <a:noFill/>
            </a:ln>
            <a:effectLst/>
            <a:extLs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z="1300" b="0" smtClean="0">
                <a:solidFill>
                  <a:srgbClr val="53565A"/>
                </a:solidFill>
              </a:endParaRPr>
            </a:p>
          </p:txBody>
        </p:sp>
        <p:sp>
          <p:nvSpPr>
            <p:cNvPr id="63" name="Text Box 18"/>
            <p:cNvSpPr txBox="1">
              <a:spLocks noChangeArrowheads="1"/>
            </p:cNvSpPr>
            <p:nvPr/>
          </p:nvSpPr>
          <p:spPr bwMode="gray">
            <a:xfrm>
              <a:off x="8084417" y="4342969"/>
              <a:ext cx="1162050"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spAutoFit/>
            </a:bodyPr>
            <a:lstStyle>
              <a:defPPr>
                <a:defRPr lang="en-US"/>
              </a:defPPr>
              <a:lvl1pPr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1pPr>
              <a:lvl2pPr marL="742950" indent="-28575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2pPr>
              <a:lvl3pPr marL="11430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3pPr>
              <a:lvl4pPr marL="16002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4pPr>
              <a:lvl5pPr marL="20574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5pPr>
              <a:lvl6pPr marL="25146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6pPr>
              <a:lvl7pPr marL="29718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7pPr>
              <a:lvl8pPr marL="34290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8pPr>
              <a:lvl9pPr marL="38862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9pPr>
            </a:lstStyle>
            <a:p>
              <a:pPr eaLnBrk="1" hangingPunct="1">
                <a:spcBef>
                  <a:spcPct val="50000"/>
                </a:spcBef>
              </a:pPr>
              <a:r>
                <a:rPr lang="zh-CN" altLang="en-US" sz="900">
                  <a:solidFill>
                    <a:srgbClr val="53565A"/>
                  </a:solidFill>
                  <a:ea typeface="STKaiti" pitchFamily="2" charset="-122"/>
                  <a:cs typeface="Arial" pitchFamily="34" charset="0"/>
                </a:rPr>
                <a:t>截至</a:t>
              </a:r>
              <a:r>
                <a:rPr lang="en-US" altLang="zh-CN" sz="900" smtClean="0">
                  <a:solidFill>
                    <a:srgbClr val="53565A"/>
                  </a:solidFill>
                  <a:ea typeface="STKaiti" pitchFamily="2" charset="-122"/>
                  <a:cs typeface="Arial" pitchFamily="34" charset="0"/>
                </a:rPr>
                <a:t>2004</a:t>
              </a:r>
              <a:r>
                <a:rPr lang="zh-CN" altLang="en-US" sz="900">
                  <a:solidFill>
                    <a:srgbClr val="53565A"/>
                  </a:solidFill>
                  <a:ea typeface="STKaiti" pitchFamily="2" charset="-122"/>
                  <a:cs typeface="Arial" pitchFamily="34" charset="0"/>
                </a:rPr>
                <a:t>年</a:t>
              </a:r>
              <a:r>
                <a:rPr lang="en-US" altLang="zh-CN" sz="900">
                  <a:solidFill>
                    <a:srgbClr val="53565A"/>
                  </a:solidFill>
                  <a:ea typeface="STKaiti" pitchFamily="2" charset="-122"/>
                  <a:cs typeface="Arial" pitchFamily="34" charset="0"/>
                </a:rPr>
                <a:t>12</a:t>
              </a:r>
              <a:r>
                <a:rPr lang="zh-CN" altLang="en-US" sz="900" smtClean="0">
                  <a:solidFill>
                    <a:srgbClr val="53565A"/>
                  </a:solidFill>
                  <a:ea typeface="STKaiti" pitchFamily="2" charset="-122"/>
                  <a:cs typeface="Arial" pitchFamily="34" charset="0"/>
                </a:rPr>
                <a:t>月</a:t>
              </a:r>
              <a:r>
                <a:rPr lang="en-US" sz="900" b="0" baseline="30000" smtClean="0">
                  <a:solidFill>
                    <a:srgbClr val="53565A"/>
                  </a:solidFill>
                  <a:ea typeface="ヒラギノ角ゴ Pro W3"/>
                  <a:cs typeface="Arial" pitchFamily="34" charset="0"/>
                </a:rPr>
                <a:t>1</a:t>
              </a:r>
            </a:p>
          </p:txBody>
        </p:sp>
      </p:grpSp>
      <p:sp>
        <p:nvSpPr>
          <p:cNvPr id="64" name="Line 68"/>
          <p:cNvSpPr>
            <a:spLocks noChangeShapeType="1"/>
          </p:cNvSpPr>
          <p:nvPr/>
        </p:nvSpPr>
        <p:spPr bwMode="gray">
          <a:xfrm flipV="1">
            <a:off x="2648930" y="4317524"/>
            <a:ext cx="273049" cy="456089"/>
          </a:xfrm>
          <a:prstGeom prst="line">
            <a:avLst/>
          </a:prstGeom>
          <a:noFill/>
          <a:ln w="6350" cap="rnd">
            <a:solidFill>
              <a:schemeClr val="bg2"/>
            </a:solidFill>
            <a:prstDash val="sysDot"/>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sp>
        <p:nvSpPr>
          <p:cNvPr id="65" name="Line 71"/>
          <p:cNvSpPr>
            <a:spLocks noChangeShapeType="1"/>
          </p:cNvSpPr>
          <p:nvPr/>
        </p:nvSpPr>
        <p:spPr bwMode="gray">
          <a:xfrm flipV="1">
            <a:off x="3657599" y="4524375"/>
            <a:ext cx="353331" cy="464186"/>
          </a:xfrm>
          <a:prstGeom prst="line">
            <a:avLst/>
          </a:prstGeom>
          <a:noFill/>
          <a:ln w="6350" cap="rnd">
            <a:solidFill>
              <a:schemeClr val="bg2"/>
            </a:solidFill>
            <a:prstDash val="sysDot"/>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sp>
        <p:nvSpPr>
          <p:cNvPr id="66" name="Line 72"/>
          <p:cNvSpPr>
            <a:spLocks noChangeShapeType="1"/>
          </p:cNvSpPr>
          <p:nvPr/>
        </p:nvSpPr>
        <p:spPr bwMode="gray">
          <a:xfrm flipV="1">
            <a:off x="4704080" y="4714875"/>
            <a:ext cx="307221" cy="319088"/>
          </a:xfrm>
          <a:prstGeom prst="line">
            <a:avLst/>
          </a:prstGeom>
          <a:noFill/>
          <a:ln w="6350" cap="rnd">
            <a:solidFill>
              <a:schemeClr val="bg2"/>
            </a:solidFill>
            <a:prstDash val="sysDot"/>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sp>
        <p:nvSpPr>
          <p:cNvPr id="67" name="Line 74"/>
          <p:cNvSpPr>
            <a:spLocks noChangeShapeType="1"/>
          </p:cNvSpPr>
          <p:nvPr/>
        </p:nvSpPr>
        <p:spPr bwMode="gray">
          <a:xfrm flipV="1">
            <a:off x="5794647" y="4740275"/>
            <a:ext cx="180975" cy="175419"/>
          </a:xfrm>
          <a:prstGeom prst="line">
            <a:avLst/>
          </a:prstGeom>
          <a:noFill/>
          <a:ln w="6350" cap="rnd">
            <a:solidFill>
              <a:schemeClr val="bg2"/>
            </a:solidFill>
            <a:prstDash val="sysDot"/>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sp>
        <p:nvSpPr>
          <p:cNvPr id="68" name="Line 76"/>
          <p:cNvSpPr>
            <a:spLocks noChangeShapeType="1"/>
          </p:cNvSpPr>
          <p:nvPr/>
        </p:nvSpPr>
        <p:spPr bwMode="gray">
          <a:xfrm flipV="1">
            <a:off x="6827401" y="4865687"/>
            <a:ext cx="214749" cy="160496"/>
          </a:xfrm>
          <a:prstGeom prst="line">
            <a:avLst/>
          </a:prstGeom>
          <a:noFill/>
          <a:ln w="6350" cap="rnd">
            <a:solidFill>
              <a:schemeClr val="bg2"/>
            </a:solidFill>
            <a:prstDash val="sysDot"/>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sp>
        <p:nvSpPr>
          <p:cNvPr id="69" name="Line 78"/>
          <p:cNvSpPr>
            <a:spLocks noChangeShapeType="1"/>
          </p:cNvSpPr>
          <p:nvPr/>
        </p:nvSpPr>
        <p:spPr bwMode="gray">
          <a:xfrm flipV="1">
            <a:off x="7812881" y="4886324"/>
            <a:ext cx="299244" cy="143669"/>
          </a:xfrm>
          <a:prstGeom prst="line">
            <a:avLst/>
          </a:prstGeom>
          <a:noFill/>
          <a:ln w="6350" cap="rnd">
            <a:solidFill>
              <a:schemeClr val="bg2"/>
            </a:solidFill>
            <a:prstDash val="sysDot"/>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sp>
        <p:nvSpPr>
          <p:cNvPr id="70" name="Line 80"/>
          <p:cNvSpPr>
            <a:spLocks noChangeShapeType="1"/>
          </p:cNvSpPr>
          <p:nvPr/>
        </p:nvSpPr>
        <p:spPr bwMode="gray">
          <a:xfrm flipV="1">
            <a:off x="8870513" y="4925218"/>
            <a:ext cx="292537" cy="99219"/>
          </a:xfrm>
          <a:prstGeom prst="line">
            <a:avLst/>
          </a:prstGeom>
          <a:noFill/>
          <a:ln w="6350" cap="rnd">
            <a:solidFill>
              <a:schemeClr val="bg2"/>
            </a:solidFill>
            <a:prstDash val="sysDot"/>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sp>
        <p:nvSpPr>
          <p:cNvPr id="71" name="Line 68"/>
          <p:cNvSpPr>
            <a:spLocks noChangeShapeType="1"/>
          </p:cNvSpPr>
          <p:nvPr/>
        </p:nvSpPr>
        <p:spPr bwMode="gray">
          <a:xfrm flipV="1">
            <a:off x="1651794" y="4171949"/>
            <a:ext cx="219075" cy="331788"/>
          </a:xfrm>
          <a:prstGeom prst="line">
            <a:avLst/>
          </a:prstGeom>
          <a:noFill/>
          <a:ln w="6350" cap="rnd">
            <a:solidFill>
              <a:schemeClr val="bg2"/>
            </a:solidFill>
            <a:prstDash val="sysDot"/>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sp>
        <p:nvSpPr>
          <p:cNvPr id="72" name="Line 39"/>
          <p:cNvSpPr>
            <a:spLocks noChangeShapeType="1"/>
          </p:cNvSpPr>
          <p:nvPr/>
        </p:nvSpPr>
        <p:spPr bwMode="gray">
          <a:xfrm flipV="1">
            <a:off x="626746" y="4033838"/>
            <a:ext cx="163829" cy="715962"/>
          </a:xfrm>
          <a:prstGeom prst="line">
            <a:avLst/>
          </a:prstGeom>
          <a:noFill/>
          <a:ln w="6350" cap="rnd">
            <a:solidFill>
              <a:schemeClr val="bg2"/>
            </a:solidFill>
            <a:prstDash val="sysDot"/>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graphicFrame>
        <p:nvGraphicFramePr>
          <p:cNvPr id="73" name="Chart 72"/>
          <p:cNvGraphicFramePr/>
          <p:nvPr>
            <p:extLst>
              <p:ext uri="{D42A27DB-BD31-4B8C-83A1-F6EECF244321}">
                <p14:modId xmlns:p14="http://schemas.microsoft.com/office/powerpoint/2010/main" val="2921356703"/>
              </p:ext>
            </p:extLst>
          </p:nvPr>
        </p:nvGraphicFramePr>
        <p:xfrm>
          <a:off x="3452813" y="1871125"/>
          <a:ext cx="2503487" cy="1371088"/>
        </p:xfrm>
        <a:graphic>
          <a:graphicData uri="http://schemas.openxmlformats.org/drawingml/2006/chart">
            <c:chart xmlns:c="http://schemas.openxmlformats.org/drawingml/2006/chart" r:id="rId13"/>
          </a:graphicData>
        </a:graphic>
      </p:graphicFrame>
      <p:graphicFrame>
        <p:nvGraphicFramePr>
          <p:cNvPr id="74" name="Chart 73"/>
          <p:cNvGraphicFramePr/>
          <p:nvPr>
            <p:extLst>
              <p:ext uri="{D42A27DB-BD31-4B8C-83A1-F6EECF244321}">
                <p14:modId xmlns:p14="http://schemas.microsoft.com/office/powerpoint/2010/main" val="3191425956"/>
              </p:ext>
            </p:extLst>
          </p:nvPr>
        </p:nvGraphicFramePr>
        <p:xfrm>
          <a:off x="7546181" y="1871125"/>
          <a:ext cx="2503487" cy="1371088"/>
        </p:xfrm>
        <a:graphic>
          <a:graphicData uri="http://schemas.openxmlformats.org/drawingml/2006/chart">
            <c:chart xmlns:c="http://schemas.openxmlformats.org/drawingml/2006/chart" r:id="rId14"/>
          </a:graphicData>
        </a:graphic>
      </p:graphicFrame>
      <p:graphicFrame>
        <p:nvGraphicFramePr>
          <p:cNvPr id="75" name="Chart 74"/>
          <p:cNvGraphicFramePr/>
          <p:nvPr>
            <p:extLst>
              <p:ext uri="{D42A27DB-BD31-4B8C-83A1-F6EECF244321}">
                <p14:modId xmlns:p14="http://schemas.microsoft.com/office/powerpoint/2010/main" val="1692350522"/>
              </p:ext>
            </p:extLst>
          </p:nvPr>
        </p:nvGraphicFramePr>
        <p:xfrm>
          <a:off x="5499497" y="1871125"/>
          <a:ext cx="2503487" cy="1371088"/>
        </p:xfrm>
        <a:graphic>
          <a:graphicData uri="http://schemas.openxmlformats.org/drawingml/2006/chart">
            <c:chart xmlns:c="http://schemas.openxmlformats.org/drawingml/2006/chart" r:id="rId15"/>
          </a:graphicData>
        </a:graphic>
      </p:graphicFrame>
      <p:sp>
        <p:nvSpPr>
          <p:cNvPr id="76" name="Text Box 97"/>
          <p:cNvSpPr txBox="1">
            <a:spLocks noChangeArrowheads="1"/>
          </p:cNvSpPr>
          <p:nvPr/>
        </p:nvSpPr>
        <p:spPr bwMode="gray">
          <a:xfrm>
            <a:off x="4662488" y="3338513"/>
            <a:ext cx="348813" cy="230832"/>
          </a:xfrm>
          <a:prstGeom prst="rect">
            <a:avLst/>
          </a:prstGeom>
          <a:noFill/>
          <a:ln>
            <a:noFill/>
          </a:ln>
          <a:effectLst/>
          <a:extLst>
            <a:ext uri="{909E8E84-426E-40DD-AFC4-6F175D3DCCD1}">
              <a14:hiddenFill xmlns:a14="http://schemas.microsoft.com/office/drawing/2010/main">
                <a:solidFill>
                  <a:srgbClr val="DC241F">
                    <a:alpha val="12157"/>
                  </a:srgbClr>
                </a:solidFill>
              </a14:hiddenFill>
            </a:ext>
            <a:ext uri="{91240B29-F687-4F45-9708-019B960494DF}">
              <a14:hiddenLine xmlns:a14="http://schemas.microsoft.com/office/drawing/2010/main" w="6350"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spAutoFit/>
          </a:bodyPr>
          <a:lstStyle>
            <a:defPPr>
              <a:defRPr lang="en-US"/>
            </a:defPPr>
            <a:lvl1pPr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1pPr>
            <a:lvl2pPr marL="742950" indent="-28575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2pPr>
            <a:lvl3pPr marL="11430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3pPr>
            <a:lvl4pPr marL="16002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4pPr>
            <a:lvl5pPr marL="20574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5pPr>
            <a:lvl6pPr marL="25146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6pPr>
            <a:lvl7pPr marL="29718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7pPr>
            <a:lvl8pPr marL="34290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8pPr>
            <a:lvl9pPr marL="38862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9pPr>
          </a:lstStyle>
          <a:p>
            <a:pPr eaLnBrk="1" hangingPunct="1"/>
            <a:r>
              <a:rPr lang="en-US" sz="900" smtClean="0">
                <a:solidFill>
                  <a:srgbClr val="00BDF2"/>
                </a:solidFill>
                <a:ea typeface="华文楷体" pitchFamily="2" charset="-122"/>
              </a:rPr>
              <a:t>2008</a:t>
            </a:r>
          </a:p>
        </p:txBody>
      </p:sp>
      <p:sp>
        <p:nvSpPr>
          <p:cNvPr id="77" name="Text Box 98"/>
          <p:cNvSpPr txBox="1">
            <a:spLocks noChangeArrowheads="1"/>
          </p:cNvSpPr>
          <p:nvPr/>
        </p:nvSpPr>
        <p:spPr bwMode="gray">
          <a:xfrm>
            <a:off x="6664325" y="3338513"/>
            <a:ext cx="348813" cy="230832"/>
          </a:xfrm>
          <a:prstGeom prst="rect">
            <a:avLst/>
          </a:prstGeom>
          <a:noFill/>
          <a:ln>
            <a:noFill/>
          </a:ln>
          <a:effectLst/>
          <a:extLst>
            <a:ext uri="{909E8E84-426E-40DD-AFC4-6F175D3DCCD1}">
              <a14:hiddenFill xmlns:a14="http://schemas.microsoft.com/office/drawing/2010/main">
                <a:solidFill>
                  <a:srgbClr val="DC241F">
                    <a:alpha val="12157"/>
                  </a:srgbClr>
                </a:solidFill>
              </a14:hiddenFill>
            </a:ext>
            <a:ext uri="{91240B29-F687-4F45-9708-019B960494DF}">
              <a14:hiddenLine xmlns:a14="http://schemas.microsoft.com/office/drawing/2010/main" w="6350"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spAutoFit/>
          </a:bodyPr>
          <a:lstStyle>
            <a:defPPr>
              <a:defRPr lang="en-US"/>
            </a:defPPr>
            <a:lvl1pPr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1pPr>
            <a:lvl2pPr marL="742950" indent="-28575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2pPr>
            <a:lvl3pPr marL="11430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3pPr>
            <a:lvl4pPr marL="16002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4pPr>
            <a:lvl5pPr marL="20574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5pPr>
            <a:lvl6pPr marL="25146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6pPr>
            <a:lvl7pPr marL="29718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7pPr>
            <a:lvl8pPr marL="34290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8pPr>
            <a:lvl9pPr marL="38862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9pPr>
          </a:lstStyle>
          <a:p>
            <a:pPr eaLnBrk="1" hangingPunct="1"/>
            <a:r>
              <a:rPr lang="en-US" sz="900" smtClean="0">
                <a:solidFill>
                  <a:srgbClr val="00BDF2"/>
                </a:solidFill>
                <a:ea typeface="华文楷体" pitchFamily="2" charset="-122"/>
              </a:rPr>
              <a:t>2011</a:t>
            </a:r>
          </a:p>
        </p:txBody>
      </p:sp>
      <p:sp>
        <p:nvSpPr>
          <p:cNvPr id="78" name="Text Box 99"/>
          <p:cNvSpPr txBox="1">
            <a:spLocks noChangeArrowheads="1"/>
          </p:cNvSpPr>
          <p:nvPr/>
        </p:nvSpPr>
        <p:spPr bwMode="gray">
          <a:xfrm>
            <a:off x="8521700" y="3338513"/>
            <a:ext cx="348813" cy="230832"/>
          </a:xfrm>
          <a:prstGeom prst="rect">
            <a:avLst/>
          </a:prstGeom>
          <a:noFill/>
          <a:ln>
            <a:noFill/>
          </a:ln>
          <a:effectLst/>
          <a:extLst>
            <a:ext uri="{909E8E84-426E-40DD-AFC4-6F175D3DCCD1}">
              <a14:hiddenFill xmlns:a14="http://schemas.microsoft.com/office/drawing/2010/main">
                <a:solidFill>
                  <a:srgbClr val="DC241F">
                    <a:alpha val="12157"/>
                  </a:srgbClr>
                </a:solidFill>
              </a14:hiddenFill>
            </a:ext>
            <a:ext uri="{91240B29-F687-4F45-9708-019B960494DF}">
              <a14:hiddenLine xmlns:a14="http://schemas.microsoft.com/office/drawing/2010/main" w="6350"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spAutoFit/>
          </a:bodyPr>
          <a:lstStyle>
            <a:defPPr>
              <a:defRPr lang="en-US"/>
            </a:defPPr>
            <a:lvl1pPr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1pPr>
            <a:lvl2pPr marL="742950" indent="-28575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2pPr>
            <a:lvl3pPr marL="11430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3pPr>
            <a:lvl4pPr marL="16002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4pPr>
            <a:lvl5pPr marL="20574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5pPr>
            <a:lvl6pPr marL="25146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6pPr>
            <a:lvl7pPr marL="29718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7pPr>
            <a:lvl8pPr marL="34290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8pPr>
            <a:lvl9pPr marL="38862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9pPr>
          </a:lstStyle>
          <a:p>
            <a:pPr eaLnBrk="1" hangingPunct="1"/>
            <a:r>
              <a:rPr lang="en-US" sz="900" smtClean="0">
                <a:solidFill>
                  <a:srgbClr val="00BDF2"/>
                </a:solidFill>
                <a:ea typeface="华文楷体" pitchFamily="2" charset="-122"/>
              </a:rPr>
              <a:t>2014</a:t>
            </a:r>
          </a:p>
        </p:txBody>
      </p:sp>
      <p:sp>
        <p:nvSpPr>
          <p:cNvPr id="79" name="Isosceles Triangle 26"/>
          <p:cNvSpPr/>
          <p:nvPr/>
        </p:nvSpPr>
        <p:spPr bwMode="gray">
          <a:xfrm rot="5400000">
            <a:off x="4958669" y="2452688"/>
            <a:ext cx="1592262" cy="207962"/>
          </a:xfrm>
          <a:custGeom>
            <a:gdLst>
              <a:gd name="T0" fmla="*/ 0 w 413647"/>
              <a:gd name="T1" fmla="*/ 0 h 206632"/>
              <a:gd name="T2" fmla="*/ 0 w 413647"/>
              <a:gd name="T3" fmla="*/ 0 h 206632"/>
              <a:gd name="T4" fmla="*/ 0 w 413647"/>
              <a:gd name="T5" fmla="*/ 0 h 206632"/>
              <a:gd name="T6" fmla="*/ 0 w 413647"/>
              <a:gd name="T7" fmla="*/ 0 h 206632"/>
              <a:gd name="T8" fmla="*/ 0 w 413647"/>
              <a:gd name="T9" fmla="*/ 0 h 206632"/>
              <a:gd name="T10" fmla="*/ 0 w 413647"/>
              <a:gd name="T11" fmla="*/ 0 h 206632"/>
              <a:gd name="T12" fmla="*/ 0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chemeClr val="tx1"/>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sp>
        <p:nvSpPr>
          <p:cNvPr id="80" name="Oval 94"/>
          <p:cNvSpPr>
            <a:spLocks noChangeArrowheads="1"/>
          </p:cNvSpPr>
          <p:nvPr/>
        </p:nvSpPr>
        <p:spPr bwMode="gray">
          <a:xfrm>
            <a:off x="3775981" y="2604685"/>
            <a:ext cx="469900" cy="244475"/>
          </a:xfrm>
          <a:prstGeom prst="ellipse">
            <a:avLst/>
          </a:prstGeom>
          <a:noFill/>
          <a:ln w="19050" algn="ctr">
            <a:solidFill>
              <a:srgbClr val="CB6015"/>
            </a:solidFill>
            <a:prstDash val="dash"/>
            <a:round/>
          </a:ln>
          <a:effectLst/>
          <a:extLst>
            <a:ext uri="{909E8E84-426E-40DD-AFC4-6F175D3DCCD1}">
              <a14:hiddenFill xmlns:a14="http://schemas.microsoft.com/office/drawing/2010/main">
                <a:solidFill>
                  <a:srgbClr val="DC241F">
                    <a:alpha val="12157"/>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endParaRPr>
          </a:p>
        </p:txBody>
      </p:sp>
      <p:sp>
        <p:nvSpPr>
          <p:cNvPr id="81" name="Oval 94"/>
          <p:cNvSpPr>
            <a:spLocks noChangeArrowheads="1"/>
          </p:cNvSpPr>
          <p:nvPr/>
        </p:nvSpPr>
        <p:spPr bwMode="gray">
          <a:xfrm>
            <a:off x="9136039" y="2774685"/>
            <a:ext cx="536575" cy="244475"/>
          </a:xfrm>
          <a:prstGeom prst="ellipse">
            <a:avLst/>
          </a:prstGeom>
          <a:noFill/>
          <a:ln w="19050" algn="ctr">
            <a:solidFill>
              <a:srgbClr val="CB6015"/>
            </a:solidFill>
            <a:prstDash val="dash"/>
            <a:round/>
          </a:ln>
          <a:effectLst/>
          <a:extLst>
            <a:ext uri="{909E8E84-426E-40DD-AFC4-6F175D3DCCD1}">
              <a14:hiddenFill xmlns:a14="http://schemas.microsoft.com/office/drawing/2010/main">
                <a:solidFill>
                  <a:srgbClr val="DC241F">
                    <a:alpha val="12157"/>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endParaRPr>
          </a:p>
        </p:txBody>
      </p:sp>
      <p:sp>
        <p:nvSpPr>
          <p:cNvPr id="82" name="Isosceles Triangle 26"/>
          <p:cNvSpPr/>
          <p:nvPr/>
        </p:nvSpPr>
        <p:spPr bwMode="gray">
          <a:xfrm rot="5400000">
            <a:off x="6996112" y="2482851"/>
            <a:ext cx="1592263" cy="207962"/>
          </a:xfrm>
          <a:custGeom>
            <a:gdLst>
              <a:gd name="T0" fmla="*/ 0 w 413647"/>
              <a:gd name="T1" fmla="*/ 0 h 206632"/>
              <a:gd name="T2" fmla="*/ 0 w 413647"/>
              <a:gd name="T3" fmla="*/ 0 h 206632"/>
              <a:gd name="T4" fmla="*/ 0 w 413647"/>
              <a:gd name="T5" fmla="*/ 0 h 206632"/>
              <a:gd name="T6" fmla="*/ 0 w 413647"/>
              <a:gd name="T7" fmla="*/ 0 h 206632"/>
              <a:gd name="T8" fmla="*/ 0 w 413647"/>
              <a:gd name="T9" fmla="*/ 0 h 206632"/>
              <a:gd name="T10" fmla="*/ 0 w 413647"/>
              <a:gd name="T11" fmla="*/ 0 h 206632"/>
              <a:gd name="T12" fmla="*/ 0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chemeClr val="tx1"/>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sp>
        <p:nvSpPr>
          <p:cNvPr id="83" name="Oval 94"/>
          <p:cNvSpPr>
            <a:spLocks noChangeArrowheads="1"/>
          </p:cNvSpPr>
          <p:nvPr/>
        </p:nvSpPr>
        <p:spPr bwMode="gray">
          <a:xfrm>
            <a:off x="6769206" y="2983517"/>
            <a:ext cx="469900" cy="244475"/>
          </a:xfrm>
          <a:prstGeom prst="ellipse">
            <a:avLst/>
          </a:prstGeom>
          <a:noFill/>
          <a:ln w="19050" algn="ctr">
            <a:solidFill>
              <a:srgbClr val="CB6015"/>
            </a:solidFill>
            <a:prstDash val="dash"/>
            <a:round/>
          </a:ln>
          <a:effectLst/>
          <a:extLst>
            <a:ext uri="{909E8E84-426E-40DD-AFC4-6F175D3DCCD1}">
              <a14:hiddenFill xmlns:a14="http://schemas.microsoft.com/office/drawing/2010/main">
                <a:solidFill>
                  <a:srgbClr val="DC241F">
                    <a:alpha val="12157"/>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endParaRPr>
          </a:p>
        </p:txBody>
      </p:sp>
      <p:sp>
        <p:nvSpPr>
          <p:cNvPr id="5" name="Rectangle 4"/>
          <p:cNvSpPr/>
          <p:nvPr>
            <p:custDataLst>
              <p:tags r:id="rId16"/>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mj-ea"/>
              </a:rPr>
              <a:t>4</a:t>
            </a:r>
            <a:endParaRPr kumimoji="0" lang="en-US" sz="800" i="0" u="none" strike="noStrike" cap="none" normalizeH="0" baseline="0" smtClean="0">
              <a:ln>
                <a:noFill/>
              </a:ln>
              <a:solidFill>
                <a:srgbClr val="53565A"/>
              </a:solidFill>
              <a:effectLst/>
              <a:latin typeface="Arial" pitchFamily="34" charset="0"/>
              <a:ea typeface="+mj-ea"/>
            </a:endParaRPr>
          </a:p>
        </p:txBody>
      </p:sp>
      <p:sp>
        <p:nvSpPr>
          <p:cNvPr id="6" name="Rectangle 5"/>
          <p:cNvSpPr/>
          <p:nvPr>
            <p:custDataLst>
              <p:tags r:id="rId17"/>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mj-ea"/>
              </a:rPr>
              <a:t>中国跨国并购的现状和趋势</a:t>
            </a:r>
            <a:endParaRPr kumimoji="0" lang="en-US" sz="800" i="0" u="none" strike="noStrike" cap="none" normalizeH="0" baseline="0" smtClean="0">
              <a:ln>
                <a:noFill/>
              </a:ln>
              <a:solidFill>
                <a:srgbClr val="53565A"/>
              </a:solidFill>
              <a:effectLst/>
              <a:latin typeface="Arial" pitchFamily="34" charset="0"/>
              <a:ea typeface="+mj-ea"/>
            </a:endParaRPr>
          </a:p>
        </p:txBody>
      </p:sp>
    </p:spTree>
    <p:custDataLst>
      <p:tags r:id="rId18"/>
    </p:custDataLst>
    <p:extLst>
      <p:ext uri="{BB962C8B-B14F-4D97-AF65-F5344CB8AC3E}">
        <p14:creationId xmlns:p14="http://schemas.microsoft.com/office/powerpoint/2010/main" val="1995336572"/>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8" name="Rectangle 4"/>
          <p:cNvSpPr>
            <a:spLocks noGrp="1" noChangeArrowheads="1"/>
          </p:cNvSpPr>
          <p:nvPr>
            <p:ph type="title" idx="4294967295"/>
          </p:nvPr>
        </p:nvSpPr>
        <p:spPr>
          <a:xfrm>
            <a:off x="152400" y="60325"/>
            <a:ext cx="9598025" cy="377825"/>
          </a:xfrm>
        </p:spPr>
        <p:txBody>
          <a:bodyPr/>
          <a:lstStyle/>
          <a:p>
            <a:pPr eaLnBrk="1" hangingPunct="1"/>
            <a:r>
              <a:rPr lang="zh-CN" altLang="en-US" smtClean="0"/>
              <a:t>中国并购概览：并购市场繁荣向上</a:t>
            </a:r>
            <a:endParaRPr lang="en-US" altLang="zh-CN" sz="2000" baseline="30000" smtClean="0"/>
          </a:p>
        </p:txBody>
      </p:sp>
      <p:sp>
        <p:nvSpPr>
          <p:cNvPr id="30729" name="Rectangle 6"/>
          <p:cNvSpPr>
            <a:spLocks noChangeArrowheads="1"/>
          </p:cNvSpPr>
          <p:nvPr/>
        </p:nvSpPr>
        <p:spPr bwMode="gray">
          <a:xfrm>
            <a:off x="152400" y="1149350"/>
            <a:ext cx="4179888" cy="338554"/>
          </a:xfrm>
          <a:prstGeom prst="rect">
            <a:avLst/>
          </a:prstGeom>
          <a:noFill/>
          <a:ln w="9525">
            <a:noFill/>
            <a:miter lim="800000"/>
          </a:ln>
        </p:spPr>
        <p:txBody>
          <a:bodyPr lIns="0" tIns="0" rIns="0" bIns="0">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spcBef>
                <a:spcPct val="0"/>
              </a:spcBef>
              <a:buClr>
                <a:srgbClr val="53565A"/>
              </a:buClr>
              <a:buSzPct val="55000"/>
              <a:buFont typeface="Monotype Sorts"/>
              <a:buNone/>
            </a:pPr>
            <a:r>
              <a:rPr lang="zh-CN" altLang="en-US" b="1">
                <a:solidFill>
                  <a:srgbClr val="00387A"/>
                </a:solidFill>
                <a:latin typeface="Arial"/>
                <a:ea typeface="华文楷体" pitchFamily="2" charset="-122"/>
              </a:rPr>
              <a:t>中国并购活动</a:t>
            </a:r>
          </a:p>
          <a:p>
            <a:pPr algn="l">
              <a:spcBef>
                <a:spcPct val="0"/>
              </a:spcBef>
              <a:buClr>
                <a:srgbClr val="53565A"/>
              </a:buClr>
              <a:buSzPct val="55000"/>
              <a:buFont typeface="Monotype Sorts"/>
              <a:buNone/>
            </a:pPr>
            <a:r>
              <a:rPr lang="zh-CN" altLang="en-US" sz="800">
                <a:solidFill>
                  <a:srgbClr val="00387A"/>
                </a:solidFill>
                <a:latin typeface="Arial"/>
                <a:ea typeface="华文楷体" pitchFamily="2" charset="-122"/>
              </a:rPr>
              <a:t>交易额：十亿美元</a:t>
            </a:r>
            <a:endParaRPr lang="en-US" altLang="zh-CN" sz="800">
              <a:solidFill>
                <a:srgbClr val="00387A"/>
              </a:solidFill>
              <a:latin typeface="Arial"/>
              <a:ea typeface="华文楷体" pitchFamily="2" charset="-122"/>
            </a:endParaRPr>
          </a:p>
        </p:txBody>
      </p:sp>
      <p:sp>
        <p:nvSpPr>
          <p:cNvPr id="30730" name="Line 134"/>
          <p:cNvSpPr>
            <a:spLocks noChangeShapeType="1"/>
          </p:cNvSpPr>
          <p:nvPr/>
        </p:nvSpPr>
        <p:spPr bwMode="gray">
          <a:xfrm flipV="1">
            <a:off x="152400" y="3322638"/>
            <a:ext cx="9601200" cy="0"/>
          </a:xfrm>
          <a:prstGeom prst="line">
            <a:avLst/>
          </a:prstGeom>
          <a:noFill/>
          <a:ln w="9525" cap="rnd">
            <a:solidFill>
              <a:schemeClr val="tx2"/>
            </a:solidFill>
            <a:prstDash val="sysDot"/>
            <a:round/>
          </a:ln>
        </p:spPr>
        <p:txBody>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endParaRPr lang="en-US">
              <a:solidFill>
                <a:srgbClr val="53565A"/>
              </a:solidFill>
              <a:latin typeface="Arial"/>
            </a:endParaRPr>
          </a:p>
        </p:txBody>
      </p:sp>
      <p:sp>
        <p:nvSpPr>
          <p:cNvPr id="30731" name="Rectangle 13"/>
          <p:cNvSpPr>
            <a:spLocks noChangeArrowheads="1"/>
          </p:cNvSpPr>
          <p:nvPr/>
        </p:nvSpPr>
        <p:spPr bwMode="gray">
          <a:xfrm>
            <a:off x="152400" y="3389313"/>
            <a:ext cx="4038600" cy="334962"/>
          </a:xfrm>
          <a:prstGeom prst="rect">
            <a:avLst/>
          </a:prstGeom>
          <a:noFill/>
          <a:ln w="9525">
            <a:noFill/>
            <a:miter lim="800000"/>
          </a:ln>
        </p:spPr>
        <p:txBody>
          <a:bodyPr lIns="0" tIns="0" rIns="0" bIns="0">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spcBef>
                <a:spcPct val="75000"/>
              </a:spcBef>
              <a:buClr>
                <a:srgbClr val="53565A"/>
              </a:buClr>
              <a:buSzPct val="55000"/>
              <a:buFont typeface="Monotype Sorts"/>
              <a:buNone/>
            </a:pPr>
            <a:r>
              <a:rPr lang="zh-CN" altLang="en-US" b="1">
                <a:solidFill>
                  <a:srgbClr val="00387A"/>
                </a:solidFill>
                <a:latin typeface="Arial"/>
                <a:ea typeface="华文楷体" pitchFamily="2" charset="-122"/>
                <a:cs typeface="Arial"/>
              </a:rPr>
              <a:t>中国跨境并购交易额</a:t>
            </a:r>
            <a:r>
              <a:rPr lang="zh-CN" altLang="en-US" sz="1300">
                <a:solidFill>
                  <a:srgbClr val="53565A"/>
                </a:solidFill>
                <a:latin typeface="Arial"/>
                <a:ea typeface="华文楷体" pitchFamily="2" charset="-122"/>
                <a:cs typeface="Arial"/>
              </a:rPr>
              <a:t> </a:t>
            </a:r>
            <a:br>
              <a:rPr lang="zh-CN" altLang="en-US" sz="1300">
                <a:solidFill>
                  <a:srgbClr val="00387A"/>
                </a:solidFill>
                <a:latin typeface="Arial"/>
                <a:ea typeface="华文楷体" pitchFamily="2" charset="-122"/>
                <a:cs typeface="Arial"/>
              </a:rPr>
            </a:br>
            <a:r>
              <a:rPr lang="zh-CN" altLang="en-US" sz="800">
                <a:solidFill>
                  <a:srgbClr val="002D72"/>
                </a:solidFill>
                <a:latin typeface="Arial"/>
                <a:ea typeface="华文楷体" pitchFamily="2" charset="-122"/>
                <a:cs typeface="Arial"/>
              </a:rPr>
              <a:t>占总交易额的</a:t>
            </a:r>
            <a:r>
              <a:rPr lang="en-US" altLang="zh-CN" sz="800">
                <a:solidFill>
                  <a:srgbClr val="002D72"/>
                </a:solidFill>
                <a:latin typeface="Arial"/>
                <a:ea typeface="华文楷体" pitchFamily="2" charset="-122"/>
                <a:cs typeface="Arial"/>
              </a:rPr>
              <a:t>%</a:t>
            </a:r>
          </a:p>
        </p:txBody>
      </p:sp>
      <p:sp>
        <p:nvSpPr>
          <p:cNvPr id="30732" name="MessageBox"/>
          <p:cNvSpPr>
            <a:spLocks noChangeArrowheads="1"/>
          </p:cNvSpPr>
          <p:nvPr>
            <p:custDataLst>
              <p:tags r:id="rId2"/>
            </p:custDataLst>
          </p:nvPr>
        </p:nvSpPr>
        <p:spPr bwMode="gray">
          <a:xfrm>
            <a:off x="150813" y="662216"/>
            <a:ext cx="9601200" cy="215444"/>
          </a:xfrm>
          <a:prstGeom prst="rect">
            <a:avLst/>
          </a:prstGeom>
          <a:noFill/>
          <a:ln w="9525">
            <a:noFill/>
            <a:miter lim="800000"/>
          </a:ln>
        </p:spPr>
        <p:txBody>
          <a:bodyPr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lang="en-US" altLang="zh-CN" smtClean="0">
                <a:solidFill>
                  <a:srgbClr val="00BDF2"/>
                </a:solidFill>
                <a:latin typeface="Arial"/>
                <a:ea typeface="华文楷体" pitchFamily="2" charset="-122"/>
              </a:rPr>
              <a:t>2014</a:t>
            </a:r>
            <a:r>
              <a:rPr lang="zh-CN" altLang="en-US" smtClean="0">
                <a:solidFill>
                  <a:srgbClr val="00BDF2"/>
                </a:solidFill>
                <a:latin typeface="Arial"/>
                <a:ea typeface="华文楷体" pitchFamily="2" charset="-122"/>
              </a:rPr>
              <a:t>年，</a:t>
            </a:r>
            <a:r>
              <a:rPr lang="zh-CN" altLang="en-US">
                <a:solidFill>
                  <a:srgbClr val="00BDF2"/>
                </a:solidFill>
                <a:latin typeface="Arial"/>
                <a:ea typeface="华文楷体" pitchFamily="2" charset="-122"/>
              </a:rPr>
              <a:t>中国并购交易额比</a:t>
            </a:r>
            <a:r>
              <a:rPr lang="en-US" altLang="zh-CN" smtClean="0">
                <a:solidFill>
                  <a:srgbClr val="00BDF2"/>
                </a:solidFill>
                <a:latin typeface="Arial"/>
                <a:ea typeface="华文楷体" pitchFamily="2" charset="-122"/>
              </a:rPr>
              <a:t>2013</a:t>
            </a:r>
            <a:r>
              <a:rPr lang="zh-CN" altLang="en-US" smtClean="0">
                <a:solidFill>
                  <a:srgbClr val="00BDF2"/>
                </a:solidFill>
                <a:latin typeface="Arial"/>
                <a:ea typeface="华文楷体" pitchFamily="2" charset="-122"/>
              </a:rPr>
              <a:t>年</a:t>
            </a:r>
            <a:r>
              <a:rPr lang="zh-CN" altLang="en-US">
                <a:solidFill>
                  <a:srgbClr val="00BDF2"/>
                </a:solidFill>
                <a:latin typeface="Arial"/>
                <a:ea typeface="华文楷体" pitchFamily="2" charset="-122"/>
              </a:rPr>
              <a:t>同期增</a:t>
            </a:r>
            <a:r>
              <a:rPr lang="zh-CN" altLang="en-US" smtClean="0">
                <a:solidFill>
                  <a:srgbClr val="00BDF2"/>
                </a:solidFill>
                <a:latin typeface="Arial"/>
                <a:ea typeface="华文楷体" pitchFamily="2" charset="-122"/>
              </a:rPr>
              <a:t>长</a:t>
            </a:r>
            <a:r>
              <a:rPr lang="en-US" altLang="zh-CN" smtClean="0">
                <a:solidFill>
                  <a:srgbClr val="00BDF2"/>
                </a:solidFill>
                <a:latin typeface="Arial"/>
                <a:ea typeface="华文楷体" pitchFamily="2" charset="-122"/>
              </a:rPr>
              <a:t>55%。</a:t>
            </a:r>
            <a:endParaRPr lang="en-US" altLang="zh-CN">
              <a:solidFill>
                <a:srgbClr val="00BDF2"/>
              </a:solidFill>
              <a:latin typeface="Arial"/>
              <a:ea typeface="华文楷体" pitchFamily="2" charset="-122"/>
            </a:endParaRPr>
          </a:p>
        </p:txBody>
      </p:sp>
      <p:sp>
        <p:nvSpPr>
          <p:cNvPr id="30733" name="MessageLine"/>
          <p:cNvSpPr>
            <a:spLocks noChangeShapeType="1"/>
          </p:cNvSpPr>
          <p:nvPr/>
        </p:nvSpPr>
        <p:spPr bwMode="gray">
          <a:xfrm>
            <a:off x="150813" y="1054100"/>
            <a:ext cx="9601200" cy="0"/>
          </a:xfrm>
          <a:prstGeom prst="line">
            <a:avLst/>
          </a:prstGeom>
          <a:noFill/>
          <a:ln w="6350">
            <a:solidFill>
              <a:srgbClr val="97999B"/>
            </a:solidFill>
            <a:round/>
          </a:ln>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endParaRPr lang="en-US">
              <a:solidFill>
                <a:srgbClr val="53565A"/>
              </a:solidFill>
              <a:latin typeface="Arial"/>
            </a:endParaRPr>
          </a:p>
        </p:txBody>
      </p:sp>
      <p:sp>
        <p:nvSpPr>
          <p:cNvPr id="11274" name="Rectangle 52"/>
          <p:cNvSpPr>
            <a:spLocks noChangeArrowheads="1"/>
          </p:cNvSpPr>
          <p:nvPr/>
        </p:nvSpPr>
        <p:spPr bwMode="gray">
          <a:xfrm>
            <a:off x="152400" y="6424613"/>
            <a:ext cx="8294688" cy="123111"/>
          </a:xfrm>
          <a:prstGeom prst="rect">
            <a:avLst/>
          </a:prstGeom>
          <a:noFill/>
          <a:ln>
            <a:noFill/>
          </a:ln>
          <a:extLst/>
        </p:spPr>
        <p:txBody>
          <a:bodyPr lIns="0" tIns="0" rIns="0" bIns="0">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19063" indent="-119063" algn="l" defTabSz="1838325" fontAlgn="b"/>
            <a:r>
              <a:rPr lang="zh-CN" altLang="en-US" sz="800">
                <a:solidFill>
                  <a:srgbClr val="53565A"/>
                </a:solidFill>
                <a:latin typeface="Arial"/>
                <a:ea typeface="华文楷体" pitchFamily="2" charset="-122"/>
                <a:cs typeface="Arial"/>
              </a:rPr>
              <a:t>资料来源</a:t>
            </a:r>
            <a:r>
              <a:rPr lang="en-US" altLang="zh-CN" sz="800">
                <a:solidFill>
                  <a:srgbClr val="53565A"/>
                </a:solidFill>
                <a:latin typeface="Arial"/>
                <a:ea typeface="华文楷体" pitchFamily="2" charset="-122"/>
                <a:cs typeface="Arial"/>
              </a:rPr>
              <a:t>: Dealogic</a:t>
            </a:r>
            <a:r>
              <a:rPr lang="zh-CN" altLang="en-US" sz="800">
                <a:solidFill>
                  <a:srgbClr val="53565A"/>
                </a:solidFill>
                <a:latin typeface="Arial"/>
                <a:ea typeface="华文楷体" pitchFamily="2" charset="-122"/>
                <a:cs typeface="Arial"/>
              </a:rPr>
              <a:t>、</a:t>
            </a:r>
            <a:r>
              <a:rPr lang="en-US" altLang="zh-CN" sz="800">
                <a:solidFill>
                  <a:srgbClr val="53565A"/>
                </a:solidFill>
                <a:latin typeface="Arial"/>
                <a:ea typeface="华文楷体" pitchFamily="2" charset="-122"/>
                <a:cs typeface="Arial"/>
              </a:rPr>
              <a:t>SDC</a:t>
            </a:r>
            <a:r>
              <a:rPr lang="zh-CN" altLang="en-US" sz="800">
                <a:solidFill>
                  <a:srgbClr val="53565A"/>
                </a:solidFill>
                <a:latin typeface="Arial"/>
                <a:ea typeface="华文楷体" pitchFamily="2" charset="-122"/>
                <a:cs typeface="Arial"/>
              </a:rPr>
              <a:t>、中国国家统计局</a:t>
            </a:r>
            <a:r>
              <a:rPr lang="en-US" altLang="zh-CN" sz="800">
                <a:solidFill>
                  <a:srgbClr val="53565A"/>
                </a:solidFill>
                <a:latin typeface="Arial"/>
                <a:ea typeface="华文楷体" pitchFamily="2" charset="-122"/>
                <a:cs typeface="Arial"/>
              </a:rPr>
              <a:t>, </a:t>
            </a:r>
            <a:r>
              <a:rPr lang="zh-CN" altLang="en-US" sz="800">
                <a:solidFill>
                  <a:srgbClr val="53565A"/>
                </a:solidFill>
                <a:latin typeface="Arial"/>
                <a:ea typeface="华文楷体" pitchFamily="2" charset="-122"/>
                <a:cs typeface="Arial"/>
              </a:rPr>
              <a:t>截至</a:t>
            </a:r>
            <a:r>
              <a:rPr lang="en-US" altLang="zh-CN" sz="800" smtClean="0">
                <a:solidFill>
                  <a:srgbClr val="53565A"/>
                </a:solidFill>
                <a:latin typeface="Arial"/>
                <a:ea typeface="华文楷体" pitchFamily="2" charset="-122"/>
                <a:cs typeface="Arial"/>
              </a:rPr>
              <a:t>2014</a:t>
            </a:r>
            <a:r>
              <a:rPr lang="zh-CN" altLang="en-US" sz="800" smtClean="0">
                <a:solidFill>
                  <a:srgbClr val="53565A"/>
                </a:solidFill>
                <a:latin typeface="Arial"/>
                <a:ea typeface="华文楷体" pitchFamily="2" charset="-122"/>
                <a:cs typeface="Arial"/>
              </a:rPr>
              <a:t>年</a:t>
            </a:r>
            <a:r>
              <a:rPr lang="en-US" altLang="zh-CN" sz="800" smtClean="0">
                <a:solidFill>
                  <a:srgbClr val="53565A"/>
                </a:solidFill>
                <a:latin typeface="Arial"/>
                <a:ea typeface="华文楷体" pitchFamily="2" charset="-122"/>
                <a:cs typeface="Arial"/>
              </a:rPr>
              <a:t>12</a:t>
            </a:r>
            <a:r>
              <a:rPr lang="zh-CN" altLang="en-US" sz="800" smtClean="0">
                <a:solidFill>
                  <a:srgbClr val="53565A"/>
                </a:solidFill>
                <a:latin typeface="Arial"/>
                <a:ea typeface="华文楷体" pitchFamily="2" charset="-122"/>
                <a:cs typeface="Arial"/>
              </a:rPr>
              <a:t>月</a:t>
            </a:r>
            <a:r>
              <a:rPr lang="en-US" altLang="zh-CN" sz="800" smtClean="0">
                <a:solidFill>
                  <a:srgbClr val="53565A"/>
                </a:solidFill>
                <a:latin typeface="Arial"/>
                <a:ea typeface="华文楷体" pitchFamily="2" charset="-122"/>
                <a:cs typeface="Arial"/>
              </a:rPr>
              <a:t>9</a:t>
            </a:r>
            <a:r>
              <a:rPr lang="zh-CN" altLang="en-US" sz="800" smtClean="0">
                <a:solidFill>
                  <a:srgbClr val="53565A"/>
                </a:solidFill>
                <a:latin typeface="Arial"/>
                <a:ea typeface="华文楷体" pitchFamily="2" charset="-122"/>
                <a:cs typeface="Arial"/>
              </a:rPr>
              <a:t>日。 </a:t>
            </a:r>
            <a:endParaRPr lang="zh-CN" altLang="en-US" sz="800">
              <a:solidFill>
                <a:srgbClr val="53565A"/>
              </a:solidFill>
              <a:latin typeface="Arial"/>
              <a:ea typeface="华文楷体" pitchFamily="2" charset="-122"/>
              <a:cs typeface="Arial"/>
            </a:endParaRPr>
          </a:p>
        </p:txBody>
      </p:sp>
      <p:sp>
        <p:nvSpPr>
          <p:cNvPr id="19" name="Text Box 1177"/>
          <p:cNvSpPr txBox="1">
            <a:spLocks noChangeArrowheads="1"/>
          </p:cNvSpPr>
          <p:nvPr/>
        </p:nvSpPr>
        <p:spPr bwMode="auto">
          <a:xfrm>
            <a:off x="8723185" y="1152165"/>
            <a:ext cx="422553" cy="246221"/>
          </a:xfrm>
          <a:prstGeom prst="rect">
            <a:avLst/>
          </a:prstGeom>
          <a:noFill/>
          <a:ln>
            <a:noFill/>
          </a:ln>
          <a:effectLst/>
          <a:extLst>
            <a:ext uri="{909E8E84-426E-40DD-AFC4-6F175D3DCCD1}">
              <a14:hiddenFill xmlns:a14="http://schemas.microsoft.com/office/drawing/2010/main">
                <a:solidFill>
                  <a:srgbClr val="DC241F">
                    <a:alpha val="12157"/>
                  </a:srgbClr>
                </a:solidFill>
              </a14:hiddenFill>
            </a:ext>
            <a:ext uri="{91240B29-F687-4F45-9708-019B960494DF}">
              <a14:hiddenLine xmlns:a14="http://schemas.microsoft.com/office/drawing/2010/main" w="6350" algn="ctr">
                <a:solidFill>
                  <a:srgbClr val="CB6015"/>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spAutoFit/>
          </a:bodyPr>
          <a:lstStyle>
            <a:defPPr>
              <a:defRPr lang="en-US"/>
            </a:defPPr>
            <a:lvl1pPr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1pPr>
            <a:lvl2pPr marL="742950" indent="-28575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2pPr>
            <a:lvl3pPr marL="11430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3pPr>
            <a:lvl4pPr marL="16002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4pPr>
            <a:lvl5pPr marL="2057400" indent="-228600" algn="ctr" rtl="0" eaLnBrk="0" fontAlgn="base" hangingPunct="0">
              <a:spcBef>
                <a:spcPct val="0"/>
              </a:spcBef>
              <a:spcAft>
                <a:spcPct val="0"/>
              </a:spcAft>
              <a:defRPr sz="1400" kern="1200">
                <a:solidFill>
                  <a:schemeClr val="tx1"/>
                </a:solidFill>
                <a:latin typeface="Arial" pitchFamily="34" charset="0"/>
                <a:ea typeface="Geneva" pitchFamily="34" charset="0"/>
                <a:cs typeface="Geneva" pitchFamily="34" charset="0"/>
              </a:defRPr>
            </a:lvl5pPr>
            <a:lvl6pPr marL="25146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6pPr>
            <a:lvl7pPr marL="29718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7pPr>
            <a:lvl8pPr marL="34290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8pPr>
            <a:lvl9pPr marL="3886200" indent="-228600" algn="ctr" defTabSz="914400" rtl="0" eaLnBrk="0" fontAlgn="base" latinLnBrk="0" hangingPunct="0">
              <a:spcBef>
                <a:spcPct val="0"/>
              </a:spcBef>
              <a:spcAft>
                <a:spcPct val="0"/>
              </a:spcAft>
              <a:defRPr sz="1400" kern="1200">
                <a:solidFill>
                  <a:schemeClr val="tx1"/>
                </a:solidFill>
                <a:latin typeface="Arial" pitchFamily="34" charset="0"/>
                <a:ea typeface="Geneva" pitchFamily="34" charset="0"/>
                <a:cs typeface="Geneva" pitchFamily="34" charset="0"/>
              </a:defRPr>
            </a:lvl9pPr>
          </a:lstStyle>
          <a:p>
            <a:pPr algn="ctr" eaLnBrk="1" hangingPunct="1"/>
            <a:r>
              <a:rPr lang="en-US" sz="1000" smtClean="0">
                <a:solidFill>
                  <a:srgbClr val="CB6015"/>
                </a:solidFill>
                <a:ea typeface="ヒラギノ角ゴ Pro W3"/>
                <a:cs typeface="ヒラギノ角ゴ Pro W3"/>
              </a:rPr>
              <a:t>+55%</a:t>
            </a:r>
          </a:p>
        </p:txBody>
      </p:sp>
      <p:sp>
        <p:nvSpPr>
          <p:cNvPr id="20" name="Oval 1178"/>
          <p:cNvSpPr>
            <a:spLocks noChangeArrowheads="1"/>
          </p:cNvSpPr>
          <p:nvPr/>
        </p:nvSpPr>
        <p:spPr bwMode="auto">
          <a:xfrm>
            <a:off x="8609023" y="1169800"/>
            <a:ext cx="647700" cy="214688"/>
          </a:xfrm>
          <a:prstGeom prst="ellipse">
            <a:avLst/>
          </a:prstGeom>
          <a:noFill/>
          <a:ln w="19050" algn="ctr">
            <a:solidFill>
              <a:srgbClr val="CB6015"/>
            </a:solidFill>
            <a:prstDash val="dash"/>
            <a:round/>
          </a:ln>
          <a:effectLst/>
          <a:extLst>
            <a:ext uri="{909E8E84-426E-40DD-AFC4-6F175D3DCCD1}">
              <a14:hiddenFill xmlns:a14="http://schemas.microsoft.com/office/drawing/2010/main">
                <a:solidFill>
                  <a:srgbClr val="DC241F">
                    <a:alpha val="12157"/>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smtClean="0">
              <a:solidFill>
                <a:srgbClr val="99E4FA"/>
              </a:solidFill>
              <a:ea typeface="ヒラギノ角ゴ Pro W3"/>
              <a:cs typeface="ヒラギノ角ゴ Pro W3"/>
            </a:endParaRPr>
          </a:p>
        </p:txBody>
      </p:sp>
      <p:sp>
        <p:nvSpPr>
          <p:cNvPr id="21" name="Line 2351"/>
          <p:cNvSpPr>
            <a:spLocks noChangeShapeType="1"/>
          </p:cNvSpPr>
          <p:nvPr/>
        </p:nvSpPr>
        <p:spPr bwMode="auto">
          <a:xfrm flipH="1">
            <a:off x="8658224" y="1489075"/>
            <a:ext cx="598497" cy="492125"/>
          </a:xfrm>
          <a:prstGeom prst="line">
            <a:avLst/>
          </a:prstGeom>
          <a:noFill/>
          <a:ln w="19050">
            <a:solidFill>
              <a:srgbClr val="CB6015"/>
            </a:solidFill>
            <a:round/>
            <a:head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sp>
        <p:nvSpPr>
          <p:cNvPr id="22" name="Line 82"/>
          <p:cNvSpPr>
            <a:spLocks noChangeShapeType="1"/>
          </p:cNvSpPr>
          <p:nvPr/>
        </p:nvSpPr>
        <p:spPr bwMode="auto">
          <a:xfrm flipH="1">
            <a:off x="8319453" y="1149697"/>
            <a:ext cx="0" cy="1918912"/>
          </a:xfrm>
          <a:prstGeom prst="line">
            <a:avLst/>
          </a:prstGeom>
          <a:noFill/>
          <a:ln w="9525" cap="rnd">
            <a:solidFill>
              <a:srgbClr val="FF0000"/>
            </a:solidFill>
            <a:prstDash val="sysDot"/>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graphicFrame>
        <p:nvGraphicFramePr>
          <p:cNvPr id="23" name="Chart 22"/>
          <p:cNvGraphicFramePr/>
          <p:nvPr>
            <p:extLst>
              <p:ext uri="{D42A27DB-BD31-4B8C-83A1-F6EECF244321}">
                <p14:modId xmlns:p14="http://schemas.microsoft.com/office/powerpoint/2010/main" val="1048651192"/>
              </p:ext>
            </p:extLst>
          </p:nvPr>
        </p:nvGraphicFramePr>
        <p:xfrm>
          <a:off x="136525" y="4049714"/>
          <a:ext cx="9558338" cy="2211386"/>
        </p:xfrm>
        <a:graphic>
          <a:graphicData uri="http://schemas.openxmlformats.org/drawingml/2006/chart">
            <c:chart xmlns:c="http://schemas.openxmlformats.org/drawingml/2006/chart" r:id="rId3"/>
          </a:graphicData>
        </a:graphic>
      </p:graphicFrame>
      <p:sp>
        <p:nvSpPr>
          <p:cNvPr id="24" name="Line 82"/>
          <p:cNvSpPr>
            <a:spLocks noChangeShapeType="1"/>
          </p:cNvSpPr>
          <p:nvPr/>
        </p:nvSpPr>
        <p:spPr bwMode="auto">
          <a:xfrm flipH="1">
            <a:off x="8319453" y="3822700"/>
            <a:ext cx="0" cy="1918912"/>
          </a:xfrm>
          <a:prstGeom prst="line">
            <a:avLst/>
          </a:prstGeom>
          <a:noFill/>
          <a:ln w="9525" cap="rnd">
            <a:solidFill>
              <a:srgbClr val="FF0000"/>
            </a:solidFill>
            <a:prstDash val="sysDot"/>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a:endParaRPr lang="en-US" b="0" smtClean="0">
              <a:solidFill>
                <a:srgbClr val="53565A"/>
              </a:solidFill>
            </a:endParaRPr>
          </a:p>
        </p:txBody>
      </p:sp>
      <p:graphicFrame>
        <p:nvGraphicFramePr>
          <p:cNvPr id="25" name="Chart 24"/>
          <p:cNvGraphicFramePr/>
          <p:nvPr>
            <p:extLst>
              <p:ext uri="{D42A27DB-BD31-4B8C-83A1-F6EECF244321}">
                <p14:modId xmlns:p14="http://schemas.microsoft.com/office/powerpoint/2010/main" val="3792957460"/>
              </p:ext>
            </p:extLst>
          </p:nvPr>
        </p:nvGraphicFramePr>
        <p:xfrm>
          <a:off x="136525" y="1116014"/>
          <a:ext cx="9558338" cy="2211386"/>
        </p:xfrm>
        <a:graphic>
          <a:graphicData uri="http://schemas.openxmlformats.org/drawingml/2006/chart">
            <c:chart xmlns:c="http://schemas.openxmlformats.org/drawingml/2006/chart" r:id="rId4"/>
          </a:graphicData>
        </a:graphic>
      </p:graphicFrame>
      <p:sp>
        <p:nvSpPr>
          <p:cNvPr id="5" name="Rectangle 4"/>
          <p:cNvSpPr/>
          <p:nvPr>
            <p:custDataLst>
              <p:tags r:id="rId5"/>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mj-ea"/>
              </a:rPr>
              <a:t>5</a:t>
            </a:r>
            <a:endParaRPr kumimoji="0" lang="en-US" sz="800" i="0" u="none" strike="noStrike" cap="none" normalizeH="0" baseline="0" smtClean="0">
              <a:ln>
                <a:noFill/>
              </a:ln>
              <a:solidFill>
                <a:srgbClr val="53565A"/>
              </a:solidFill>
              <a:effectLst/>
              <a:latin typeface="Arial" pitchFamily="34" charset="0"/>
              <a:ea typeface="+mj-ea"/>
            </a:endParaRPr>
          </a:p>
        </p:txBody>
      </p:sp>
      <p:sp>
        <p:nvSpPr>
          <p:cNvPr id="6" name="Rectangle 5"/>
          <p:cNvSpPr/>
          <p:nvPr>
            <p:custDataLst>
              <p:tags r:id="rId6"/>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mj-ea"/>
              </a:rPr>
              <a:t>中国跨国并购的现状和趋势</a:t>
            </a:r>
            <a:endParaRPr kumimoji="0" lang="en-US" sz="800" i="0" u="none" strike="noStrike" cap="none" normalizeH="0" baseline="0" smtClean="0">
              <a:ln>
                <a:noFill/>
              </a:ln>
              <a:solidFill>
                <a:srgbClr val="53565A"/>
              </a:solidFill>
              <a:effectLst/>
              <a:latin typeface="Arial" pitchFamily="34" charset="0"/>
              <a:ea typeface="+mj-ea"/>
            </a:endParaRPr>
          </a:p>
        </p:txBody>
      </p:sp>
    </p:spTree>
    <p:custDataLst>
      <p:tags r:id="rId7"/>
    </p:custDataLst>
    <p:extLst>
      <p:ext uri="{BB962C8B-B14F-4D97-AF65-F5344CB8AC3E}">
        <p14:creationId xmlns:p14="http://schemas.microsoft.com/office/powerpoint/2010/main" val="4083537315"/>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18"/>
          <p:cNvSpPr>
            <a:spLocks noGrp="1" noChangeArrowheads="1"/>
          </p:cNvSpPr>
          <p:nvPr>
            <p:ph type="ctrTitle"/>
          </p:nvPr>
        </p:nvSpPr>
        <p:spPr>
          <a:xfrm>
            <a:off x="152400" y="2631758"/>
            <a:ext cx="9601200" cy="492443"/>
          </a:xfrm>
          <a:ln w="12700"/>
        </p:spPr>
        <p:txBody>
          <a:bodyPr/>
          <a:lstStyle/>
          <a:p>
            <a:r>
              <a:rPr lang="en-US" altLang="zh-CN" smtClean="0"/>
              <a:t>3</a:t>
            </a:r>
            <a:r>
              <a:rPr lang="en-US" smtClean="0"/>
              <a:t>. </a:t>
            </a:r>
            <a:r>
              <a:rPr lang="zh-CN" altLang="en-US" smtClean="0"/>
              <a:t>跨国并</a:t>
            </a:r>
            <a:r>
              <a:rPr lang="zh-CN" altLang="en-US"/>
              <a:t>购对企业的主要好处</a:t>
            </a:r>
            <a:endParaRPr lang="en-US" smtClean="0"/>
          </a:p>
        </p:txBody>
      </p:sp>
      <p:sp>
        <p:nvSpPr>
          <p:cNvPr id="5123" name="Rectangle 19"/>
          <p:cNvSpPr>
            <a:spLocks noGrp="1" noChangeArrowheads="1"/>
          </p:cNvSpPr>
          <p:nvPr>
            <p:ph type="subTitle" idx="1"/>
          </p:nvPr>
        </p:nvSpPr>
        <p:spPr/>
        <p:txBody>
          <a:bodyPr/>
          <a:lstStyle/>
          <a:p>
            <a:endParaRPr lang="en-US" smtClean="0"/>
          </a:p>
        </p:txBody>
      </p:sp>
    </p:spTree>
    <p:custDataLst>
      <p:tags r:id="rId2"/>
    </p:custDataLst>
    <p:extLst>
      <p:ext uri="{BB962C8B-B14F-4D97-AF65-F5344CB8AC3E}">
        <p14:creationId xmlns:p14="http://schemas.microsoft.com/office/powerpoint/2010/main" val="1421183793"/>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4" name="Rectangle 15"/>
          <p:cNvSpPr>
            <a:spLocks noGrp="1" noChangeArrowheads="1"/>
          </p:cNvSpPr>
          <p:nvPr>
            <p:ph type="title" idx="4294967295"/>
          </p:nvPr>
        </p:nvSpPr>
        <p:spPr>
          <a:xfrm>
            <a:off x="152400" y="60325"/>
            <a:ext cx="9598025" cy="377825"/>
          </a:xfrm>
        </p:spPr>
        <p:txBody>
          <a:bodyPr/>
          <a:lstStyle/>
          <a:p>
            <a:pPr eaLnBrk="1" hangingPunct="1"/>
            <a:r>
              <a:rPr lang="zh-CN" smtClean="0"/>
              <a:t>并购理据</a:t>
            </a:r>
            <a:endParaRPr lang="en-US" smtClean="0"/>
          </a:p>
        </p:txBody>
      </p:sp>
      <p:grpSp>
        <p:nvGrpSpPr>
          <p:cNvPr id="44035" name="Group 20"/>
          <p:cNvGrpSpPr/>
          <p:nvPr/>
        </p:nvGrpSpPr>
        <p:grpSpPr>
          <a:xfrm>
            <a:off x="150813" y="558800"/>
            <a:ext cx="9601200" cy="495300"/>
            <a:chOff x="95" y="352"/>
            <a:chExt cx="6048" cy="312"/>
          </a:xfrm>
        </p:grpSpPr>
        <p:sp>
          <p:nvSpPr>
            <p:cNvPr id="44072" name="MessageBox"/>
            <p:cNvSpPr>
              <a:spLocks noChangeArrowheads="1"/>
            </p:cNvSpPr>
            <p:nvPr>
              <p:custDataLst>
                <p:tags r:id="rId2"/>
              </p:custDataLst>
            </p:nvPr>
          </p:nvSpPr>
          <p:spPr bwMode="gray">
            <a:xfrm>
              <a:off x="95" y="352"/>
              <a:ext cx="6048" cy="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lang="zh-CN" altLang="en-US" smtClean="0">
                  <a:solidFill>
                    <a:srgbClr val="00BDF2"/>
                  </a:solidFill>
                  <a:ea typeface="STKaiti" pitchFamily="2" charset="-122"/>
                </a:rPr>
                <a:t>适度实施并购策略能够让公司在竞争中取胜。尽管并购交易本身存在风险，但是不能因为对并购交易不熟悉而过高估计此类风险，从而错过了能够创造价值的并购机会。</a:t>
              </a:r>
            </a:p>
          </p:txBody>
        </p:sp>
        <p:sp>
          <p:nvSpPr>
            <p:cNvPr id="44073" name="MessageLine"/>
            <p:cNvSpPr>
              <a:spLocks noChangeShapeType="1"/>
            </p:cNvSpPr>
            <p:nvPr/>
          </p:nvSpPr>
          <p:spPr bwMode="gray">
            <a:xfrm>
              <a:off x="95" y="664"/>
              <a:ext cx="6048" cy="0"/>
            </a:xfrm>
            <a:prstGeom prst="line">
              <a:avLst/>
            </a:prstGeom>
            <a:noFill/>
            <a:ln w="6350">
              <a:solidFill>
                <a:srgbClr val="97999B"/>
              </a:solidFill>
              <a:round/>
            </a:ln>
            <a:extLst>
              <a:ext uri="{909E8E84-426E-40DD-AFC4-6F175D3DCCD1}">
                <a14:hiddenFill xmlns:a14="http://schemas.microsoft.com/office/drawing/2010/main">
                  <a:noFill/>
                </a14:hiddenFill>
              </a:ext>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ea typeface="STKaiti" pitchFamily="2" charset="-122"/>
              </a:endParaRPr>
            </a:p>
          </p:txBody>
        </p:sp>
      </p:grpSp>
      <p:graphicFrame>
        <p:nvGraphicFramePr>
          <p:cNvPr id="86099" name="Group 83"/>
          <p:cNvGraphicFramePr>
            <a:graphicFrameLocks noGrp="1"/>
          </p:cNvGraphicFramePr>
          <p:nvPr/>
        </p:nvGraphicFramePr>
        <p:xfrm>
          <a:off x="147638" y="1290638"/>
          <a:ext cx="9598025" cy="4881564"/>
        </p:xfrm>
        <a:graphic>
          <a:graphicData uri="http://schemas.openxmlformats.org/drawingml/2006/table">
            <a:tbl>
              <a:tblPr/>
              <a:tblGrid>
                <a:gridCol w="1576387"/>
                <a:gridCol w="2673350"/>
                <a:gridCol w="2674938"/>
                <a:gridCol w="2673350"/>
              </a:tblGrid>
              <a:tr h="320675">
                <a:tc>
                  <a:txBody>
                    <a:bodyPr vert="horz" wrap="square"/>
                    <a:lstStyle/>
                    <a:p>
                      <a:pPr marL="0" marR="0" lvl="0" indent="0" algn="l" defTabSz="914400" rtl="0" eaLnBrk="1" fontAlgn="base" latinLnBrk="0" hangingPunct="1">
                        <a:lnSpc>
                          <a:spcPct val="100000"/>
                        </a:lnSpc>
                        <a:spcBef>
                          <a:spcPct val="75000"/>
                        </a:spcBef>
                        <a:spcAft>
                          <a:spcPct val="0"/>
                        </a:spcAft>
                        <a:buClr>
                          <a:schemeClr val="tx2"/>
                        </a:buClr>
                        <a:buSzTx/>
                        <a:buFont typeface="Symbol" pitchFamily="18" charset="2"/>
                        <a:buNone/>
                      </a:pPr>
                      <a:endPar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0" marR="46800" marT="46800" marB="46800" anchor="b" horzOverflow="overflow">
                    <a:lnL>
                      <a:noFill/>
                    </a:lnL>
                    <a:lnR>
                      <a:noFill/>
                    </a:lnR>
                    <a:lnT>
                      <a:noFill/>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75000"/>
                        </a:spcBef>
                        <a:spcAft>
                          <a:spcPct val="0"/>
                        </a:spcAft>
                        <a:buClr>
                          <a:schemeClr val="tx2"/>
                        </a:buClr>
                        <a:buSzTx/>
                        <a:buFont typeface="Symbol" pitchFamily="18" charset="2"/>
                        <a:buNone/>
                      </a:pPr>
                      <a:r>
                        <a:rPr kumimoji="0" lang="zh-CN" altLang="en-US" sz="1200" b="0" i="0" u="none" strike="noStrike" cap="none" normalizeH="0" baseline="0" smtClean="0">
                          <a:ln>
                            <a:noFill/>
                          </a:ln>
                          <a:solidFill>
                            <a:schemeClr val="hlink"/>
                          </a:solidFill>
                          <a:effectLst/>
                          <a:latin typeface="Arial" pitchFamily="34" charset="0"/>
                          <a:ea typeface="STKaiti" pitchFamily="2" charset="-122"/>
                          <a:cs typeface="Arial" pitchFamily="34" charset="0"/>
                        </a:rPr>
                        <a:t>战略目标</a:t>
                      </a:r>
                      <a:endParaRPr kumimoji="0" lang="en-US" altLang="zh-CN" sz="1200" b="0" i="0" u="none" strike="noStrike" cap="none" normalizeH="0" baseline="0" smtClean="0">
                        <a:ln>
                          <a:noFill/>
                        </a:ln>
                        <a:solidFill>
                          <a:schemeClr val="hlink"/>
                        </a:solidFill>
                        <a:effectLst/>
                        <a:latin typeface="Arial" pitchFamily="34" charset="0"/>
                        <a:ea typeface="STKaiti" pitchFamily="2" charset="-122"/>
                        <a:cs typeface="Arial" pitchFamily="34" charset="0"/>
                      </a:endParaRPr>
                    </a:p>
                  </a:txBody>
                  <a:tcPr marL="72000" marR="46800" marT="46800" marB="46800" anchor="b" horzOverflow="overflow">
                    <a:lnL>
                      <a:noFill/>
                    </a:lnL>
                    <a:lnR>
                      <a:noFill/>
                    </a:lnR>
                    <a:lnT>
                      <a:noFill/>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75000"/>
                        </a:spcBef>
                        <a:spcAft>
                          <a:spcPct val="0"/>
                        </a:spcAft>
                        <a:buClr>
                          <a:schemeClr val="tx2"/>
                        </a:buClr>
                        <a:buSzTx/>
                        <a:buFont typeface="Symbol" pitchFamily="18" charset="2"/>
                        <a:buNone/>
                      </a:pPr>
                      <a:r>
                        <a:rPr kumimoji="0" lang="zh-CN" altLang="en-US" sz="1200" b="0" i="0" u="none" strike="noStrike" cap="none" normalizeH="0" baseline="0" smtClean="0">
                          <a:ln>
                            <a:noFill/>
                          </a:ln>
                          <a:solidFill>
                            <a:schemeClr val="hlink"/>
                          </a:solidFill>
                          <a:effectLst/>
                          <a:latin typeface="Arial" pitchFamily="34" charset="0"/>
                          <a:ea typeface="STKaiti" pitchFamily="2" charset="-122"/>
                          <a:cs typeface="Arial" pitchFamily="34" charset="0"/>
                        </a:rPr>
                        <a:t>主要考虑</a:t>
                      </a:r>
                      <a:endParaRPr kumimoji="0" lang="en-US" altLang="zh-CN" sz="1200" b="0" i="0" u="none" strike="noStrike" cap="none" normalizeH="0" baseline="0" smtClean="0">
                        <a:ln>
                          <a:noFill/>
                        </a:ln>
                        <a:solidFill>
                          <a:schemeClr val="hlink"/>
                        </a:solidFill>
                        <a:effectLst/>
                        <a:latin typeface="Arial" pitchFamily="34" charset="0"/>
                        <a:ea typeface="STKaiti" pitchFamily="2" charset="-122"/>
                        <a:cs typeface="Arial" pitchFamily="34" charset="0"/>
                      </a:endParaRPr>
                    </a:p>
                  </a:txBody>
                  <a:tcPr marL="72000" marR="46800" marT="46800" marB="46800" anchor="b" horzOverflow="overflow">
                    <a:lnL>
                      <a:noFill/>
                    </a:lnL>
                    <a:lnR>
                      <a:noFill/>
                    </a:lnR>
                    <a:lnT>
                      <a:noFill/>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75000"/>
                        </a:spcBef>
                        <a:spcAft>
                          <a:spcPct val="0"/>
                        </a:spcAft>
                        <a:buClr>
                          <a:schemeClr val="tx2"/>
                        </a:buClr>
                        <a:buSzTx/>
                        <a:buFont typeface="Symbol" pitchFamily="18" charset="2"/>
                        <a:buNone/>
                      </a:pPr>
                      <a:r>
                        <a:rPr kumimoji="0" lang="zh-CN" altLang="en-US" sz="1200" b="0" i="0" u="none" strike="noStrike" cap="none" normalizeH="0" baseline="0" smtClean="0">
                          <a:ln>
                            <a:noFill/>
                          </a:ln>
                          <a:solidFill>
                            <a:schemeClr val="hlink"/>
                          </a:solidFill>
                          <a:effectLst/>
                          <a:latin typeface="Arial" pitchFamily="34" charset="0"/>
                          <a:ea typeface="STKaiti" pitchFamily="2" charset="-122"/>
                          <a:cs typeface="Arial" pitchFamily="34" charset="0"/>
                        </a:rPr>
                        <a:t>举例</a:t>
                      </a:r>
                      <a:endParaRPr kumimoji="0" lang="en-US" altLang="zh-CN" sz="1200" b="0" i="0" u="none" strike="noStrike" cap="none" normalizeH="0" baseline="0" smtClean="0">
                        <a:ln>
                          <a:noFill/>
                        </a:ln>
                        <a:solidFill>
                          <a:schemeClr val="hlink"/>
                        </a:solidFill>
                        <a:effectLst/>
                        <a:latin typeface="Arial" pitchFamily="34" charset="0"/>
                        <a:ea typeface="STKaiti" pitchFamily="2" charset="-122"/>
                        <a:cs typeface="Arial" pitchFamily="34" charset="0"/>
                      </a:endParaRPr>
                    </a:p>
                  </a:txBody>
                  <a:tcPr marL="72000" marR="46800" marT="46800" marB="46800" anchor="b" horzOverflow="overflow">
                    <a:lnL>
                      <a:noFill/>
                    </a:lnL>
                    <a:lnR>
                      <a:noFill/>
                    </a:lnR>
                    <a:lnT>
                      <a:noFill/>
                    </a:lnT>
                    <a:lnB w="6350" cap="flat" cmpd="sng" algn="ctr">
                      <a:solidFill>
                        <a:schemeClr val="tx1"/>
                      </a:solidFill>
                      <a:prstDash val="solid"/>
                      <a:round/>
                      <a:headEnd type="none" w="med" len="med"/>
                      <a:tailEnd type="none" w="med" len="med"/>
                    </a:lnB>
                    <a:lnTlToBr>
                      <a:noFill/>
                    </a:lnTlToBr>
                    <a:lnBlToTr>
                      <a:noFill/>
                    </a:lnBlToTr>
                    <a:noFill/>
                  </a:tcPr>
                </a:tc>
              </a:tr>
              <a:tr h="912813">
                <a:tc>
                  <a:txBody>
                    <a:bodyPr vert="horz" wrap="square"/>
                    <a:lstStyle/>
                    <a:p>
                      <a:pPr marL="0" marR="0" lvl="0" indent="0" algn="l" defTabSz="914400" rtl="0" eaLnBrk="1" fontAlgn="base" latinLnBrk="0" hangingPunct="1">
                        <a:lnSpc>
                          <a:spcPct val="100000"/>
                        </a:lnSpc>
                        <a:spcBef>
                          <a:spcPct val="75000"/>
                        </a:spcBef>
                        <a:spcAft>
                          <a:spcPct val="0"/>
                        </a:spcAft>
                        <a:buClr>
                          <a:schemeClr val="tx2"/>
                        </a:buClr>
                        <a:buSzTx/>
                        <a:buFont typeface="Symbol" pitchFamily="18" charset="2"/>
                        <a:buNone/>
                      </a:pPr>
                      <a:r>
                        <a:rPr kumimoji="0" lang="zh-CN" altLang="en-US" sz="1200" b="0" i="0" u="none" strike="noStrike" cap="none" normalizeH="0" baseline="0" smtClean="0">
                          <a:ln>
                            <a:noFill/>
                          </a:ln>
                          <a:solidFill>
                            <a:schemeClr val="accent1"/>
                          </a:solidFill>
                          <a:effectLst/>
                          <a:latin typeface="Arial" pitchFamily="34" charset="0"/>
                          <a:ea typeface="STKaiti" pitchFamily="2" charset="-122"/>
                          <a:cs typeface="Arial" pitchFamily="34" charset="0"/>
                        </a:rPr>
                        <a:t>过剩产能整合</a:t>
                      </a:r>
                      <a:endParaRPr kumimoji="0" lang="en-US" altLang="zh-CN" sz="1200" b="0" i="0" u="none" strike="noStrike" cap="none" normalizeH="0" baseline="0" smtClean="0">
                        <a:ln>
                          <a:noFill/>
                        </a:ln>
                        <a:solidFill>
                          <a:schemeClr val="accent1"/>
                        </a:solidFill>
                        <a:effectLst/>
                        <a:latin typeface="Arial" pitchFamily="34" charset="0"/>
                        <a:ea typeface="STKaiti" pitchFamily="2" charset="-122"/>
                        <a:cs typeface="Arial" pitchFamily="34" charset="0"/>
                      </a:endParaRPr>
                    </a:p>
                  </a:txBody>
                  <a:tcPr marL="0" marR="46800" marT="46800" marB="46800" horzOverflow="overflow">
                    <a:lnL>
                      <a:noFill/>
                    </a:lnL>
                    <a:lnR w="9525" cap="flat" cmpd="sng" algn="ctr">
                      <a:solidFill>
                        <a:schemeClr val="tx1"/>
                      </a:solidFill>
                      <a:prstDash val="sysDot"/>
                      <a:round/>
                      <a:headEnd type="none" w="med" len="med"/>
                      <a:tailEnd type="none" w="med" len="med"/>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rgbClr val="97999B"/>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收购方将可以消除过剩产能，扩大市场份额，提高经营效率</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chemeClr val="tx2"/>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只有在实现合理化之后才能够真正管理一家合并的公司，所以需要迅速决定消除哪些产能</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chemeClr val="tx2"/>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惠普和康柏合并</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a:noFill/>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911225">
                <a:tc>
                  <a:txBody>
                    <a:bodyPr vert="horz" wrap="square"/>
                    <a:lstStyle/>
                    <a:p>
                      <a:pPr marL="0" marR="0" lvl="0" indent="0" algn="l" defTabSz="914400" rtl="0" eaLnBrk="1" fontAlgn="base" latinLnBrk="0" hangingPunct="1">
                        <a:lnSpc>
                          <a:spcPct val="100000"/>
                        </a:lnSpc>
                        <a:spcBef>
                          <a:spcPct val="75000"/>
                        </a:spcBef>
                        <a:spcAft>
                          <a:spcPct val="0"/>
                        </a:spcAft>
                        <a:buClr>
                          <a:schemeClr val="tx2"/>
                        </a:buClr>
                        <a:buSzTx/>
                        <a:buFont typeface="Symbol" pitchFamily="18" charset="2"/>
                        <a:buNone/>
                      </a:pPr>
                      <a:r>
                        <a:rPr kumimoji="0" lang="zh-CN" altLang="en-US" sz="1200" b="0" i="0" u="none" strike="noStrike" cap="none" normalizeH="0" baseline="0" smtClean="0">
                          <a:ln>
                            <a:noFill/>
                          </a:ln>
                          <a:solidFill>
                            <a:schemeClr val="accent1"/>
                          </a:solidFill>
                          <a:effectLst/>
                          <a:latin typeface="Arial" pitchFamily="34" charset="0"/>
                          <a:ea typeface="STKaiti" pitchFamily="2" charset="-122"/>
                          <a:cs typeface="Arial" pitchFamily="34" charset="0"/>
                        </a:rPr>
                        <a:t>产品或市场扩展</a:t>
                      </a:r>
                      <a:r>
                        <a:rPr kumimoji="0" lang="en-US" altLang="zh-TW" sz="1200" b="0" i="0" u="none" strike="noStrike" cap="none" normalizeH="0" baseline="0" smtClean="0">
                          <a:ln>
                            <a:noFill/>
                          </a:ln>
                          <a:solidFill>
                            <a:schemeClr val="accent1"/>
                          </a:solidFill>
                          <a:effectLst/>
                          <a:latin typeface="Arial" pitchFamily="34" charset="0"/>
                          <a:ea typeface="STKaiti" pitchFamily="2" charset="-122"/>
                          <a:cs typeface="Arial" pitchFamily="34" charset="0"/>
                        </a:rPr>
                        <a:t> </a:t>
                      </a:r>
                      <a:endParaRPr kumimoji="0" lang="en-US" altLang="zh-CN" sz="1200" b="0" i="0" u="none" strike="noStrike" cap="none" normalizeH="0" baseline="0" smtClean="0">
                        <a:ln>
                          <a:noFill/>
                        </a:ln>
                        <a:solidFill>
                          <a:schemeClr val="accent1"/>
                        </a:solidFill>
                        <a:effectLst/>
                        <a:latin typeface="Arial" pitchFamily="34" charset="0"/>
                        <a:ea typeface="STKaiti" pitchFamily="2" charset="-122"/>
                        <a:cs typeface="Arial" pitchFamily="34" charset="0"/>
                      </a:endParaRPr>
                    </a:p>
                  </a:txBody>
                  <a:tcPr marL="0" marR="46800" marT="46800" marB="46800" horzOverflow="overflow">
                    <a:lnL>
                      <a:noFill/>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rgbClr val="97999B"/>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通过收购扩展公司的产品线或其国际覆盖范围</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chemeClr val="tx2"/>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知道你要购买的是什么；</a:t>
                      </a:r>
                      <a:b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br>
                      <a:r>
                        <a:rPr kumimoji="0" lang="zh-CN"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rPr>
                        <a:t>熟能生巧</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chemeClr val="tx2"/>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索尼收购</a:t>
                      </a:r>
                      <a:r>
                        <a:rPr kumimoji="0" lang="en-GB"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rPr>
                        <a:t>Universal Studios</a:t>
                      </a: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a:t>
                      </a:r>
                      <a:r>
                        <a:rPr kumimoji="0" lang="en-GB"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rPr>
                        <a:t>Travelers</a:t>
                      </a:r>
                      <a:r>
                        <a:rPr kumimoji="0" lang="zh-CN" altLang="en-GB" sz="1200" b="0" i="0" u="none" strike="noStrike" cap="none" normalizeH="0" baseline="0" smtClean="0">
                          <a:ln>
                            <a:noFill/>
                          </a:ln>
                          <a:solidFill>
                            <a:srgbClr val="53565A"/>
                          </a:solidFill>
                          <a:effectLst/>
                          <a:latin typeface="Arial" pitchFamily="34" charset="0"/>
                          <a:ea typeface="STKaiti" pitchFamily="2" charset="-122"/>
                          <a:cs typeface="Arial" pitchFamily="34" charset="0"/>
                        </a:rPr>
                        <a:t>与</a:t>
                      </a: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花旗的合并</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a:noFill/>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912813">
                <a:tc>
                  <a:txBody>
                    <a:bodyPr vert="horz" wrap="square"/>
                    <a:lstStyle/>
                    <a:p>
                      <a:pPr marL="0" marR="0" lvl="0" indent="0" algn="l" defTabSz="914400" rtl="0" eaLnBrk="1" fontAlgn="base" latinLnBrk="0" hangingPunct="1">
                        <a:lnSpc>
                          <a:spcPct val="100000"/>
                        </a:lnSpc>
                        <a:spcBef>
                          <a:spcPct val="75000"/>
                        </a:spcBef>
                        <a:spcAft>
                          <a:spcPct val="0"/>
                        </a:spcAft>
                        <a:buClr>
                          <a:schemeClr val="tx2"/>
                        </a:buClr>
                        <a:buSzTx/>
                        <a:buFont typeface="Symbol" pitchFamily="18" charset="2"/>
                        <a:buNone/>
                      </a:pPr>
                      <a:r>
                        <a:rPr kumimoji="0" lang="zh-CN" altLang="en-US" sz="1200" b="0" i="0" u="none" strike="noStrike" cap="none" normalizeH="0" baseline="0" smtClean="0">
                          <a:ln>
                            <a:noFill/>
                          </a:ln>
                          <a:solidFill>
                            <a:schemeClr val="accent1"/>
                          </a:solidFill>
                          <a:effectLst/>
                          <a:latin typeface="Arial" pitchFamily="34" charset="0"/>
                          <a:ea typeface="STKaiti" pitchFamily="2" charset="-122"/>
                          <a:cs typeface="Arial" pitchFamily="34" charset="0"/>
                        </a:rPr>
                        <a:t>扩大地域范围</a:t>
                      </a:r>
                      <a:endParaRPr kumimoji="0" lang="en-US" altLang="zh-CN" sz="1200" b="0" i="0" u="none" strike="noStrike" cap="none" normalizeH="0" baseline="0" smtClean="0">
                        <a:ln>
                          <a:noFill/>
                        </a:ln>
                        <a:solidFill>
                          <a:schemeClr val="accent1"/>
                        </a:solidFill>
                        <a:effectLst/>
                        <a:latin typeface="Arial" pitchFamily="34" charset="0"/>
                        <a:ea typeface="STKaiti" pitchFamily="2" charset="-122"/>
                        <a:cs typeface="Arial" pitchFamily="34" charset="0"/>
                      </a:endParaRPr>
                    </a:p>
                  </a:txBody>
                  <a:tcPr marL="0" marR="46800" marT="46800" marB="46800" horzOverflow="overflow">
                    <a:lnL>
                      <a:noFill/>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rgbClr val="97999B"/>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一家成功的公司能够实现地理上的扩张；经营机构仍然保留在本地</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chemeClr val="tx2"/>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如果已具备较强的企业文化，必须非常小心地引入新的价值观念</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chemeClr val="tx2"/>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汇丰收购英国的</a:t>
                      </a:r>
                      <a:r>
                        <a:rPr kumimoji="0" lang="en-GB"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rPr>
                        <a:t>Midland</a:t>
                      </a: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银行和法国的</a:t>
                      </a:r>
                      <a:r>
                        <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rPr>
                        <a:t>CCF</a:t>
                      </a:r>
                    </a:p>
                  </a:txBody>
                  <a:tcPr marL="72000" marR="46800" marT="46800" marB="46800" horzOverflow="overflow">
                    <a:lnL w="9525" cap="flat" cmpd="sng" algn="ctr">
                      <a:solidFill>
                        <a:schemeClr val="tx1"/>
                      </a:solidFill>
                      <a:prstDash val="sysDot"/>
                      <a:round/>
                      <a:headEnd type="none" w="med" len="med"/>
                      <a:tailEnd type="none" w="med" len="med"/>
                    </a:lnL>
                    <a:lnR>
                      <a:noFill/>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912813">
                <a:tc>
                  <a:txBody>
                    <a:bodyPr vert="horz" wrap="square"/>
                    <a:lstStyle/>
                    <a:p>
                      <a:pPr marL="0" marR="0" lvl="0" indent="0" algn="l" defTabSz="914400" rtl="0" eaLnBrk="1" fontAlgn="base" latinLnBrk="0" hangingPunct="1">
                        <a:lnSpc>
                          <a:spcPct val="100000"/>
                        </a:lnSpc>
                        <a:spcBef>
                          <a:spcPct val="75000"/>
                        </a:spcBef>
                        <a:spcAft>
                          <a:spcPct val="0"/>
                        </a:spcAft>
                        <a:buClr>
                          <a:schemeClr val="tx2"/>
                        </a:buClr>
                        <a:buSzTx/>
                        <a:buFont typeface="Symbol" pitchFamily="18" charset="2"/>
                        <a:buNone/>
                      </a:pPr>
                      <a:r>
                        <a:rPr kumimoji="0" lang="zh-CN" altLang="en-US" sz="1200" b="0" i="0" u="none" strike="noStrike" cap="none" normalizeH="0" baseline="0" smtClean="0">
                          <a:ln>
                            <a:noFill/>
                          </a:ln>
                          <a:solidFill>
                            <a:schemeClr val="accent1"/>
                          </a:solidFill>
                          <a:effectLst/>
                          <a:latin typeface="Arial" pitchFamily="34" charset="0"/>
                          <a:ea typeface="STKaiti" pitchFamily="2" charset="-122"/>
                          <a:cs typeface="Arial" pitchFamily="34" charset="0"/>
                        </a:rPr>
                        <a:t>行业整合</a:t>
                      </a:r>
                      <a:endParaRPr kumimoji="0" lang="en-US" altLang="zh-CN" sz="1200" b="0" i="0" u="none" strike="noStrike" cap="none" normalizeH="0" baseline="0" smtClean="0">
                        <a:ln>
                          <a:noFill/>
                        </a:ln>
                        <a:solidFill>
                          <a:schemeClr val="accent1"/>
                        </a:solidFill>
                        <a:effectLst/>
                        <a:latin typeface="Arial" pitchFamily="34" charset="0"/>
                        <a:ea typeface="STKaiti" pitchFamily="2" charset="-122"/>
                        <a:cs typeface="Arial" pitchFamily="34" charset="0"/>
                      </a:endParaRPr>
                    </a:p>
                  </a:txBody>
                  <a:tcPr marL="0" marR="46800" marT="46800" marB="46800" horzOverflow="overflow">
                    <a:lnL>
                      <a:noFill/>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rgbClr val="97999B"/>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一家公司确认一个新行业正在兴起，因而计划从界限正逐渐模糊的现有行业中收集资源，从而确立市场地位</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chemeClr val="tx2"/>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给被收购公司提供经营空间。整合应该由具体机会推动，才能创造价值</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chemeClr val="tx2"/>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美国在线收购时代华纳</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a:noFill/>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911225">
                <a:tc>
                  <a:txBody>
                    <a:bodyPr vert="horz" wrap="square"/>
                    <a:lstStyle/>
                    <a:p>
                      <a:pPr marL="0" marR="0" lvl="0" indent="0" algn="l" defTabSz="914400" rtl="0" eaLnBrk="1" fontAlgn="base" latinLnBrk="0" hangingPunct="1">
                        <a:lnSpc>
                          <a:spcPct val="100000"/>
                        </a:lnSpc>
                        <a:spcBef>
                          <a:spcPct val="75000"/>
                        </a:spcBef>
                        <a:spcAft>
                          <a:spcPct val="0"/>
                        </a:spcAft>
                        <a:buClr>
                          <a:schemeClr val="tx2"/>
                        </a:buClr>
                        <a:buSzTx/>
                        <a:buFont typeface="Symbol" pitchFamily="18" charset="2"/>
                        <a:buNone/>
                      </a:pPr>
                      <a:r>
                        <a:rPr kumimoji="0" lang="zh-CN" altLang="en-US" sz="1200" b="0" i="0" u="none" strike="noStrike" cap="none" normalizeH="0" baseline="0" smtClean="0">
                          <a:ln>
                            <a:noFill/>
                          </a:ln>
                          <a:solidFill>
                            <a:schemeClr val="accent1"/>
                          </a:solidFill>
                          <a:effectLst/>
                          <a:latin typeface="Arial" pitchFamily="34" charset="0"/>
                          <a:ea typeface="STKaiti" pitchFamily="2" charset="-122"/>
                          <a:cs typeface="Arial" pitchFamily="34" charset="0"/>
                        </a:rPr>
                        <a:t>为研发而进行的</a:t>
                      </a:r>
                      <a:br>
                        <a:rPr kumimoji="0" lang="zh-CN" altLang="en-US" sz="1200" b="0" i="0" u="none" strike="noStrike" cap="none" normalizeH="0" baseline="0" smtClean="0">
                          <a:ln>
                            <a:noFill/>
                          </a:ln>
                          <a:solidFill>
                            <a:schemeClr val="accent1"/>
                          </a:solidFill>
                          <a:effectLst/>
                          <a:latin typeface="Arial" pitchFamily="34" charset="0"/>
                          <a:ea typeface="STKaiti" pitchFamily="2" charset="-122"/>
                          <a:cs typeface="Arial" pitchFamily="34" charset="0"/>
                        </a:rPr>
                      </a:br>
                      <a:r>
                        <a:rPr kumimoji="0" lang="zh-CN" altLang="en-US" sz="1200" b="0" i="0" u="none" strike="noStrike" cap="none" normalizeH="0" baseline="0" smtClean="0">
                          <a:ln>
                            <a:noFill/>
                          </a:ln>
                          <a:solidFill>
                            <a:schemeClr val="accent1"/>
                          </a:solidFill>
                          <a:effectLst/>
                          <a:latin typeface="Arial" pitchFamily="34" charset="0"/>
                          <a:ea typeface="STKaiti" pitchFamily="2" charset="-122"/>
                          <a:cs typeface="Arial" pitchFamily="34" charset="0"/>
                        </a:rPr>
                        <a:t>并购</a:t>
                      </a:r>
                      <a:endParaRPr kumimoji="0" lang="en-US" altLang="zh-CN" sz="1200" b="0" i="0" u="none" strike="noStrike" cap="none" normalizeH="0" baseline="0" smtClean="0">
                        <a:ln>
                          <a:noFill/>
                        </a:ln>
                        <a:solidFill>
                          <a:schemeClr val="accent1"/>
                        </a:solidFill>
                        <a:effectLst/>
                        <a:latin typeface="Arial" pitchFamily="34" charset="0"/>
                        <a:ea typeface="STKaiti" pitchFamily="2" charset="-122"/>
                        <a:cs typeface="Arial" pitchFamily="34" charset="0"/>
                      </a:endParaRPr>
                    </a:p>
                  </a:txBody>
                  <a:tcPr marL="0" marR="46800" marT="46800" marB="46800" horzOverflow="overflow">
                    <a:lnL>
                      <a:noFill/>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rgbClr val="97999B"/>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利用收购取代内部研发，从而迅速确立市场地位</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chemeClr val="tx2"/>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迅速明确关键雇员，不惜任何代价留住人才</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228600" marR="0" lvl="0" indent="-228600" algn="l" defTabSz="914400" rtl="0" eaLnBrk="1" fontAlgn="base" latinLnBrk="0" hangingPunct="1">
                        <a:lnSpc>
                          <a:spcPct val="100000"/>
                        </a:lnSpc>
                        <a:spcBef>
                          <a:spcPct val="75000"/>
                        </a:spcBef>
                        <a:spcAft>
                          <a:spcPct val="0"/>
                        </a:spcAft>
                        <a:buClr>
                          <a:schemeClr val="tx2"/>
                        </a:buClr>
                        <a:buSzTx/>
                        <a:buFont typeface="Symbol" pitchFamily="18" charset="2"/>
                        <a:buChar char="·"/>
                      </a:pPr>
                      <a:r>
                        <a:rPr kumimoji="0" lang="zh-CN" altLang="en-US" sz="1200" b="0" i="0" u="none" strike="noStrike" cap="none" normalizeH="0" baseline="0" smtClean="0">
                          <a:ln>
                            <a:noFill/>
                          </a:ln>
                          <a:solidFill>
                            <a:srgbClr val="53565A"/>
                          </a:solidFill>
                          <a:effectLst/>
                          <a:latin typeface="Arial" pitchFamily="34" charset="0"/>
                          <a:ea typeface="STKaiti" pitchFamily="2" charset="-122"/>
                          <a:cs typeface="Arial" pitchFamily="34" charset="0"/>
                        </a:rPr>
                        <a:t>思科为加速技术开发收购了很多公司。英特尔也有效地利用过这种策略</a:t>
                      </a:r>
                      <a:endParaRPr kumimoji="0" lang="en-US" altLang="zh-CN" sz="1200" b="0" i="0" u="none" strike="noStrike" cap="none" normalizeH="0" baseline="0" smtClean="0">
                        <a:ln>
                          <a:noFill/>
                        </a:ln>
                        <a:solidFill>
                          <a:srgbClr val="53565A"/>
                        </a:solidFill>
                        <a:effectLst/>
                        <a:latin typeface="Arial" pitchFamily="34" charset="0"/>
                        <a:ea typeface="STKaiti" pitchFamily="2" charset="-122"/>
                        <a:cs typeface="Arial" pitchFamily="34" charset="0"/>
                      </a:endParaRPr>
                    </a:p>
                  </a:txBody>
                  <a:tcPr marL="72000" marR="46800" marT="46800" marB="46800" horzOverflow="overflow">
                    <a:lnL w="9525" cap="flat" cmpd="sng" algn="ctr">
                      <a:solidFill>
                        <a:schemeClr val="tx1"/>
                      </a:solidFill>
                      <a:prstDash val="sysDot"/>
                      <a:round/>
                      <a:headEnd type="none" w="med" len="med"/>
                      <a:tailEnd type="none" w="med" len="med"/>
                    </a:lnL>
                    <a:lnR>
                      <a:noFill/>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7" name="Rectangle 6"/>
          <p:cNvSpPr/>
          <p:nvPr>
            <p:custDataLst>
              <p:tags r:id="rId3"/>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STKaiti" pitchFamily="2" charset="-122"/>
                <a:cs typeface="Arial" pitchFamily="34" charset="0"/>
              </a:rPr>
              <a:t>6</a:t>
            </a:r>
          </a:p>
        </p:txBody>
      </p:sp>
      <p:sp>
        <p:nvSpPr>
          <p:cNvPr id="8" name="Rectangle 7"/>
          <p:cNvSpPr/>
          <p:nvPr>
            <p:custDataLst>
              <p:tags r:id="rId4"/>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STKaiti" pitchFamily="2" charset="-122"/>
                <a:cs typeface="Arial" pitchFamily="34" charset="0"/>
              </a:rPr>
              <a:t>跨国并购对企业的主要好处</a:t>
            </a:r>
            <a:endParaRPr kumimoji="0" lang="en-US" sz="800" i="0" u="none" strike="noStrike" cap="none" normalizeH="0" baseline="0" smtClean="0">
              <a:ln>
                <a:noFill/>
              </a:ln>
              <a:solidFill>
                <a:srgbClr val="53565A"/>
              </a:solidFill>
              <a:effectLst/>
              <a:latin typeface="Arial" pitchFamily="34" charset="0"/>
              <a:ea typeface="STKaiti" pitchFamily="2" charset="-122"/>
              <a:cs typeface="Arial" pitchFamily="34" charset="0"/>
            </a:endParaRPr>
          </a:p>
        </p:txBody>
      </p:sp>
    </p:spTree>
    <p:custDataLst>
      <p:tags r:id="rId5"/>
    </p:custDataLst>
    <p:extLst>
      <p:ext uri="{BB962C8B-B14F-4D97-AF65-F5344CB8AC3E}">
        <p14:creationId xmlns:p14="http://schemas.microsoft.com/office/powerpoint/2010/main" val="786888797"/>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8" name="Rectangle 15"/>
          <p:cNvSpPr>
            <a:spLocks noGrp="1" noChangeArrowheads="1"/>
          </p:cNvSpPr>
          <p:nvPr>
            <p:ph type="title" idx="4294967295"/>
          </p:nvPr>
        </p:nvSpPr>
        <p:spPr>
          <a:xfrm>
            <a:off x="152400" y="60325"/>
            <a:ext cx="9598025" cy="377825"/>
          </a:xfrm>
        </p:spPr>
        <p:txBody>
          <a:bodyPr/>
          <a:lstStyle/>
          <a:p>
            <a:pPr eaLnBrk="1" hangingPunct="1"/>
            <a:r>
              <a:rPr lang="zh-CN" smtClean="0"/>
              <a:t>中国并购的主要关注领域</a:t>
            </a:r>
            <a:endParaRPr lang="en-US" smtClean="0"/>
          </a:p>
        </p:txBody>
      </p:sp>
      <p:grpSp>
        <p:nvGrpSpPr>
          <p:cNvPr id="45059" name="Group 20"/>
          <p:cNvGrpSpPr/>
          <p:nvPr/>
        </p:nvGrpSpPr>
        <p:grpSpPr>
          <a:xfrm>
            <a:off x="150813" y="558800"/>
            <a:ext cx="9601200" cy="495300"/>
            <a:chOff x="95" y="352"/>
            <a:chExt cx="6048" cy="312"/>
          </a:xfrm>
        </p:grpSpPr>
        <p:sp>
          <p:nvSpPr>
            <p:cNvPr id="45079" name="MessageBox"/>
            <p:cNvSpPr>
              <a:spLocks noChangeArrowheads="1"/>
            </p:cNvSpPr>
            <p:nvPr>
              <p:custDataLst>
                <p:tags r:id="rId2"/>
              </p:custDataLst>
            </p:nvPr>
          </p:nvSpPr>
          <p:spPr bwMode="gray">
            <a:xfrm>
              <a:off x="95" y="352"/>
              <a:ext cx="6048" cy="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lang="zh-CN" altLang="en-US" smtClean="0">
                  <a:solidFill>
                    <a:srgbClr val="00BDF2"/>
                  </a:solidFill>
                  <a:ea typeface="STKaiti" pitchFamily="2" charset="-122"/>
                </a:rPr>
                <a:t>能源、金属与矿业仍然是关注重点所在，而一些制造业的吸引力也在增强，尤其是在得到地方政府支持的情况下。金融领域的讨论很活跃，但成功的把握却相对较小。同时，对外交易仍然是主要焦点，但也重视大型战略性对内交易。</a:t>
              </a:r>
            </a:p>
          </p:txBody>
        </p:sp>
        <p:sp>
          <p:nvSpPr>
            <p:cNvPr id="45080" name="MessageLine"/>
            <p:cNvSpPr>
              <a:spLocks noChangeShapeType="1"/>
            </p:cNvSpPr>
            <p:nvPr/>
          </p:nvSpPr>
          <p:spPr bwMode="gray">
            <a:xfrm>
              <a:off x="95" y="664"/>
              <a:ext cx="6048" cy="0"/>
            </a:xfrm>
            <a:prstGeom prst="line">
              <a:avLst/>
            </a:prstGeom>
            <a:noFill/>
            <a:ln w="6350">
              <a:solidFill>
                <a:srgbClr val="97999B"/>
              </a:solidFill>
              <a:round/>
            </a:ln>
            <a:extLst>
              <a:ext uri="{909E8E84-426E-40DD-AFC4-6F175D3DCCD1}">
                <a14:hiddenFill xmlns:a14="http://schemas.microsoft.com/office/drawing/2010/main">
                  <a:noFill/>
                </a14:hiddenFill>
              </a:ext>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ea typeface="STKaiti" pitchFamily="2" charset="-122"/>
              </a:endParaRPr>
            </a:p>
          </p:txBody>
        </p:sp>
      </p:grpSp>
      <p:graphicFrame>
        <p:nvGraphicFramePr>
          <p:cNvPr id="87111" name="Group 71"/>
          <p:cNvGraphicFramePr>
            <a:graphicFrameLocks noGrp="1"/>
          </p:cNvGraphicFramePr>
          <p:nvPr>
            <p:extLst>
              <p:ext uri="{D42A27DB-BD31-4B8C-83A1-F6EECF244321}">
                <p14:modId xmlns:p14="http://schemas.microsoft.com/office/powerpoint/2010/main" val="2037393226"/>
              </p:ext>
            </p:extLst>
          </p:nvPr>
        </p:nvGraphicFramePr>
        <p:xfrm>
          <a:off x="152400" y="1219201"/>
          <a:ext cx="9601200" cy="4800599"/>
        </p:xfrm>
        <a:graphic>
          <a:graphicData uri="http://schemas.openxmlformats.org/drawingml/2006/table">
            <a:tbl>
              <a:tblPr/>
              <a:tblGrid>
                <a:gridCol w="2047875"/>
                <a:gridCol w="7553325"/>
              </a:tblGrid>
              <a:tr h="326201">
                <a:tc>
                  <a:txBody>
                    <a:bodyPr vert="horz" wrap="square"/>
                    <a:lstStyle/>
                    <a:p>
                      <a:pPr marL="0" marR="0" lvl="0" indent="0" algn="l" defTabSz="914400" rtl="0" eaLnBrk="1" fontAlgn="base" latinLnBrk="0" hangingPunct="1">
                        <a:lnSpc>
                          <a:spcPct val="100000"/>
                        </a:lnSpc>
                        <a:spcBef>
                          <a:spcPct val="20000"/>
                        </a:spcBef>
                        <a:spcAft>
                          <a:spcPct val="0"/>
                        </a:spcAft>
                        <a:buClr>
                          <a:schemeClr val="tx2"/>
                        </a:buClr>
                        <a:buSzTx/>
                        <a:buFont typeface="Symbol" pitchFamily="18" charset="2"/>
                        <a:buNone/>
                      </a:pPr>
                      <a:endParaRPr kumimoji="0" lang="zh-CN" altLang="en-US" sz="1300" b="0" i="0" u="none" strike="noStrike" cap="none" normalizeH="0" baseline="0" smtClean="0">
                        <a:ln>
                          <a:noFill/>
                        </a:ln>
                        <a:solidFill>
                          <a:schemeClr val="accent2"/>
                        </a:solidFill>
                        <a:effectLst/>
                        <a:latin typeface="Arial" pitchFamily="34" charset="0"/>
                        <a:ea typeface="宋体" pitchFamily="2" charset="-122"/>
                      </a:endParaRPr>
                    </a:p>
                  </a:txBody>
                  <a:tcPr marL="0" marR="45720" marT="45717" marB="45717" anchor="ctr" horzOverflow="overflow">
                    <a:lnL>
                      <a:noFill/>
                    </a:lnL>
                    <a:lnR>
                      <a:noFill/>
                    </a:lnR>
                    <a:lnT>
                      <a:noFill/>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2"/>
                        </a:buClr>
                        <a:buSzTx/>
                        <a:buFont typeface="Symbol" pitchFamily="18" charset="2"/>
                        <a:buNone/>
                      </a:pPr>
                      <a:r>
                        <a:rPr kumimoji="0" lang="zh-CN" altLang="en-US" sz="1300" b="0" i="0" u="none" strike="noStrike" cap="none" normalizeH="0" baseline="0" smtClean="0">
                          <a:ln>
                            <a:noFill/>
                          </a:ln>
                          <a:solidFill>
                            <a:schemeClr val="hlink"/>
                          </a:solidFill>
                          <a:effectLst/>
                          <a:latin typeface="Arial" pitchFamily="34" charset="0"/>
                          <a:ea typeface="STKaiti" pitchFamily="2" charset="-122"/>
                        </a:rPr>
                        <a:t>理据</a:t>
                      </a:r>
                      <a:endParaRPr kumimoji="0" lang="en-US" altLang="zh-CN" sz="1300" b="0" i="0" u="none" strike="noStrike" cap="none" normalizeH="0" baseline="0" smtClean="0">
                        <a:ln>
                          <a:noFill/>
                        </a:ln>
                        <a:solidFill>
                          <a:schemeClr val="hlink"/>
                        </a:solidFill>
                        <a:effectLst/>
                        <a:latin typeface="Arial" pitchFamily="34" charset="0"/>
                        <a:ea typeface="STKaiti" pitchFamily="2" charset="-122"/>
                      </a:endParaRPr>
                    </a:p>
                  </a:txBody>
                  <a:tcPr marL="45720" marR="45720" marT="45717" marB="45717" anchor="ctr" horzOverflow="overflow">
                    <a:lnL>
                      <a:noFill/>
                    </a:lnL>
                    <a:lnR>
                      <a:noFill/>
                    </a:lnR>
                    <a:lnT>
                      <a:noFill/>
                    </a:lnT>
                    <a:lnB w="6350" cap="flat" cmpd="sng" algn="ctr">
                      <a:solidFill>
                        <a:schemeClr val="tx1"/>
                      </a:solidFill>
                      <a:prstDash val="solid"/>
                      <a:round/>
                      <a:headEnd type="none" w="med" len="med"/>
                      <a:tailEnd type="none" w="med" len="med"/>
                    </a:lnB>
                    <a:lnTlToBr>
                      <a:noFill/>
                    </a:lnTlToBr>
                    <a:lnBlToTr>
                      <a:noFill/>
                    </a:lnBlToTr>
                    <a:noFill/>
                  </a:tcPr>
                </a:tc>
              </a:tr>
              <a:tr h="1397536">
                <a:tc>
                  <a:txBody>
                    <a:bodyPr vert="horz" wrap="square"/>
                    <a:lstStyle/>
                    <a:p>
                      <a:pPr marL="0" marR="0" lvl="0" indent="0" algn="l" defTabSz="914400" rtl="0" eaLnBrk="1" fontAlgn="base" latinLnBrk="0" hangingPunct="1">
                        <a:lnSpc>
                          <a:spcPct val="100000"/>
                        </a:lnSpc>
                        <a:spcBef>
                          <a:spcPct val="20000"/>
                        </a:spcBef>
                        <a:spcAft>
                          <a:spcPct val="0"/>
                        </a:spcAft>
                        <a:buClr>
                          <a:schemeClr val="tx2"/>
                        </a:buClr>
                        <a:buSzTx/>
                        <a:buFont typeface="Symbol" pitchFamily="18" charset="2"/>
                        <a:buNone/>
                      </a:pPr>
                      <a:r>
                        <a:rPr kumimoji="0" lang="zh-CN" altLang="en-US" sz="1300" b="0" i="0" u="none" strike="noStrike" cap="none" normalizeH="0" baseline="0" smtClean="0">
                          <a:ln>
                            <a:noFill/>
                          </a:ln>
                          <a:solidFill>
                            <a:schemeClr val="accent1"/>
                          </a:solidFill>
                          <a:effectLst/>
                          <a:latin typeface="Arial" pitchFamily="34" charset="0"/>
                          <a:ea typeface="STKaiti" pitchFamily="2" charset="-122"/>
                        </a:rPr>
                        <a:t>自然资源</a:t>
                      </a:r>
                      <a:endParaRPr kumimoji="0" lang="en-US" altLang="zh-CN" sz="1300" b="0" i="0" u="none" strike="noStrike" cap="none" normalizeH="0" baseline="0" smtClean="0">
                        <a:ln>
                          <a:noFill/>
                        </a:ln>
                        <a:solidFill>
                          <a:schemeClr val="accent1"/>
                        </a:solidFill>
                        <a:effectLst/>
                        <a:latin typeface="Arial" pitchFamily="34" charset="0"/>
                        <a:ea typeface="STKaiti" pitchFamily="2" charset="-122"/>
                      </a:endParaRPr>
                    </a:p>
                  </a:txBody>
                  <a:tcPr marL="0" marR="45720" marT="45717" marB="45717" horzOverflow="overflow">
                    <a:lnL>
                      <a:noFill/>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80975" marR="0" lvl="0" indent="-180975" algn="l" defTabSz="914400" rtl="0" eaLnBrk="1" fontAlgn="base" latinLnBrk="0" hangingPunct="1">
                        <a:lnSpc>
                          <a:spcPct val="100000"/>
                        </a:lnSpc>
                        <a:spcBef>
                          <a:spcPct val="20000"/>
                        </a:spcBef>
                        <a:spcAft>
                          <a:spcPct val="0"/>
                        </a:spcAft>
                        <a:buClr>
                          <a:schemeClr val="tx2"/>
                        </a:buClr>
                        <a:buSzTx/>
                        <a:buFont typeface="Symbol" pitchFamily="18" charset="2"/>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对外进行资源收购是一项国家战略</a:t>
                      </a:r>
                      <a:endParaRPr kumimoji="0" lang="en-US" altLang="zh-CN" sz="1300" b="0" i="0" u="none" strike="noStrike" cap="none" normalizeH="0" baseline="0" smtClean="0">
                        <a:ln>
                          <a:noFill/>
                        </a:ln>
                        <a:solidFill>
                          <a:srgbClr val="53565A"/>
                        </a:solidFill>
                        <a:effectLst/>
                        <a:latin typeface="Arial" pitchFamily="34" charset="0"/>
                        <a:ea typeface="STKaiti" pitchFamily="2" charset="-122"/>
                      </a:endParaRPr>
                    </a:p>
                    <a:p>
                      <a:pPr marL="180975" marR="0" lvl="0" indent="-180975" algn="l" defTabSz="914400" rtl="0" eaLnBrk="1" fontAlgn="base" latinLnBrk="0" hangingPunct="1">
                        <a:lnSpc>
                          <a:spcPct val="100000"/>
                        </a:lnSpc>
                        <a:spcBef>
                          <a:spcPct val="20000"/>
                        </a:spcBef>
                        <a:spcAft>
                          <a:spcPct val="0"/>
                        </a:spcAft>
                        <a:buClr>
                          <a:schemeClr val="tx2"/>
                        </a:buClr>
                        <a:buSzTx/>
                        <a:buFont typeface="Symbol" pitchFamily="18" charset="2"/>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随着价格波动减缓，估值基准确立，矿产资源领域正在变得更加活跃</a:t>
                      </a:r>
                      <a:endParaRPr kumimoji="0" lang="en-US" altLang="zh-CN" sz="1300" b="0" i="0" u="none" strike="noStrike" cap="none" normalizeH="0" baseline="0" smtClean="0">
                        <a:ln>
                          <a:noFill/>
                        </a:ln>
                        <a:solidFill>
                          <a:srgbClr val="53565A"/>
                        </a:solidFill>
                        <a:effectLst/>
                        <a:latin typeface="Arial" pitchFamily="34" charset="0"/>
                        <a:ea typeface="STKaiti" pitchFamily="2" charset="-122"/>
                      </a:endParaRPr>
                    </a:p>
                    <a:p>
                      <a:pPr marL="180975" marR="0" lvl="0" indent="-180975" algn="l" defTabSz="914400" rtl="0" eaLnBrk="1" fontAlgn="base" latinLnBrk="0" hangingPunct="1">
                        <a:lnSpc>
                          <a:spcPct val="100000"/>
                        </a:lnSpc>
                        <a:spcBef>
                          <a:spcPct val="20000"/>
                        </a:spcBef>
                        <a:spcAft>
                          <a:spcPct val="0"/>
                        </a:spcAft>
                        <a:buClr>
                          <a:schemeClr val="tx2"/>
                        </a:buClr>
                        <a:buSzTx/>
                        <a:buFont typeface="Symbol" pitchFamily="18" charset="2"/>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重要目标包括</a:t>
                      </a:r>
                    </a:p>
                    <a:p>
                      <a:pPr marL="341313" marR="0" lvl="1" indent="-158750" algn="l" defTabSz="914400" rtl="0" eaLnBrk="1" fontAlgn="base" latinLnBrk="0" hangingPunct="1">
                        <a:lnSpc>
                          <a:spcPct val="100000"/>
                        </a:lnSpc>
                        <a:spcBef>
                          <a:spcPct val="20000"/>
                        </a:spcBef>
                        <a:spcAft>
                          <a:spcPct val="0"/>
                        </a:spcAft>
                        <a:buClr>
                          <a:schemeClr val="tx2"/>
                        </a:buClr>
                        <a:buSzTx/>
                        <a:buFont typeface="Arial" pitchFamily="34" charset="0"/>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上游能源企业</a:t>
                      </a:r>
                      <a:endParaRPr kumimoji="0" lang="en-US" altLang="en-US" sz="1300" b="0" i="0" u="none" strike="noStrike" cap="none" normalizeH="0" baseline="0" smtClean="0">
                        <a:ln>
                          <a:noFill/>
                        </a:ln>
                        <a:solidFill>
                          <a:srgbClr val="53565A"/>
                        </a:solidFill>
                        <a:effectLst/>
                        <a:latin typeface="Arial" pitchFamily="34" charset="0"/>
                        <a:ea typeface="STKaiti" pitchFamily="2" charset="-122"/>
                      </a:endParaRPr>
                    </a:p>
                    <a:p>
                      <a:pPr marL="341313" marR="0" lvl="1" indent="-158750" algn="l" defTabSz="914400" rtl="0" eaLnBrk="1" fontAlgn="base" latinLnBrk="0" hangingPunct="1">
                        <a:lnSpc>
                          <a:spcPct val="100000"/>
                        </a:lnSpc>
                        <a:spcBef>
                          <a:spcPct val="20000"/>
                        </a:spcBef>
                        <a:spcAft>
                          <a:spcPct val="0"/>
                        </a:spcAft>
                        <a:buClr>
                          <a:schemeClr val="tx2"/>
                        </a:buClr>
                        <a:buSzTx/>
                        <a:buFont typeface="Arial" pitchFamily="34" charset="0"/>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采矿业，如铁矿石、煤炭、铜、锌等</a:t>
                      </a:r>
                      <a:endParaRPr kumimoji="0" lang="en-US" altLang="en-US" sz="1300" b="0" i="0" u="none" strike="noStrike" cap="none" normalizeH="0" baseline="0" smtClean="0">
                        <a:ln>
                          <a:noFill/>
                        </a:ln>
                        <a:solidFill>
                          <a:srgbClr val="53565A"/>
                        </a:solidFill>
                        <a:effectLst/>
                        <a:latin typeface="Arial" pitchFamily="34" charset="0"/>
                        <a:ea typeface="STKaiti" pitchFamily="2" charset="-122"/>
                      </a:endParaRPr>
                    </a:p>
                  </a:txBody>
                  <a:tcPr marL="45720" marR="45720" marT="45717" marB="45717" horzOverflow="overflow">
                    <a:lnL w="6350" cap="flat" cmpd="sng" algn="ctr">
                      <a:solidFill>
                        <a:schemeClr val="tx1"/>
                      </a:solidFill>
                      <a:prstDash val="solid"/>
                      <a:round/>
                      <a:headEnd type="none" w="med" len="med"/>
                      <a:tailEnd type="none" w="med" len="med"/>
                    </a:lnL>
                    <a:lnR>
                      <a:noFill/>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1397536">
                <a:tc>
                  <a:txBody>
                    <a:bodyPr vert="horz" wrap="square"/>
                    <a:lstStyle/>
                    <a:p>
                      <a:pPr marL="0" marR="0" lvl="0" indent="0" algn="l" defTabSz="914400" rtl="0" eaLnBrk="1" fontAlgn="base" latinLnBrk="0" hangingPunct="1">
                        <a:lnSpc>
                          <a:spcPct val="100000"/>
                        </a:lnSpc>
                        <a:spcBef>
                          <a:spcPct val="20000"/>
                        </a:spcBef>
                        <a:spcAft>
                          <a:spcPct val="0"/>
                        </a:spcAft>
                        <a:buClr>
                          <a:schemeClr val="tx2"/>
                        </a:buClr>
                        <a:buSzTx/>
                        <a:buFont typeface="Symbol" pitchFamily="18" charset="2"/>
                        <a:buNone/>
                      </a:pPr>
                      <a:r>
                        <a:rPr kumimoji="0" lang="zh-CN" altLang="en-US" sz="1300" b="0" i="0" u="none" strike="noStrike" cap="none" normalizeH="0" baseline="0" smtClean="0">
                          <a:ln>
                            <a:noFill/>
                          </a:ln>
                          <a:solidFill>
                            <a:schemeClr val="accent1"/>
                          </a:solidFill>
                          <a:effectLst/>
                          <a:latin typeface="Arial" pitchFamily="34" charset="0"/>
                          <a:ea typeface="STKaiti" pitchFamily="2" charset="-122"/>
                        </a:rPr>
                        <a:t>多元化工业</a:t>
                      </a:r>
                      <a:endParaRPr kumimoji="0" lang="en-US" altLang="zh-CN" sz="1300" b="0" i="0" u="none" strike="noStrike" cap="none" normalizeH="0" baseline="0" smtClean="0">
                        <a:ln>
                          <a:noFill/>
                        </a:ln>
                        <a:solidFill>
                          <a:schemeClr val="accent1"/>
                        </a:solidFill>
                        <a:effectLst/>
                        <a:latin typeface="Arial" pitchFamily="34" charset="0"/>
                        <a:ea typeface="STKaiti" pitchFamily="2" charset="-122"/>
                      </a:endParaRPr>
                    </a:p>
                  </a:txBody>
                  <a:tcPr marL="0" marR="45720" marT="45717" marB="45717" horzOverflow="overflow">
                    <a:lnL>
                      <a:noFill/>
                    </a:lnL>
                    <a:lnR w="6350" cap="flat" cmpd="sng" algn="ctr">
                      <a:solidFill>
                        <a:schemeClr val="tx1"/>
                      </a:solid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69863" marR="0" lvl="0" indent="-169863" algn="l" defTabSz="914400" rtl="0" eaLnBrk="1" fontAlgn="base" latinLnBrk="0" hangingPunct="1">
                        <a:lnSpc>
                          <a:spcPct val="100000"/>
                        </a:lnSpc>
                        <a:spcBef>
                          <a:spcPct val="20000"/>
                        </a:spcBef>
                        <a:spcAft>
                          <a:spcPct val="0"/>
                        </a:spcAft>
                        <a:buClr>
                          <a:schemeClr val="tx2"/>
                        </a:buClr>
                        <a:buSzTx/>
                        <a:buFont typeface="Symbol" pitchFamily="18" charset="2"/>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通过并购实现成为相关产业世界领袖的雄心</a:t>
                      </a:r>
                      <a:endParaRPr kumimoji="0" lang="en-US" altLang="zh-CN" sz="1300" b="0" i="0" u="none" strike="noStrike" cap="none" normalizeH="0" baseline="0" smtClean="0">
                        <a:ln>
                          <a:noFill/>
                        </a:ln>
                        <a:solidFill>
                          <a:srgbClr val="53565A"/>
                        </a:solidFill>
                        <a:effectLst/>
                        <a:latin typeface="Arial" pitchFamily="34" charset="0"/>
                        <a:ea typeface="STKaiti" pitchFamily="2" charset="-122"/>
                      </a:endParaRPr>
                    </a:p>
                    <a:p>
                      <a:pPr marL="169863" marR="0" lvl="0" indent="-169863" algn="l" defTabSz="914400" rtl="0" eaLnBrk="1" fontAlgn="base" latinLnBrk="0" hangingPunct="1">
                        <a:lnSpc>
                          <a:spcPct val="100000"/>
                        </a:lnSpc>
                        <a:spcBef>
                          <a:spcPct val="20000"/>
                        </a:spcBef>
                        <a:spcAft>
                          <a:spcPct val="0"/>
                        </a:spcAft>
                        <a:buClr>
                          <a:schemeClr val="tx2"/>
                        </a:buClr>
                        <a:buSzTx/>
                        <a:buFont typeface="Symbol" pitchFamily="18" charset="2"/>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制造能力和成本效益的竞争力日渐增强，但渴求技术与品牌</a:t>
                      </a:r>
                      <a:endParaRPr kumimoji="0" lang="en-US" altLang="zh-CN" sz="1300" b="0" i="0" u="none" strike="noStrike" cap="none" normalizeH="0" baseline="0" smtClean="0">
                        <a:ln>
                          <a:noFill/>
                        </a:ln>
                        <a:solidFill>
                          <a:srgbClr val="53565A"/>
                        </a:solidFill>
                        <a:effectLst/>
                        <a:latin typeface="Arial" pitchFamily="34" charset="0"/>
                        <a:ea typeface="STKaiti" pitchFamily="2" charset="-122"/>
                      </a:endParaRPr>
                    </a:p>
                    <a:p>
                      <a:pPr marL="169863" marR="0" lvl="0" indent="-169863" algn="l" defTabSz="914400" rtl="0" eaLnBrk="1" fontAlgn="base" latinLnBrk="0" hangingPunct="1">
                        <a:lnSpc>
                          <a:spcPct val="100000"/>
                        </a:lnSpc>
                        <a:spcBef>
                          <a:spcPct val="20000"/>
                        </a:spcBef>
                        <a:spcAft>
                          <a:spcPct val="0"/>
                        </a:spcAft>
                        <a:buClr>
                          <a:schemeClr val="tx2"/>
                        </a:buClr>
                        <a:buSzTx/>
                        <a:buFont typeface="Symbol" pitchFamily="18" charset="2"/>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中国的强劲需求构成了行业增长的驱动力</a:t>
                      </a:r>
                      <a:endParaRPr kumimoji="0" lang="en-US" altLang="en-US" sz="1300" b="0" i="0" u="none" strike="noStrike" cap="none" normalizeH="0" baseline="0" smtClean="0">
                        <a:ln>
                          <a:noFill/>
                        </a:ln>
                        <a:solidFill>
                          <a:srgbClr val="53565A"/>
                        </a:solidFill>
                        <a:effectLst/>
                        <a:latin typeface="Arial" pitchFamily="34" charset="0"/>
                        <a:ea typeface="STKaiti" pitchFamily="2" charset="-122"/>
                      </a:endParaRPr>
                    </a:p>
                    <a:p>
                      <a:pPr marL="169863" marR="0" lvl="0" indent="-169863" algn="l" defTabSz="914400" rtl="0" eaLnBrk="1" fontAlgn="base" latinLnBrk="0" hangingPunct="1">
                        <a:lnSpc>
                          <a:spcPct val="100000"/>
                        </a:lnSpc>
                        <a:spcBef>
                          <a:spcPct val="20000"/>
                        </a:spcBef>
                        <a:spcAft>
                          <a:spcPct val="0"/>
                        </a:spcAft>
                        <a:buClr>
                          <a:schemeClr val="tx2"/>
                        </a:buClr>
                        <a:buSzTx/>
                        <a:buFont typeface="Symbol" pitchFamily="18" charset="2"/>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极具吸引力的全球市场潜力</a:t>
                      </a:r>
                      <a:endParaRPr kumimoji="0" lang="en-US" altLang="zh-CN" sz="1300" b="0" i="0" u="none" strike="noStrike" cap="none" normalizeH="0" baseline="0" smtClean="0">
                        <a:ln>
                          <a:noFill/>
                        </a:ln>
                        <a:solidFill>
                          <a:srgbClr val="53565A"/>
                        </a:solidFill>
                        <a:effectLst/>
                        <a:latin typeface="Arial" pitchFamily="34" charset="0"/>
                        <a:ea typeface="STKaiti" pitchFamily="2" charset="-122"/>
                      </a:endParaRPr>
                    </a:p>
                    <a:p>
                      <a:pPr marL="169863" marR="0" lvl="0" indent="-169863" algn="l" defTabSz="914400" rtl="0" eaLnBrk="1" fontAlgn="base" latinLnBrk="0" hangingPunct="1">
                        <a:lnSpc>
                          <a:spcPct val="100000"/>
                        </a:lnSpc>
                        <a:spcBef>
                          <a:spcPct val="20000"/>
                        </a:spcBef>
                        <a:spcAft>
                          <a:spcPct val="0"/>
                        </a:spcAft>
                        <a:buClr>
                          <a:schemeClr val="tx2"/>
                        </a:buClr>
                        <a:buSzTx/>
                        <a:buFont typeface="Symbol" pitchFamily="18" charset="2"/>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制造业全球化的概念</a:t>
                      </a:r>
                      <a:endParaRPr kumimoji="0" lang="en-US" altLang="zh-CN" sz="1300" b="0" i="0" u="none" strike="noStrike" cap="none" normalizeH="0" baseline="0" smtClean="0">
                        <a:ln>
                          <a:noFill/>
                        </a:ln>
                        <a:solidFill>
                          <a:srgbClr val="53565A"/>
                        </a:solidFill>
                        <a:effectLst/>
                        <a:latin typeface="Arial" pitchFamily="34" charset="0"/>
                        <a:ea typeface="STKaiti" pitchFamily="2" charset="-122"/>
                      </a:endParaRPr>
                    </a:p>
                  </a:txBody>
                  <a:tcPr marL="45720" marR="45720" marT="45717" marB="45717" horzOverflow="overflow">
                    <a:lnL w="6350" cap="flat" cmpd="sng" algn="ctr">
                      <a:solidFill>
                        <a:schemeClr val="tx1"/>
                      </a:solidFill>
                      <a:prstDash val="solid"/>
                      <a:round/>
                      <a:headEnd type="none" w="med" len="med"/>
                      <a:tailEnd type="none" w="med" len="med"/>
                    </a:lnL>
                    <a:lnR>
                      <a:noFill/>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862018">
                <a:tc>
                  <a:txBody>
                    <a:bodyPr vert="horz" wrap="square"/>
                    <a:lstStyle/>
                    <a:p>
                      <a:pPr marL="0" marR="0" lvl="0" indent="0" algn="l" defTabSz="914400" rtl="0" eaLnBrk="1" fontAlgn="base" latinLnBrk="0" hangingPunct="1">
                        <a:lnSpc>
                          <a:spcPct val="100000"/>
                        </a:lnSpc>
                        <a:spcBef>
                          <a:spcPct val="20000"/>
                        </a:spcBef>
                        <a:spcAft>
                          <a:spcPct val="0"/>
                        </a:spcAft>
                        <a:buClr>
                          <a:schemeClr val="tx2"/>
                        </a:buClr>
                        <a:buSzTx/>
                        <a:buFont typeface="Symbol" pitchFamily="18" charset="2"/>
                        <a:buNone/>
                      </a:pPr>
                      <a:r>
                        <a:rPr kumimoji="0" lang="zh-CN" altLang="en-US" sz="1300" b="0" i="0" u="none" strike="noStrike" cap="none" normalizeH="0" baseline="0" smtClean="0">
                          <a:ln>
                            <a:noFill/>
                          </a:ln>
                          <a:solidFill>
                            <a:schemeClr val="accent1"/>
                          </a:solidFill>
                          <a:effectLst/>
                          <a:latin typeface="Arial" pitchFamily="34" charset="0"/>
                          <a:ea typeface="STKaiti" pitchFamily="2" charset="-122"/>
                        </a:rPr>
                        <a:t>金融机构</a:t>
                      </a:r>
                      <a:endParaRPr kumimoji="0" lang="en-US" altLang="zh-CN" sz="1300" b="0" i="0" u="none" strike="noStrike" cap="none" normalizeH="0" baseline="0" smtClean="0">
                        <a:ln>
                          <a:noFill/>
                        </a:ln>
                        <a:solidFill>
                          <a:schemeClr val="accent1"/>
                        </a:solidFill>
                        <a:effectLst/>
                        <a:latin typeface="Arial" pitchFamily="34" charset="0"/>
                        <a:ea typeface="STKaiti" pitchFamily="2" charset="-122"/>
                      </a:endParaRPr>
                    </a:p>
                  </a:txBody>
                  <a:tcPr marL="0" marR="45720" marT="45717" marB="45717" horzOverflow="overflow">
                    <a:lnL>
                      <a:noFill/>
                    </a:lnL>
                    <a:lnR w="6350" cap="flat" cmpd="sng" algn="ctr">
                      <a:solidFill>
                        <a:schemeClr val="tx1"/>
                      </a:solid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69863" marR="0" lvl="0" indent="-169863" algn="l" defTabSz="914400" rtl="0" eaLnBrk="1" fontAlgn="base" latinLnBrk="0" hangingPunct="1">
                        <a:lnSpc>
                          <a:spcPct val="100000"/>
                        </a:lnSpc>
                        <a:spcBef>
                          <a:spcPct val="20000"/>
                        </a:spcBef>
                        <a:spcAft>
                          <a:spcPct val="0"/>
                        </a:spcAft>
                        <a:buClr>
                          <a:schemeClr val="tx2"/>
                        </a:buClr>
                        <a:buSzTx/>
                        <a:buFont typeface="Symbol" pitchFamily="18" charset="2"/>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银行保险业的全球化与多元化</a:t>
                      </a:r>
                      <a:endParaRPr kumimoji="0" lang="en-US" altLang="zh-CN" sz="1300" b="0" i="0" u="none" strike="noStrike" cap="none" normalizeH="0" baseline="0" smtClean="0">
                        <a:ln>
                          <a:noFill/>
                        </a:ln>
                        <a:solidFill>
                          <a:srgbClr val="53565A"/>
                        </a:solidFill>
                        <a:effectLst/>
                        <a:latin typeface="Arial" pitchFamily="34" charset="0"/>
                        <a:ea typeface="STKaiti" pitchFamily="2" charset="-122"/>
                      </a:endParaRPr>
                    </a:p>
                    <a:p>
                      <a:pPr marL="169863" marR="0" lvl="0" indent="-169863" algn="l" defTabSz="914400" rtl="0" eaLnBrk="1" fontAlgn="base" latinLnBrk="0" hangingPunct="1">
                        <a:lnSpc>
                          <a:spcPct val="100000"/>
                        </a:lnSpc>
                        <a:spcBef>
                          <a:spcPct val="20000"/>
                        </a:spcBef>
                        <a:spcAft>
                          <a:spcPct val="0"/>
                        </a:spcAft>
                        <a:buClr>
                          <a:schemeClr val="tx2"/>
                        </a:buClr>
                        <a:buSzTx/>
                        <a:buFont typeface="Symbol" pitchFamily="18" charset="2"/>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为了加强中国大陆与台湾和其它战略地区之间的关系</a:t>
                      </a:r>
                      <a:endParaRPr kumimoji="0" lang="en-US" altLang="zh-CN" sz="1300" b="0" i="0" u="none" strike="noStrike" cap="none" normalizeH="0" baseline="0" smtClean="0">
                        <a:ln>
                          <a:noFill/>
                        </a:ln>
                        <a:solidFill>
                          <a:srgbClr val="53565A"/>
                        </a:solidFill>
                        <a:effectLst/>
                        <a:latin typeface="Arial" pitchFamily="34" charset="0"/>
                        <a:ea typeface="STKaiti" pitchFamily="2" charset="-122"/>
                      </a:endParaRPr>
                    </a:p>
                    <a:p>
                      <a:pPr marL="169863" marR="0" lvl="0" indent="-169863" algn="l" defTabSz="914400" rtl="0" eaLnBrk="1" fontAlgn="base" latinLnBrk="0" hangingPunct="1">
                        <a:lnSpc>
                          <a:spcPct val="100000"/>
                        </a:lnSpc>
                        <a:spcBef>
                          <a:spcPct val="20000"/>
                        </a:spcBef>
                        <a:spcAft>
                          <a:spcPct val="0"/>
                        </a:spcAft>
                        <a:buClr>
                          <a:schemeClr val="tx2"/>
                        </a:buClr>
                        <a:buSzTx/>
                        <a:buFont typeface="Symbol" pitchFamily="18" charset="2"/>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为了获得管理与企业治理方面的专业经验</a:t>
                      </a:r>
                      <a:endParaRPr kumimoji="0" lang="en-US" altLang="zh-CN" sz="1300" b="0" i="0" u="none" strike="noStrike" cap="none" normalizeH="0" baseline="0" smtClean="0">
                        <a:ln>
                          <a:noFill/>
                        </a:ln>
                        <a:solidFill>
                          <a:srgbClr val="53565A"/>
                        </a:solidFill>
                        <a:effectLst/>
                        <a:latin typeface="Arial" pitchFamily="34" charset="0"/>
                        <a:ea typeface="STKaiti" pitchFamily="2" charset="-122"/>
                      </a:endParaRPr>
                    </a:p>
                  </a:txBody>
                  <a:tcPr marL="45720" marR="45720" marT="45717" marB="45717" horzOverflow="overflow">
                    <a:lnL w="6350" cap="flat" cmpd="sng" algn="ctr">
                      <a:solidFill>
                        <a:schemeClr val="tx1"/>
                      </a:solidFill>
                      <a:prstDash val="solid"/>
                      <a:round/>
                      <a:headEnd type="none" w="med" len="med"/>
                      <a:tailEnd type="none" w="med" len="med"/>
                    </a:lnL>
                    <a:lnR>
                      <a:noFill/>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817308">
                <a:tc>
                  <a:txBody>
                    <a:bodyPr vert="horz" wrap="square"/>
                    <a:lstStyle/>
                    <a:p>
                      <a:pPr marL="0" marR="0" lvl="0" indent="0" algn="l" defTabSz="914400" rtl="0" eaLnBrk="1" fontAlgn="base" latinLnBrk="0" hangingPunct="1">
                        <a:lnSpc>
                          <a:spcPct val="100000"/>
                        </a:lnSpc>
                        <a:spcBef>
                          <a:spcPct val="20000"/>
                        </a:spcBef>
                        <a:spcAft>
                          <a:spcPct val="0"/>
                        </a:spcAft>
                        <a:buClr>
                          <a:schemeClr val="tx2"/>
                        </a:buClr>
                        <a:buSzTx/>
                        <a:buFont typeface="Symbol" pitchFamily="18" charset="2"/>
                        <a:buNone/>
                      </a:pPr>
                      <a:r>
                        <a:rPr kumimoji="0" lang="zh-CN" altLang="en-US" sz="1300" b="0" i="0" u="none" strike="noStrike" cap="none" normalizeH="0" baseline="0" smtClean="0">
                          <a:ln>
                            <a:noFill/>
                          </a:ln>
                          <a:solidFill>
                            <a:schemeClr val="accent1"/>
                          </a:solidFill>
                          <a:effectLst/>
                          <a:latin typeface="Arial" pitchFamily="34" charset="0"/>
                          <a:ea typeface="STKaiti" pitchFamily="2" charset="-122"/>
                        </a:rPr>
                        <a:t>其它</a:t>
                      </a:r>
                      <a:endParaRPr kumimoji="0" lang="en-US" altLang="zh-CN" sz="1300" b="0" i="0" u="none" strike="noStrike" cap="none" normalizeH="0" baseline="0" smtClean="0">
                        <a:ln>
                          <a:noFill/>
                        </a:ln>
                        <a:solidFill>
                          <a:schemeClr val="accent1"/>
                        </a:solidFill>
                        <a:effectLst/>
                        <a:latin typeface="Arial" pitchFamily="34" charset="0"/>
                        <a:ea typeface="STKaiti" pitchFamily="2" charset="-122"/>
                      </a:endParaRPr>
                    </a:p>
                  </a:txBody>
                  <a:tcPr marL="0" marR="45720" marT="45717" marB="45717" horzOverflow="overflow">
                    <a:lnL>
                      <a:noFill/>
                    </a:lnL>
                    <a:lnR w="6350" cap="flat" cmpd="sng" algn="ctr">
                      <a:solidFill>
                        <a:schemeClr val="tx1"/>
                      </a:solidFill>
                      <a:prstDash val="solid"/>
                      <a:round/>
                      <a:headEnd type="none" w="med" len="med"/>
                      <a:tailEnd type="none" w="med" len="med"/>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69863" marR="0" lvl="0" indent="-169863" algn="l" defTabSz="914400" rtl="0" eaLnBrk="1" fontAlgn="base" latinLnBrk="0" hangingPunct="1">
                        <a:lnSpc>
                          <a:spcPct val="100000"/>
                        </a:lnSpc>
                        <a:spcBef>
                          <a:spcPct val="20000"/>
                        </a:spcBef>
                        <a:spcAft>
                          <a:spcPct val="0"/>
                        </a:spcAft>
                        <a:buClr>
                          <a:schemeClr val="tx2"/>
                        </a:buClr>
                        <a:buSzTx/>
                        <a:buFont typeface="Symbol" pitchFamily="18" charset="2"/>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还在寻求其它机会，如消费品和医疗行业</a:t>
                      </a:r>
                    </a:p>
                    <a:p>
                      <a:pPr marL="169863" marR="0" lvl="0" indent="-169863" algn="l" defTabSz="914400" rtl="0" eaLnBrk="1" fontAlgn="base" latinLnBrk="0" hangingPunct="1">
                        <a:lnSpc>
                          <a:spcPct val="100000"/>
                        </a:lnSpc>
                        <a:spcBef>
                          <a:spcPct val="20000"/>
                        </a:spcBef>
                        <a:spcAft>
                          <a:spcPct val="0"/>
                        </a:spcAft>
                        <a:buClr>
                          <a:schemeClr val="tx2"/>
                        </a:buClr>
                        <a:buSzTx/>
                        <a:buFont typeface="Symbol" pitchFamily="18" charset="2"/>
                        <a:buChar char="·"/>
                      </a:pPr>
                      <a:r>
                        <a:rPr kumimoji="0" lang="zh-CN" altLang="en-US" sz="1300" b="0" i="0" u="none" strike="noStrike" cap="none" normalizeH="0" baseline="0" smtClean="0">
                          <a:ln>
                            <a:noFill/>
                          </a:ln>
                          <a:solidFill>
                            <a:srgbClr val="53565A"/>
                          </a:solidFill>
                          <a:effectLst/>
                          <a:latin typeface="Arial" pitchFamily="34" charset="0"/>
                          <a:ea typeface="STKaiti" pitchFamily="2" charset="-122"/>
                        </a:rPr>
                        <a:t>主要关注领域是对外交易，但也重视大型战略性对内交易，</a:t>
                      </a:r>
                      <a:r>
                        <a:rPr kumimoji="0" lang="en-US" altLang="zh-CN" sz="1300" b="0" i="0" u="none" strike="noStrike" cap="none" normalizeH="0" baseline="0" smtClean="0">
                          <a:ln>
                            <a:noFill/>
                          </a:ln>
                          <a:solidFill>
                            <a:srgbClr val="53565A"/>
                          </a:solidFill>
                          <a:effectLst/>
                          <a:latin typeface="Arial" pitchFamily="34" charset="0"/>
                          <a:ea typeface="STKaiti" pitchFamily="2" charset="-122"/>
                        </a:rPr>
                        <a:t>《</a:t>
                      </a:r>
                      <a:r>
                        <a:rPr kumimoji="0" lang="zh-CN" altLang="en-US" sz="1300" b="0" i="0" u="none" strike="noStrike" cap="none" normalizeH="0" baseline="0" smtClean="0">
                          <a:ln>
                            <a:noFill/>
                          </a:ln>
                          <a:solidFill>
                            <a:srgbClr val="53565A"/>
                          </a:solidFill>
                          <a:effectLst/>
                          <a:latin typeface="Arial" pitchFamily="34" charset="0"/>
                          <a:ea typeface="STKaiti" pitchFamily="2" charset="-122"/>
                        </a:rPr>
                        <a:t>财富</a:t>
                      </a:r>
                      <a:r>
                        <a:rPr kumimoji="0" lang="en-US" altLang="zh-CN" sz="1300" b="0" i="0" u="none" strike="noStrike" cap="none" normalizeH="0" baseline="0" smtClean="0">
                          <a:ln>
                            <a:noFill/>
                          </a:ln>
                          <a:solidFill>
                            <a:srgbClr val="53565A"/>
                          </a:solidFill>
                          <a:effectLst/>
                          <a:latin typeface="Arial" pitchFamily="34" charset="0"/>
                          <a:ea typeface="STKaiti" pitchFamily="2" charset="-122"/>
                        </a:rPr>
                        <a:t>》</a:t>
                      </a:r>
                      <a:r>
                        <a:rPr kumimoji="0" lang="zh-CN" altLang="en-US" sz="1300" b="0" i="0" u="none" strike="noStrike" cap="none" normalizeH="0" baseline="0" smtClean="0">
                          <a:ln>
                            <a:noFill/>
                          </a:ln>
                          <a:solidFill>
                            <a:srgbClr val="53565A"/>
                          </a:solidFill>
                          <a:effectLst/>
                          <a:latin typeface="Arial" pitchFamily="34" charset="0"/>
                          <a:ea typeface="STKaiti" pitchFamily="2" charset="-122"/>
                        </a:rPr>
                        <a:t>美国</a:t>
                      </a:r>
                      <a:r>
                        <a:rPr kumimoji="0" lang="en-US" altLang="zh-CN" sz="1300" b="0" i="0" u="none" strike="noStrike" cap="none" normalizeH="0" baseline="0" smtClean="0">
                          <a:ln>
                            <a:noFill/>
                          </a:ln>
                          <a:solidFill>
                            <a:srgbClr val="53565A"/>
                          </a:solidFill>
                          <a:effectLst/>
                          <a:latin typeface="Arial" pitchFamily="34" charset="0"/>
                          <a:ea typeface="STKaiti" pitchFamily="2" charset="-122"/>
                        </a:rPr>
                        <a:t>500</a:t>
                      </a:r>
                      <a:r>
                        <a:rPr kumimoji="0" lang="zh-CN" altLang="en-US" sz="1300" b="0" i="0" u="none" strike="noStrike" cap="none" normalizeH="0" baseline="0" smtClean="0">
                          <a:ln>
                            <a:noFill/>
                          </a:ln>
                          <a:solidFill>
                            <a:srgbClr val="53565A"/>
                          </a:solidFill>
                          <a:effectLst/>
                          <a:latin typeface="Arial" pitchFamily="34" charset="0"/>
                          <a:ea typeface="STKaiti" pitchFamily="2" charset="-122"/>
                        </a:rPr>
                        <a:t>强企业和</a:t>
                      </a:r>
                      <a:r>
                        <a:rPr kumimoji="0" lang="en-US" altLang="zh-CN" sz="1300" b="0" i="0" u="none" strike="noStrike" cap="none" normalizeH="0" baseline="0" smtClean="0">
                          <a:ln>
                            <a:noFill/>
                          </a:ln>
                          <a:solidFill>
                            <a:srgbClr val="53565A"/>
                          </a:solidFill>
                          <a:effectLst/>
                          <a:latin typeface="Arial" pitchFamily="34" charset="0"/>
                          <a:ea typeface="STKaiti" pitchFamily="2" charset="-122"/>
                        </a:rPr>
                        <a:t>《</a:t>
                      </a:r>
                      <a:r>
                        <a:rPr kumimoji="0" lang="zh-CN" altLang="en-US" sz="1300" b="0" i="0" u="none" strike="noStrike" cap="none" normalizeH="0" baseline="0" smtClean="0">
                          <a:ln>
                            <a:noFill/>
                          </a:ln>
                          <a:solidFill>
                            <a:srgbClr val="53565A"/>
                          </a:solidFill>
                          <a:effectLst/>
                          <a:latin typeface="Arial" pitchFamily="34" charset="0"/>
                          <a:ea typeface="STKaiti" pitchFamily="2" charset="-122"/>
                        </a:rPr>
                        <a:t>财富</a:t>
                      </a:r>
                      <a:r>
                        <a:rPr kumimoji="0" lang="en-US" altLang="zh-CN" sz="1300" b="0" i="0" u="none" strike="noStrike" cap="none" normalizeH="0" baseline="0" smtClean="0">
                          <a:ln>
                            <a:noFill/>
                          </a:ln>
                          <a:solidFill>
                            <a:srgbClr val="53565A"/>
                          </a:solidFill>
                          <a:effectLst/>
                          <a:latin typeface="Arial" pitchFamily="34" charset="0"/>
                          <a:ea typeface="STKaiti" pitchFamily="2" charset="-122"/>
                        </a:rPr>
                        <a:t>》</a:t>
                      </a:r>
                      <a:r>
                        <a:rPr kumimoji="0" lang="zh-CN" altLang="en-US" sz="1300" b="0" i="0" u="none" strike="noStrike" cap="none" normalizeH="0" baseline="0" smtClean="0">
                          <a:ln>
                            <a:noFill/>
                          </a:ln>
                          <a:solidFill>
                            <a:srgbClr val="53565A"/>
                          </a:solidFill>
                          <a:effectLst/>
                          <a:latin typeface="Arial" pitchFamily="34" charset="0"/>
                          <a:ea typeface="STKaiti" pitchFamily="2" charset="-122"/>
                        </a:rPr>
                        <a:t>全球</a:t>
                      </a:r>
                      <a:r>
                        <a:rPr kumimoji="0" lang="en-US" altLang="zh-CN" sz="1300" b="0" i="0" u="none" strike="noStrike" cap="none" normalizeH="0" baseline="0" smtClean="0">
                          <a:ln>
                            <a:noFill/>
                          </a:ln>
                          <a:solidFill>
                            <a:srgbClr val="53565A"/>
                          </a:solidFill>
                          <a:effectLst/>
                          <a:latin typeface="Arial" pitchFamily="34" charset="0"/>
                          <a:ea typeface="STKaiti" pitchFamily="2" charset="-122"/>
                        </a:rPr>
                        <a:t>500</a:t>
                      </a:r>
                      <a:r>
                        <a:rPr kumimoji="0" lang="zh-CN" altLang="en-US" sz="1300" b="0" i="0" u="none" strike="noStrike" cap="none" normalizeH="0" baseline="0" smtClean="0">
                          <a:ln>
                            <a:noFill/>
                          </a:ln>
                          <a:solidFill>
                            <a:srgbClr val="53565A"/>
                          </a:solidFill>
                          <a:effectLst/>
                          <a:latin typeface="Arial" pitchFamily="34" charset="0"/>
                          <a:ea typeface="STKaiti" pitchFamily="2" charset="-122"/>
                        </a:rPr>
                        <a:t>强企业尤其如此，或是受中国卖方的委托进行</a:t>
                      </a:r>
                      <a:endParaRPr kumimoji="0" lang="en-US" altLang="zh-CN" sz="1300" b="0" i="0" u="none" strike="noStrike" cap="none" normalizeH="0" baseline="0" smtClean="0">
                        <a:ln>
                          <a:noFill/>
                        </a:ln>
                        <a:solidFill>
                          <a:srgbClr val="53565A"/>
                        </a:solidFill>
                        <a:effectLst/>
                        <a:latin typeface="Arial" pitchFamily="34" charset="0"/>
                        <a:ea typeface="STKaiti" pitchFamily="2" charset="-122"/>
                      </a:endParaRPr>
                    </a:p>
                  </a:txBody>
                  <a:tcPr marL="45720" marR="45720" marT="45717" marB="45717" horzOverflow="overflow">
                    <a:lnL w="6350" cap="flat" cmpd="sng" algn="ctr">
                      <a:solidFill>
                        <a:schemeClr val="tx1"/>
                      </a:solidFill>
                      <a:prstDash val="solid"/>
                      <a:round/>
                      <a:headEnd type="none" w="med" len="med"/>
                      <a:tailEnd type="none" w="med" len="med"/>
                    </a:lnL>
                    <a:lnR>
                      <a:noFill/>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7" name="Rectangle 6"/>
          <p:cNvSpPr/>
          <p:nvPr>
            <p:custDataLst>
              <p:tags r:id="rId3"/>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STKaiti" pitchFamily="2" charset="-122"/>
                <a:cs typeface="Arial" pitchFamily="34" charset="0"/>
              </a:rPr>
              <a:t>7</a:t>
            </a:r>
          </a:p>
        </p:txBody>
      </p:sp>
      <p:sp>
        <p:nvSpPr>
          <p:cNvPr id="8" name="Rectangle 7"/>
          <p:cNvSpPr/>
          <p:nvPr>
            <p:custDataLst>
              <p:tags r:id="rId4"/>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STKaiti" pitchFamily="2" charset="-122"/>
                <a:cs typeface="Arial" pitchFamily="34" charset="0"/>
              </a:rPr>
              <a:t>跨国并购对企业的主要好处</a:t>
            </a:r>
            <a:endParaRPr kumimoji="0" lang="en-US" sz="800" i="0" u="none" strike="noStrike" cap="none" normalizeH="0" baseline="0" smtClean="0">
              <a:ln>
                <a:noFill/>
              </a:ln>
              <a:solidFill>
                <a:srgbClr val="53565A"/>
              </a:solidFill>
              <a:effectLst/>
              <a:latin typeface="Arial" pitchFamily="34" charset="0"/>
              <a:ea typeface="STKaiti" pitchFamily="2" charset="-122"/>
              <a:cs typeface="Arial" pitchFamily="34" charset="0"/>
            </a:endParaRPr>
          </a:p>
        </p:txBody>
      </p:sp>
    </p:spTree>
    <p:custDataLst>
      <p:tags r:id="rId5"/>
    </p:custDataLst>
    <p:extLst>
      <p:ext uri="{BB962C8B-B14F-4D97-AF65-F5344CB8AC3E}">
        <p14:creationId xmlns:p14="http://schemas.microsoft.com/office/powerpoint/2010/main" val="442413043"/>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18"/>
          <p:cNvSpPr>
            <a:spLocks noGrp="1" noChangeArrowheads="1"/>
          </p:cNvSpPr>
          <p:nvPr>
            <p:ph type="ctrTitle"/>
          </p:nvPr>
        </p:nvSpPr>
        <p:spPr>
          <a:xfrm>
            <a:off x="152400" y="2631758"/>
            <a:ext cx="9601200" cy="492443"/>
          </a:xfrm>
          <a:ln w="12700"/>
        </p:spPr>
        <p:txBody>
          <a:bodyPr/>
          <a:lstStyle/>
          <a:p>
            <a:r>
              <a:rPr lang="en-US" smtClean="0"/>
              <a:t>4. </a:t>
            </a:r>
            <a:r>
              <a:rPr lang="zh-CN" altLang="en-US" smtClean="0"/>
              <a:t>跨</a:t>
            </a:r>
            <a:r>
              <a:rPr lang="zh-CN" altLang="en-US"/>
              <a:t>国并</a:t>
            </a:r>
            <a:r>
              <a:rPr lang="zh-CN" altLang="en-US" smtClean="0"/>
              <a:t>购的经验总结</a:t>
            </a:r>
            <a:endParaRPr lang="en-US" smtClean="0"/>
          </a:p>
        </p:txBody>
      </p:sp>
      <p:sp>
        <p:nvSpPr>
          <p:cNvPr id="5123" name="Rectangle 19"/>
          <p:cNvSpPr>
            <a:spLocks noGrp="1" noChangeArrowheads="1"/>
          </p:cNvSpPr>
          <p:nvPr>
            <p:ph type="subTitle" idx="1"/>
          </p:nvPr>
        </p:nvSpPr>
        <p:spPr/>
        <p:txBody>
          <a:bodyPr/>
          <a:lstStyle/>
          <a:p>
            <a:endParaRPr lang="en-US" smtClean="0"/>
          </a:p>
        </p:txBody>
      </p:sp>
    </p:spTree>
    <p:custDataLst>
      <p:tags r:id="rId2"/>
    </p:custDataLst>
    <p:extLst>
      <p:ext uri="{BB962C8B-B14F-4D97-AF65-F5344CB8AC3E}">
        <p14:creationId xmlns:p14="http://schemas.microsoft.com/office/powerpoint/2010/main" val="2538273757"/>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latin typeface="+mj-ea"/>
              </a:rPr>
              <a:t>中国收购者面临的跨国并购问题及解决方式</a:t>
            </a:r>
            <a:endParaRPr lang="en-US">
              <a:latin typeface="+mj-ea"/>
            </a:endParaRPr>
          </a:p>
        </p:txBody>
      </p:sp>
      <p:graphicFrame>
        <p:nvGraphicFramePr>
          <p:cNvPr id="12" name="Table 11"/>
          <p:cNvGraphicFramePr>
            <a:graphicFrameLocks noGrp="1"/>
          </p:cNvGraphicFramePr>
          <p:nvPr>
            <p:extLst>
              <p:ext uri="{D42A27DB-BD31-4B8C-83A1-F6EECF244321}">
                <p14:modId xmlns:p14="http://schemas.microsoft.com/office/powerpoint/2010/main" val="1459957208"/>
              </p:ext>
            </p:extLst>
          </p:nvPr>
        </p:nvGraphicFramePr>
        <p:xfrm>
          <a:off x="152401" y="685800"/>
          <a:ext cx="9598023" cy="5410200"/>
        </p:xfrm>
        <a:graphic>
          <a:graphicData uri="http://schemas.openxmlformats.org/drawingml/2006/table">
            <a:tbl>
              <a:tblPr firstRow="1" bandRow="1">
                <a:tableStyleId>{5C22544A-7EE6-4342-B048-85BDC9FD1C3A}</a:tableStyleId>
              </a:tblPr>
              <a:tblGrid>
                <a:gridCol w="2524124"/>
                <a:gridCol w="914400"/>
                <a:gridCol w="6159499"/>
              </a:tblGrid>
              <a:tr h="2026622">
                <a:tc>
                  <a:txBody>
                    <a:bodyPr vert="horz" wrap="square"/>
                    <a:lstStyle/>
                    <a:p>
                      <a:pPr>
                        <a:spcBef>
                          <a:spcPts val="600"/>
                        </a:spcBef>
                        <a:spcAft>
                          <a:spcPct val="0"/>
                        </a:spcAft>
                      </a:pPr>
                      <a:r>
                        <a:rPr lang="zh-CN" altLang="en-US" sz="1400" b="0" smtClean="0">
                          <a:solidFill>
                            <a:schemeClr val="accent1"/>
                          </a:solidFill>
                        </a:rPr>
                        <a:t>保护主义</a:t>
                      </a: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c>
                  <a:txBody>
                    <a:bodyPr vert="horz" wrap="square"/>
                    <a:lstStyle/>
                    <a:p>
                      <a:pPr>
                        <a:spcBef>
                          <a:spcPts val="600"/>
                        </a:spcBef>
                        <a:spcAft>
                          <a:spcPct val="0"/>
                        </a:spcAft>
                      </a:pPr>
                      <a:endParaRPr lang="en-US" sz="1400" b="0">
                        <a:solidFill>
                          <a:schemeClr val="tx1"/>
                        </a:solidFill>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c>
                  <a:txBody>
                    <a:bodyPr vert="horz" wrap="square"/>
                    <a:lstStyle/>
                    <a:p>
                      <a:pPr marL="0" lvl="0" indent="0" algn="l" defTabSz="914400" rtl="0" eaLnBrk="1" latinLnBrk="0" hangingPunct="1">
                        <a:lnSpc>
                          <a:spcPct val="100000"/>
                        </a:lnSpc>
                        <a:spcBef>
                          <a:spcPts val="600"/>
                        </a:spcBef>
                        <a:spcAft>
                          <a:spcPct val="0"/>
                        </a:spcAft>
                        <a:buClr>
                          <a:srgbClr val="97999B"/>
                        </a:buClr>
                        <a:buSzTx/>
                        <a:buFont typeface="Symbol"/>
                        <a:buNone/>
                      </a:pPr>
                      <a:r>
                        <a:rPr lang="zh-CN" altLang="en-US" sz="1400" b="1" smtClean="0">
                          <a:solidFill>
                            <a:schemeClr val="accent1"/>
                          </a:solidFill>
                          <a:latin typeface="+mn-lt"/>
                        </a:rPr>
                        <a:t>留意对中国买家的潜在负面认知</a:t>
                      </a:r>
                    </a:p>
                    <a:p>
                      <a:pPr marL="0" lvl="0" indent="0" algn="l" defTabSz="914400" rtl="0" eaLnBrk="1" latinLnBrk="0" hangingPunct="1">
                        <a:lnSpc>
                          <a:spcPct val="100000"/>
                        </a:lnSpc>
                        <a:spcBef>
                          <a:spcPts val="600"/>
                        </a:spcBef>
                        <a:spcAft>
                          <a:spcPct val="0"/>
                        </a:spcAft>
                        <a:buClr>
                          <a:srgbClr val="97999B"/>
                        </a:buClr>
                        <a:buSzTx/>
                        <a:buFont typeface="Symbol"/>
                        <a:buNone/>
                      </a:pPr>
                      <a:r>
                        <a:rPr lang="zh-CN" altLang="en-US" sz="1400" b="1" smtClean="0">
                          <a:solidFill>
                            <a:schemeClr val="accent3"/>
                          </a:solidFill>
                          <a:latin typeface="+mn-lt"/>
                        </a:rPr>
                        <a:t>解决方式</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smtClean="0">
                          <a:solidFill>
                            <a:srgbClr val="53565A"/>
                          </a:solidFill>
                          <a:latin typeface="+mn-lt"/>
                        </a:rPr>
                        <a:t>要向市场、公众和利益相关者传达完成交易的确定性</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smtClean="0">
                          <a:solidFill>
                            <a:srgbClr val="53565A"/>
                          </a:solidFill>
                          <a:latin typeface="+mn-lt"/>
                        </a:rPr>
                        <a:t>聘请专业公关和和政府关系团队为潜在的问题做评估和准备</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smtClean="0">
                          <a:solidFill>
                            <a:srgbClr val="53565A"/>
                          </a:solidFill>
                          <a:latin typeface="+mn-lt"/>
                        </a:rPr>
                        <a:t>重点关注商业性目标和经济收益</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smtClean="0">
                          <a:solidFill>
                            <a:srgbClr val="53565A"/>
                          </a:solidFill>
                          <a:latin typeface="+mn-lt"/>
                        </a:rPr>
                        <a:t>让目标公司在“出售”交易时也处于主导地位</a:t>
                      </a:r>
                      <a:endParaRPr lang="en-US" sz="1400" b="0">
                        <a:solidFill>
                          <a:srgbClr val="53565A"/>
                        </a:solidFill>
                        <a:latin typeface="Arial"/>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r>
              <a:tr h="1691789">
                <a:tc>
                  <a:txBody>
                    <a:bodyPr vert="horz" wrap="square"/>
                    <a:lstStyle/>
                    <a:p>
                      <a:pPr>
                        <a:spcBef>
                          <a:spcPts val="600"/>
                        </a:spcBef>
                        <a:spcAft>
                          <a:spcPct val="0"/>
                        </a:spcAft>
                      </a:pPr>
                      <a:r>
                        <a:rPr lang="zh-CN" altLang="en-US" sz="1400" b="0" smtClean="0">
                          <a:solidFill>
                            <a:schemeClr val="accent1"/>
                          </a:solidFill>
                        </a:rPr>
                        <a:t>媒体泄漏消息</a:t>
                      </a:r>
                      <a:endParaRPr lang="en-US" sz="1400" b="0">
                        <a:solidFill>
                          <a:schemeClr val="accent1"/>
                        </a:solidFill>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c>
                  <a:txBody>
                    <a:bodyPr vert="horz" wrap="square"/>
                    <a:lstStyle/>
                    <a:p>
                      <a:pPr>
                        <a:spcBef>
                          <a:spcPts val="600"/>
                        </a:spcBef>
                        <a:spcAft>
                          <a:spcPct val="0"/>
                        </a:spcAft>
                      </a:pPr>
                      <a:endParaRPr lang="en-US" sz="1400" b="0">
                        <a:solidFill>
                          <a:schemeClr val="tx1"/>
                        </a:solidFill>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c>
                  <a:txBody>
                    <a:bodyPr vert="horz" wrap="square"/>
                    <a:lstStyle/>
                    <a:p>
                      <a:pPr marL="0" lvl="0" indent="0" algn="l" defTabSz="914400" rtl="0" eaLnBrk="1" latinLnBrk="0" hangingPunct="1">
                        <a:lnSpc>
                          <a:spcPct val="100000"/>
                        </a:lnSpc>
                        <a:spcBef>
                          <a:spcPts val="600"/>
                        </a:spcBef>
                        <a:spcAft>
                          <a:spcPct val="0"/>
                        </a:spcAft>
                        <a:buClr>
                          <a:srgbClr val="97999B"/>
                        </a:buClr>
                        <a:buSzTx/>
                        <a:buFont typeface="Symbol"/>
                        <a:buNone/>
                      </a:pPr>
                      <a:r>
                        <a:rPr lang="zh-CN" altLang="en-US" sz="1400" b="1" kern="1200" smtClean="0">
                          <a:solidFill>
                            <a:schemeClr val="accent1"/>
                          </a:solidFill>
                          <a:latin typeface="+mn-lt"/>
                          <a:ea typeface="+mn-ea"/>
                          <a:cs typeface="+mn-cs"/>
                        </a:rPr>
                        <a:t>最小化泄漏交易消息的可能性</a:t>
                      </a:r>
                    </a:p>
                    <a:p>
                      <a:pPr marL="0" lvl="0" indent="0" algn="l" defTabSz="914400" rtl="0" eaLnBrk="1" latinLnBrk="0" hangingPunct="1">
                        <a:lnSpc>
                          <a:spcPct val="100000"/>
                        </a:lnSpc>
                        <a:spcBef>
                          <a:spcPts val="600"/>
                        </a:spcBef>
                        <a:spcAft>
                          <a:spcPct val="0"/>
                        </a:spcAft>
                        <a:buClr>
                          <a:srgbClr val="97999B"/>
                        </a:buClr>
                        <a:buSzTx/>
                        <a:buFont typeface="Symbol"/>
                        <a:buNone/>
                      </a:pPr>
                      <a:r>
                        <a:rPr lang="zh-CN" altLang="en-US" sz="1400" b="1" kern="1200" smtClean="0">
                          <a:solidFill>
                            <a:schemeClr val="accent3"/>
                          </a:solidFill>
                          <a:latin typeface="+mn-lt"/>
                          <a:ea typeface="+mn-ea"/>
                          <a:cs typeface="+mn-cs"/>
                        </a:rPr>
                        <a:t>解决方式</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kern="1200" smtClean="0">
                          <a:solidFill>
                            <a:srgbClr val="53565A"/>
                          </a:solidFill>
                          <a:latin typeface="+mn-lt"/>
                          <a:ea typeface="+mn-ea"/>
                          <a:cs typeface="+mn-cs"/>
                        </a:rPr>
                        <a:t>严格遵守保密协议，直到宣布交易为止</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kern="1200" smtClean="0">
                          <a:solidFill>
                            <a:srgbClr val="53565A"/>
                          </a:solidFill>
                          <a:latin typeface="+mn-lt"/>
                          <a:ea typeface="+mn-ea"/>
                          <a:cs typeface="+mn-cs"/>
                        </a:rPr>
                        <a:t>交易团队必须对信息严格保密</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kern="1200" smtClean="0">
                          <a:solidFill>
                            <a:srgbClr val="53565A"/>
                          </a:solidFill>
                          <a:latin typeface="+mn-lt"/>
                          <a:ea typeface="+mn-ea"/>
                          <a:cs typeface="+mn-cs"/>
                        </a:rPr>
                        <a:t>指定专人准备好应对策略</a:t>
                      </a:r>
                      <a:endParaRPr lang="en-US" sz="1400" b="0" kern="1200">
                        <a:solidFill>
                          <a:srgbClr val="53565A"/>
                        </a:solidFill>
                        <a:latin typeface="Arial"/>
                        <a:ea typeface="+mn-ea"/>
                        <a:cs typeface="+mn-cs"/>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r>
              <a:tr h="1691789">
                <a:tc>
                  <a:txBody>
                    <a:bodyPr vert="horz" wrap="square"/>
                    <a:lstStyle/>
                    <a:p>
                      <a:pPr>
                        <a:spcBef>
                          <a:spcPts val="600"/>
                        </a:spcBef>
                        <a:spcAft>
                          <a:spcPct val="0"/>
                        </a:spcAft>
                      </a:pPr>
                      <a:r>
                        <a:rPr lang="zh-CN" altLang="en-US" sz="1400" b="0" smtClean="0">
                          <a:solidFill>
                            <a:schemeClr val="accent1"/>
                          </a:solidFill>
                        </a:rPr>
                        <a:t>员工留用</a:t>
                      </a:r>
                      <a:endParaRPr lang="en-US" sz="1400" b="0">
                        <a:solidFill>
                          <a:schemeClr val="accent1"/>
                        </a:solidFill>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spcBef>
                          <a:spcPts val="600"/>
                        </a:spcBef>
                        <a:spcAft>
                          <a:spcPct val="0"/>
                        </a:spcAft>
                      </a:pPr>
                      <a:endParaRPr lang="en-US" sz="1400" b="0">
                        <a:solidFill>
                          <a:schemeClr val="tx1"/>
                        </a:solidFill>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lvl="0" indent="0" algn="l" defTabSz="914400" rtl="0" eaLnBrk="1" latinLnBrk="0" hangingPunct="1">
                        <a:lnSpc>
                          <a:spcPct val="100000"/>
                        </a:lnSpc>
                        <a:spcBef>
                          <a:spcPts val="600"/>
                        </a:spcBef>
                        <a:spcAft>
                          <a:spcPct val="0"/>
                        </a:spcAft>
                        <a:buClr>
                          <a:srgbClr val="97999B"/>
                        </a:buClr>
                        <a:buSzTx/>
                        <a:buFont typeface="Symbol"/>
                        <a:buNone/>
                      </a:pPr>
                      <a:r>
                        <a:rPr lang="zh-CN" altLang="en-US" sz="1400" b="1" kern="1200" smtClean="0">
                          <a:solidFill>
                            <a:schemeClr val="accent1"/>
                          </a:solidFill>
                          <a:latin typeface="+mn-lt"/>
                          <a:ea typeface="+mn-ea"/>
                          <a:cs typeface="+mn-cs"/>
                        </a:rPr>
                        <a:t>开展沟通计划应对目标公司的关键雇员流失</a:t>
                      </a:r>
                    </a:p>
                    <a:p>
                      <a:pPr marL="0" lvl="0" indent="0" algn="l" defTabSz="914400" rtl="0" eaLnBrk="1" latinLnBrk="0" hangingPunct="1">
                        <a:lnSpc>
                          <a:spcPct val="100000"/>
                        </a:lnSpc>
                        <a:spcBef>
                          <a:spcPts val="600"/>
                        </a:spcBef>
                        <a:spcAft>
                          <a:spcPct val="0"/>
                        </a:spcAft>
                        <a:buClr>
                          <a:srgbClr val="97999B"/>
                        </a:buClr>
                        <a:buSzTx/>
                        <a:buFont typeface="Symbol"/>
                        <a:buNone/>
                      </a:pPr>
                      <a:r>
                        <a:rPr lang="zh-CN" altLang="en-US" sz="1400" b="1" kern="1200" smtClean="0">
                          <a:solidFill>
                            <a:schemeClr val="accent3"/>
                          </a:solidFill>
                          <a:latin typeface="+mn-lt"/>
                          <a:ea typeface="+mn-ea"/>
                          <a:cs typeface="+mn-cs"/>
                        </a:rPr>
                        <a:t>解决方式</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kern="1200" smtClean="0">
                          <a:solidFill>
                            <a:srgbClr val="53565A"/>
                          </a:solidFill>
                          <a:latin typeface="+mn-lt"/>
                          <a:ea typeface="+mn-ea"/>
                          <a:cs typeface="+mn-cs"/>
                        </a:rPr>
                        <a:t>宣布前，聘请人力资源顾问建立全面计划</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kern="1200" smtClean="0">
                          <a:solidFill>
                            <a:srgbClr val="53565A"/>
                          </a:solidFill>
                          <a:latin typeface="+mn-lt"/>
                          <a:ea typeface="+mn-ea"/>
                          <a:cs typeface="+mn-cs"/>
                        </a:rPr>
                        <a:t>增加员工的职业发展机会和薪酬激励</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kern="1200" smtClean="0">
                          <a:solidFill>
                            <a:srgbClr val="53565A"/>
                          </a:solidFill>
                          <a:latin typeface="+mn-lt"/>
                          <a:ea typeface="+mn-ea"/>
                          <a:cs typeface="+mn-cs"/>
                        </a:rPr>
                        <a:t>目标公司和收购方在宣布后立即组织进行雇员间的沟通</a:t>
                      </a:r>
                      <a:endParaRPr lang="en-US" sz="1400" b="0" kern="1200">
                        <a:solidFill>
                          <a:srgbClr val="53565A"/>
                        </a:solidFill>
                        <a:latin typeface="Arial"/>
                        <a:ea typeface="+mn-ea"/>
                        <a:cs typeface="+mn-cs"/>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sp>
        <p:nvSpPr>
          <p:cNvPr id="13" name="Isosceles Triangle 26"/>
          <p:cNvSpPr/>
          <p:nvPr/>
        </p:nvSpPr>
        <p:spPr bwMode="auto">
          <a:xfrm rot="5400000">
            <a:off x="2177901" y="1320652"/>
            <a:ext cx="917871" cy="498475"/>
          </a:xfrm>
          <a:custGeom>
            <a:gdLst>
              <a:gd name="T0" fmla="*/ 256 w 413647"/>
              <a:gd name="T1" fmla="*/ 0 h 206632"/>
              <a:gd name="T2" fmla="*/ 511 w 413647"/>
              <a:gd name="T3" fmla="*/ 257 h 206632"/>
              <a:gd name="T4" fmla="*/ 426 w 413647"/>
              <a:gd name="T5" fmla="*/ 257 h 206632"/>
              <a:gd name="T6" fmla="*/ 256 w 413647"/>
              <a:gd name="T7" fmla="*/ 85 h 206632"/>
              <a:gd name="T8" fmla="*/ 85 w 413647"/>
              <a:gd name="T9" fmla="*/ 257 h 206632"/>
              <a:gd name="T10" fmla="*/ 0 w 413647"/>
              <a:gd name="T11" fmla="*/ 257 h 206632"/>
              <a:gd name="T12" fmla="*/ 256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rgbClr val="00B0F0"/>
          </a:solidFill>
          <a:ln>
            <a:noFill/>
          </a:ln>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a:latin typeface="+mj-ea"/>
              <a:ea typeface="+mj-ea"/>
            </a:endParaRPr>
          </a:p>
        </p:txBody>
      </p:sp>
      <p:sp>
        <p:nvSpPr>
          <p:cNvPr id="14" name="Isosceles Triangle 26"/>
          <p:cNvSpPr/>
          <p:nvPr/>
        </p:nvSpPr>
        <p:spPr bwMode="auto">
          <a:xfrm rot="5400000">
            <a:off x="2177901" y="3333898"/>
            <a:ext cx="917871" cy="498475"/>
          </a:xfrm>
          <a:custGeom>
            <a:gdLst>
              <a:gd name="T0" fmla="*/ 256 w 413647"/>
              <a:gd name="T1" fmla="*/ 0 h 206632"/>
              <a:gd name="T2" fmla="*/ 511 w 413647"/>
              <a:gd name="T3" fmla="*/ 257 h 206632"/>
              <a:gd name="T4" fmla="*/ 426 w 413647"/>
              <a:gd name="T5" fmla="*/ 257 h 206632"/>
              <a:gd name="T6" fmla="*/ 256 w 413647"/>
              <a:gd name="T7" fmla="*/ 85 h 206632"/>
              <a:gd name="T8" fmla="*/ 85 w 413647"/>
              <a:gd name="T9" fmla="*/ 257 h 206632"/>
              <a:gd name="T10" fmla="*/ 0 w 413647"/>
              <a:gd name="T11" fmla="*/ 257 h 206632"/>
              <a:gd name="T12" fmla="*/ 256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rgbClr val="00B0F0"/>
          </a:solidFill>
          <a:ln>
            <a:noFill/>
          </a:ln>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a:latin typeface="+mj-ea"/>
              <a:ea typeface="+mj-ea"/>
            </a:endParaRPr>
          </a:p>
        </p:txBody>
      </p:sp>
      <p:sp>
        <p:nvSpPr>
          <p:cNvPr id="15" name="Isosceles Triangle 26"/>
          <p:cNvSpPr/>
          <p:nvPr/>
        </p:nvSpPr>
        <p:spPr bwMode="auto">
          <a:xfrm rot="5400000">
            <a:off x="2177901" y="5010298"/>
            <a:ext cx="917871" cy="498475"/>
          </a:xfrm>
          <a:custGeom>
            <a:gdLst>
              <a:gd name="T0" fmla="*/ 256 w 413647"/>
              <a:gd name="T1" fmla="*/ 0 h 206632"/>
              <a:gd name="T2" fmla="*/ 511 w 413647"/>
              <a:gd name="T3" fmla="*/ 257 h 206632"/>
              <a:gd name="T4" fmla="*/ 426 w 413647"/>
              <a:gd name="T5" fmla="*/ 257 h 206632"/>
              <a:gd name="T6" fmla="*/ 256 w 413647"/>
              <a:gd name="T7" fmla="*/ 85 h 206632"/>
              <a:gd name="T8" fmla="*/ 85 w 413647"/>
              <a:gd name="T9" fmla="*/ 257 h 206632"/>
              <a:gd name="T10" fmla="*/ 0 w 413647"/>
              <a:gd name="T11" fmla="*/ 257 h 206632"/>
              <a:gd name="T12" fmla="*/ 256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rgbClr val="00B0F0"/>
          </a:solidFill>
          <a:ln>
            <a:noFill/>
          </a:ln>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a:latin typeface="+mj-ea"/>
              <a:ea typeface="+mj-ea"/>
            </a:endParaRPr>
          </a:p>
        </p:txBody>
      </p:sp>
      <p:sp>
        <p:nvSpPr>
          <p:cNvPr id="8" name="Rectangle 7"/>
          <p:cNvSpPr/>
          <p:nvPr>
            <p:custDataLst>
              <p:tags r:id="rId2"/>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mj-ea"/>
              </a:rPr>
              <a:t>9</a:t>
            </a:r>
            <a:endParaRPr kumimoji="0" lang="en-US" sz="800" i="0" u="none" strike="noStrike" cap="none" normalizeH="0" baseline="0" smtClean="0">
              <a:ln>
                <a:noFill/>
              </a:ln>
              <a:solidFill>
                <a:srgbClr val="53565A"/>
              </a:solidFill>
              <a:effectLst/>
              <a:latin typeface="Arial" pitchFamily="34" charset="0"/>
              <a:ea typeface="+mj-ea"/>
            </a:endParaRPr>
          </a:p>
        </p:txBody>
      </p:sp>
      <p:sp>
        <p:nvSpPr>
          <p:cNvPr id="9" name="Rectangle 8"/>
          <p:cNvSpPr/>
          <p:nvPr>
            <p:custDataLst>
              <p:tags r:id="rId3"/>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mj-ea"/>
              </a:rPr>
              <a:t>跨国并购的经验总结</a:t>
            </a:r>
            <a:endParaRPr kumimoji="0" lang="en-US" sz="800" i="0" u="none" strike="noStrike" cap="none" normalizeH="0" baseline="0" smtClean="0">
              <a:ln>
                <a:noFill/>
              </a:ln>
              <a:solidFill>
                <a:srgbClr val="53565A"/>
              </a:solidFill>
              <a:effectLst/>
              <a:latin typeface="Arial" pitchFamily="34" charset="0"/>
              <a:ea typeface="+mj-ea"/>
            </a:endParaRPr>
          </a:p>
        </p:txBody>
      </p:sp>
    </p:spTree>
    <p:custDataLst>
      <p:tags r:id="rId4"/>
    </p:custDataLst>
    <p:extLst>
      <p:ext uri="{BB962C8B-B14F-4D97-AF65-F5344CB8AC3E}">
        <p14:creationId xmlns:p14="http://schemas.microsoft.com/office/powerpoint/2010/main" val="4247624440"/>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latin typeface="+mj-ea"/>
              </a:rPr>
              <a:t>中国收购者面临的跨国并购问题及解决方式（续）</a:t>
            </a:r>
            <a:endParaRPr lang="en-US">
              <a:latin typeface="+mj-ea"/>
            </a:endParaRPr>
          </a:p>
        </p:txBody>
      </p:sp>
      <p:graphicFrame>
        <p:nvGraphicFramePr>
          <p:cNvPr id="10" name="Table 9"/>
          <p:cNvGraphicFramePr>
            <a:graphicFrameLocks noGrp="1"/>
          </p:cNvGraphicFramePr>
          <p:nvPr>
            <p:extLst>
              <p:ext uri="{D42A27DB-BD31-4B8C-83A1-F6EECF244321}">
                <p14:modId xmlns:p14="http://schemas.microsoft.com/office/powerpoint/2010/main" val="3431780063"/>
              </p:ext>
            </p:extLst>
          </p:nvPr>
        </p:nvGraphicFramePr>
        <p:xfrm>
          <a:off x="152401" y="685800"/>
          <a:ext cx="9598023" cy="4191000"/>
        </p:xfrm>
        <a:graphic>
          <a:graphicData uri="http://schemas.openxmlformats.org/drawingml/2006/table">
            <a:tbl>
              <a:tblPr firstRow="1" bandRow="1">
                <a:tableStyleId>{5C22544A-7EE6-4342-B048-85BDC9FD1C3A}</a:tableStyleId>
              </a:tblPr>
              <a:tblGrid>
                <a:gridCol w="2524124"/>
                <a:gridCol w="914400"/>
                <a:gridCol w="6159499"/>
              </a:tblGrid>
              <a:tr h="2190750">
                <a:tc>
                  <a:txBody>
                    <a:bodyPr vert="horz" wrap="square"/>
                    <a:lstStyle/>
                    <a:p>
                      <a:pPr>
                        <a:spcBef>
                          <a:spcPts val="600"/>
                        </a:spcBef>
                        <a:spcAft>
                          <a:spcPct val="0"/>
                        </a:spcAft>
                      </a:pPr>
                      <a:r>
                        <a:rPr lang="zh-CN" altLang="en-US" sz="1400" b="0" smtClean="0">
                          <a:solidFill>
                            <a:schemeClr val="accent1"/>
                          </a:solidFill>
                        </a:rPr>
                        <a:t>利益相关者策略</a:t>
                      </a: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c>
                  <a:txBody>
                    <a:bodyPr vert="horz" wrap="square"/>
                    <a:lstStyle/>
                    <a:p>
                      <a:pPr>
                        <a:spcBef>
                          <a:spcPts val="600"/>
                        </a:spcBef>
                        <a:spcAft>
                          <a:spcPct val="0"/>
                        </a:spcAft>
                      </a:pPr>
                      <a:endParaRPr lang="en-US" sz="1400" b="0">
                        <a:solidFill>
                          <a:schemeClr val="tx1"/>
                        </a:solidFill>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c>
                  <a:txBody>
                    <a:bodyPr vert="horz" wrap="square"/>
                    <a:lstStyle/>
                    <a:p>
                      <a:pPr marL="0" lvl="0" indent="0" algn="l" defTabSz="914400" rtl="0" eaLnBrk="1" latinLnBrk="0" hangingPunct="1">
                        <a:lnSpc>
                          <a:spcPct val="100000"/>
                        </a:lnSpc>
                        <a:spcBef>
                          <a:spcPts val="600"/>
                        </a:spcBef>
                        <a:spcAft>
                          <a:spcPct val="0"/>
                        </a:spcAft>
                        <a:buClr>
                          <a:srgbClr val="97999B"/>
                        </a:buClr>
                        <a:buSzTx/>
                        <a:buFont typeface="Symbol"/>
                        <a:buNone/>
                      </a:pPr>
                      <a:r>
                        <a:rPr lang="zh-CN" altLang="en-US" sz="1400" b="1" kern="1200" smtClean="0">
                          <a:solidFill>
                            <a:schemeClr val="accent1"/>
                          </a:solidFill>
                          <a:latin typeface="+mn-lt"/>
                          <a:ea typeface="+mn-ea"/>
                          <a:cs typeface="+mn-cs"/>
                        </a:rPr>
                        <a:t>重点关注对被收购方所在国有利的战略</a:t>
                      </a:r>
                    </a:p>
                    <a:p>
                      <a:pPr marL="0" lvl="0" indent="0" algn="l" defTabSz="914400" rtl="0" eaLnBrk="1" latinLnBrk="0" hangingPunct="1">
                        <a:lnSpc>
                          <a:spcPct val="100000"/>
                        </a:lnSpc>
                        <a:spcBef>
                          <a:spcPts val="600"/>
                        </a:spcBef>
                        <a:spcAft>
                          <a:spcPct val="0"/>
                        </a:spcAft>
                        <a:buClr>
                          <a:srgbClr val="97999B"/>
                        </a:buClr>
                        <a:buSzTx/>
                        <a:buFont typeface="Symbol"/>
                        <a:buNone/>
                      </a:pPr>
                      <a:r>
                        <a:rPr lang="zh-CN" altLang="en-US" sz="1400" b="1" kern="1200" smtClean="0">
                          <a:solidFill>
                            <a:schemeClr val="accent3"/>
                          </a:solidFill>
                          <a:latin typeface="+mn-lt"/>
                          <a:ea typeface="+mn-ea"/>
                          <a:cs typeface="+mn-cs"/>
                        </a:rPr>
                        <a:t>解决方式</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kern="1200" smtClean="0">
                          <a:solidFill>
                            <a:srgbClr val="53565A"/>
                          </a:solidFill>
                          <a:latin typeface="+mn-lt"/>
                          <a:ea typeface="+mn-ea"/>
                          <a:cs typeface="+mn-cs"/>
                        </a:rPr>
                        <a:t>承诺透明度</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kern="1200" smtClean="0">
                          <a:solidFill>
                            <a:srgbClr val="53565A"/>
                          </a:solidFill>
                          <a:latin typeface="+mn-lt"/>
                          <a:ea typeface="+mn-ea"/>
                          <a:cs typeface="+mn-cs"/>
                        </a:rPr>
                        <a:t>确保当地员工在高管中占据较高比例</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kern="1200" smtClean="0">
                          <a:solidFill>
                            <a:srgbClr val="53565A"/>
                          </a:solidFill>
                          <a:latin typeface="+mn-lt"/>
                          <a:ea typeface="+mn-ea"/>
                          <a:cs typeface="+mn-cs"/>
                        </a:rPr>
                        <a:t>保持当地生产；维持行业健康；健康的资本结构</a:t>
                      </a:r>
                      <a:r>
                        <a:rPr lang="en-US" altLang="zh-CN" sz="1400" b="0" kern="1200" smtClean="0">
                          <a:solidFill>
                            <a:srgbClr val="53565A"/>
                          </a:solidFill>
                          <a:latin typeface="+mn-lt"/>
                          <a:ea typeface="+mn-ea"/>
                          <a:cs typeface="+mn-cs"/>
                        </a:rPr>
                        <a:t>/</a:t>
                      </a:r>
                      <a:r>
                        <a:rPr lang="zh-CN" altLang="en-US" sz="1400" b="0" kern="1200" smtClean="0">
                          <a:solidFill>
                            <a:srgbClr val="53565A"/>
                          </a:solidFill>
                          <a:latin typeface="+mn-lt"/>
                          <a:ea typeface="+mn-ea"/>
                          <a:cs typeface="+mn-cs"/>
                        </a:rPr>
                        <a:t>流动性</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kern="1200" smtClean="0">
                          <a:solidFill>
                            <a:srgbClr val="53565A"/>
                          </a:solidFill>
                          <a:latin typeface="+mn-lt"/>
                          <a:ea typeface="+mn-ea"/>
                          <a:cs typeface="+mn-cs"/>
                        </a:rPr>
                        <a:t>传达保持并尽力改善现状的意愿</a:t>
                      </a:r>
                      <a:endParaRPr lang="en-US" sz="1400" b="0" kern="1200">
                        <a:solidFill>
                          <a:srgbClr val="53565A"/>
                        </a:solidFill>
                        <a:latin typeface="+mn-lt"/>
                        <a:ea typeface="+mn-ea"/>
                        <a:cs typeface="+mn-cs"/>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r>
              <a:tr h="2000250">
                <a:tc>
                  <a:txBody>
                    <a:bodyPr vert="horz" wrap="square"/>
                    <a:lstStyle/>
                    <a:p>
                      <a:pPr>
                        <a:spcBef>
                          <a:spcPts val="600"/>
                        </a:spcBef>
                        <a:spcAft>
                          <a:spcPct val="0"/>
                        </a:spcAft>
                      </a:pPr>
                      <a:r>
                        <a:rPr lang="zh-CN" altLang="en-US" sz="1400" b="0" smtClean="0">
                          <a:solidFill>
                            <a:schemeClr val="accent1"/>
                          </a:solidFill>
                        </a:rPr>
                        <a:t>反向终止费</a:t>
                      </a:r>
                      <a:endParaRPr lang="en-US" sz="1400" b="0">
                        <a:solidFill>
                          <a:schemeClr val="accent1"/>
                        </a:solidFill>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spcBef>
                          <a:spcPts val="600"/>
                        </a:spcBef>
                        <a:spcAft>
                          <a:spcPct val="0"/>
                        </a:spcAft>
                      </a:pPr>
                      <a:endParaRPr lang="en-US" sz="1400" b="0">
                        <a:solidFill>
                          <a:schemeClr val="tx1"/>
                        </a:solidFill>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0" lvl="0" indent="0" algn="l" defTabSz="914400" rtl="0" eaLnBrk="1" latinLnBrk="0" hangingPunct="1">
                        <a:lnSpc>
                          <a:spcPct val="100000"/>
                        </a:lnSpc>
                        <a:spcBef>
                          <a:spcPts val="600"/>
                        </a:spcBef>
                        <a:spcAft>
                          <a:spcPct val="0"/>
                        </a:spcAft>
                        <a:buClr>
                          <a:srgbClr val="97999B"/>
                        </a:buClr>
                        <a:buSzTx/>
                        <a:buFont typeface="Symbol"/>
                        <a:buNone/>
                      </a:pPr>
                      <a:r>
                        <a:rPr lang="zh-CN" altLang="en-US" sz="1400" b="1" kern="1200" smtClean="0">
                          <a:solidFill>
                            <a:schemeClr val="accent1"/>
                          </a:solidFill>
                          <a:latin typeface="+mn-lt"/>
                          <a:ea typeface="+mn-ea"/>
                          <a:cs typeface="+mn-cs"/>
                        </a:rPr>
                        <a:t>要留意卖方可能更积极争取反向终止费</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kern="1200" smtClean="0">
                          <a:solidFill>
                            <a:srgbClr val="53565A"/>
                          </a:solidFill>
                          <a:latin typeface="+mn-lt"/>
                          <a:ea typeface="+mn-ea"/>
                          <a:cs typeface="+mn-cs"/>
                        </a:rPr>
                        <a:t>卖方往往对中国审批程序较长的等待时间而感到担忧；可能会寻求让收购方分担反垄断和</a:t>
                      </a:r>
                      <a:br>
                        <a:rPr lang="zh-CN" altLang="en-US" sz="1400" b="0" kern="1200" smtClean="0">
                          <a:solidFill>
                            <a:srgbClr val="53565A"/>
                          </a:solidFill>
                          <a:latin typeface="+mn-lt"/>
                          <a:ea typeface="+mn-ea"/>
                          <a:cs typeface="+mn-cs"/>
                        </a:rPr>
                      </a:br>
                      <a:r>
                        <a:rPr lang="zh-CN" altLang="en-US" sz="1400" b="0" kern="1200" smtClean="0">
                          <a:solidFill>
                            <a:srgbClr val="53565A"/>
                          </a:solidFill>
                          <a:latin typeface="+mn-lt"/>
                          <a:ea typeface="+mn-ea"/>
                          <a:cs typeface="+mn-cs"/>
                        </a:rPr>
                        <a:t>监管审批的风险</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kern="1200" smtClean="0">
                          <a:solidFill>
                            <a:srgbClr val="53565A"/>
                          </a:solidFill>
                          <a:latin typeface="+mn-lt"/>
                          <a:ea typeface="+mn-ea"/>
                          <a:cs typeface="+mn-cs"/>
                        </a:rPr>
                        <a:t>反向终止费已升至高于</a:t>
                      </a:r>
                      <a:r>
                        <a:rPr lang="en-US" altLang="zh-CN" sz="1400" b="0" kern="1200" smtClean="0">
                          <a:solidFill>
                            <a:srgbClr val="53565A"/>
                          </a:solidFill>
                          <a:latin typeface="+mn-lt"/>
                          <a:ea typeface="+mn-ea"/>
                          <a:cs typeface="+mn-cs"/>
                        </a:rPr>
                        <a:t>2%–4%</a:t>
                      </a:r>
                      <a:r>
                        <a:rPr lang="zh-CN" altLang="en-US" sz="1400" b="0" kern="1200" smtClean="0">
                          <a:solidFill>
                            <a:srgbClr val="53565A"/>
                          </a:solidFill>
                          <a:latin typeface="+mn-lt"/>
                          <a:ea typeface="+mn-ea"/>
                          <a:cs typeface="+mn-cs"/>
                        </a:rPr>
                        <a:t>的一般范围</a:t>
                      </a:r>
                    </a:p>
                    <a:p>
                      <a:pPr marL="171450" lvl="0" indent="-171450" algn="l" defTabSz="914400" rtl="0" eaLnBrk="1" latinLnBrk="0" hangingPunct="1">
                        <a:lnSpc>
                          <a:spcPct val="100000"/>
                        </a:lnSpc>
                        <a:spcBef>
                          <a:spcPts val="600"/>
                        </a:spcBef>
                        <a:spcAft>
                          <a:spcPct val="0"/>
                        </a:spcAft>
                        <a:buClr>
                          <a:srgbClr val="97999B"/>
                        </a:buClr>
                        <a:buSzTx/>
                        <a:buFont typeface="Symbol"/>
                        <a:buChar char="·"/>
                      </a:pPr>
                      <a:r>
                        <a:rPr lang="zh-CN" altLang="en-US" sz="1400" b="0" kern="1200" smtClean="0">
                          <a:solidFill>
                            <a:srgbClr val="53565A"/>
                          </a:solidFill>
                          <a:latin typeface="+mn-lt"/>
                          <a:ea typeface="+mn-ea"/>
                          <a:cs typeface="+mn-cs"/>
                        </a:rPr>
                        <a:t>收购方应让卖方熟悉中国的审批程序，以便其设定预期</a:t>
                      </a:r>
                      <a:endParaRPr lang="en-US" sz="1400" b="0" kern="1200">
                        <a:solidFill>
                          <a:srgbClr val="53565A"/>
                        </a:solidFill>
                        <a:latin typeface="+mn-lt"/>
                        <a:ea typeface="+mn-ea"/>
                        <a:cs typeface="+mn-cs"/>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sp>
        <p:nvSpPr>
          <p:cNvPr id="11" name="Isosceles Triangle 26"/>
          <p:cNvSpPr/>
          <p:nvPr/>
        </p:nvSpPr>
        <p:spPr bwMode="auto">
          <a:xfrm rot="5400000">
            <a:off x="2228702" y="1657498"/>
            <a:ext cx="917871" cy="498475"/>
          </a:xfrm>
          <a:custGeom>
            <a:gdLst>
              <a:gd name="T0" fmla="*/ 256 w 413647"/>
              <a:gd name="T1" fmla="*/ 0 h 206632"/>
              <a:gd name="T2" fmla="*/ 511 w 413647"/>
              <a:gd name="T3" fmla="*/ 257 h 206632"/>
              <a:gd name="T4" fmla="*/ 426 w 413647"/>
              <a:gd name="T5" fmla="*/ 257 h 206632"/>
              <a:gd name="T6" fmla="*/ 256 w 413647"/>
              <a:gd name="T7" fmla="*/ 85 h 206632"/>
              <a:gd name="T8" fmla="*/ 85 w 413647"/>
              <a:gd name="T9" fmla="*/ 257 h 206632"/>
              <a:gd name="T10" fmla="*/ 0 w 413647"/>
              <a:gd name="T11" fmla="*/ 257 h 206632"/>
              <a:gd name="T12" fmla="*/ 256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rgbClr val="00B0F0"/>
          </a:solidFill>
          <a:ln>
            <a:noFill/>
          </a:ln>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a:latin typeface="+mj-ea"/>
              <a:ea typeface="+mj-ea"/>
            </a:endParaRPr>
          </a:p>
        </p:txBody>
      </p:sp>
      <p:sp>
        <p:nvSpPr>
          <p:cNvPr id="12" name="Isosceles Triangle 26"/>
          <p:cNvSpPr/>
          <p:nvPr/>
        </p:nvSpPr>
        <p:spPr bwMode="auto">
          <a:xfrm rot="5400000">
            <a:off x="2228702" y="3562498"/>
            <a:ext cx="917871" cy="498475"/>
          </a:xfrm>
          <a:custGeom>
            <a:gdLst>
              <a:gd name="T0" fmla="*/ 256 w 413647"/>
              <a:gd name="T1" fmla="*/ 0 h 206632"/>
              <a:gd name="T2" fmla="*/ 511 w 413647"/>
              <a:gd name="T3" fmla="*/ 257 h 206632"/>
              <a:gd name="T4" fmla="*/ 426 w 413647"/>
              <a:gd name="T5" fmla="*/ 257 h 206632"/>
              <a:gd name="T6" fmla="*/ 256 w 413647"/>
              <a:gd name="T7" fmla="*/ 85 h 206632"/>
              <a:gd name="T8" fmla="*/ 85 w 413647"/>
              <a:gd name="T9" fmla="*/ 257 h 206632"/>
              <a:gd name="T10" fmla="*/ 0 w 413647"/>
              <a:gd name="T11" fmla="*/ 257 h 206632"/>
              <a:gd name="T12" fmla="*/ 256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rgbClr val="00B0F0"/>
          </a:solidFill>
          <a:ln>
            <a:noFill/>
          </a:ln>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a:latin typeface="+mj-ea"/>
              <a:ea typeface="+mj-ea"/>
            </a:endParaRPr>
          </a:p>
        </p:txBody>
      </p:sp>
      <p:sp>
        <p:nvSpPr>
          <p:cNvPr id="8" name="Rectangle 7"/>
          <p:cNvSpPr/>
          <p:nvPr>
            <p:custDataLst>
              <p:tags r:id="rId2"/>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mj-ea"/>
              </a:rPr>
              <a:t>10</a:t>
            </a:r>
            <a:endParaRPr kumimoji="0" lang="en-US" sz="800" i="0" u="none" strike="noStrike" cap="none" normalizeH="0" baseline="0" smtClean="0">
              <a:ln>
                <a:noFill/>
              </a:ln>
              <a:solidFill>
                <a:srgbClr val="53565A"/>
              </a:solidFill>
              <a:effectLst/>
              <a:latin typeface="Arial" pitchFamily="34" charset="0"/>
              <a:ea typeface="+mj-ea"/>
            </a:endParaRPr>
          </a:p>
        </p:txBody>
      </p:sp>
      <p:sp>
        <p:nvSpPr>
          <p:cNvPr id="9" name="Rectangle 8"/>
          <p:cNvSpPr/>
          <p:nvPr>
            <p:custDataLst>
              <p:tags r:id="rId3"/>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mj-ea"/>
              </a:rPr>
              <a:t>跨国并购的经验总结</a:t>
            </a:r>
            <a:endParaRPr kumimoji="0" lang="en-US" sz="800" i="0" u="none" strike="noStrike" cap="none" normalizeH="0" baseline="0" smtClean="0">
              <a:ln>
                <a:noFill/>
              </a:ln>
              <a:solidFill>
                <a:srgbClr val="53565A"/>
              </a:solidFill>
              <a:effectLst/>
              <a:latin typeface="Arial" pitchFamily="34" charset="0"/>
              <a:ea typeface="+mj-ea"/>
            </a:endParaRPr>
          </a:p>
        </p:txBody>
      </p:sp>
    </p:spTree>
    <p:custDataLst>
      <p:tags r:id="rId4"/>
    </p:custDataLst>
    <p:extLst>
      <p:ext uri="{BB962C8B-B14F-4D97-AF65-F5344CB8AC3E}">
        <p14:creationId xmlns:p14="http://schemas.microsoft.com/office/powerpoint/2010/main" val="3463940570"/>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海外收</a:t>
            </a:r>
            <a:r>
              <a:rPr lang="zh-CN" altLang="en-US" smtClean="0"/>
              <a:t>购失</a:t>
            </a:r>
            <a:r>
              <a:rPr lang="zh-CN" altLang="en-US"/>
              <a:t>败的原因是什么？</a:t>
            </a:r>
            <a:endParaRPr lang="en-US"/>
          </a:p>
        </p:txBody>
      </p:sp>
      <p:graphicFrame>
        <p:nvGraphicFramePr>
          <p:cNvPr id="3" name="Table 2"/>
          <p:cNvGraphicFramePr>
            <a:graphicFrameLocks noGrp="1"/>
          </p:cNvGraphicFramePr>
          <p:nvPr>
            <p:extLst>
              <p:ext uri="{D42A27DB-BD31-4B8C-83A1-F6EECF244321}">
                <p14:modId xmlns:p14="http://schemas.microsoft.com/office/powerpoint/2010/main" val="808841647"/>
              </p:ext>
            </p:extLst>
          </p:nvPr>
        </p:nvGraphicFramePr>
        <p:xfrm>
          <a:off x="152401" y="685800"/>
          <a:ext cx="9598023" cy="4953000"/>
        </p:xfrm>
        <a:graphic>
          <a:graphicData uri="http://schemas.openxmlformats.org/drawingml/2006/table">
            <a:tbl>
              <a:tblPr firstRow="1" bandRow="1">
                <a:tableStyleId>{5C22544A-7EE6-4342-B048-85BDC9FD1C3A}</a:tableStyleId>
              </a:tblPr>
              <a:tblGrid>
                <a:gridCol w="2524124"/>
                <a:gridCol w="914400"/>
                <a:gridCol w="6159499"/>
              </a:tblGrid>
              <a:tr h="1651000">
                <a:tc>
                  <a:txBody>
                    <a:bodyPr vert="horz" wrap="square"/>
                    <a:lstStyle/>
                    <a:p>
                      <a:r>
                        <a:rPr lang="zh-CN" altLang="en-US" sz="1400" b="0" smtClean="0">
                          <a:solidFill>
                            <a:schemeClr val="accent1"/>
                          </a:solidFill>
                        </a:rPr>
                        <a:t>缺乏海外收购的经验</a:t>
                      </a: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c>
                  <a:txBody>
                    <a:bodyPr vert="horz" wrap="square"/>
                    <a:lstStyle/>
                    <a:p>
                      <a:endParaRPr lang="en-US" sz="1400" b="0">
                        <a:solidFill>
                          <a:schemeClr val="tx1"/>
                        </a:solidFill>
                      </a:endParaRPr>
                    </a:p>
                  </a:txBody>
                  <a:tcPr marL="45720" marR="45720">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c>
                  <a:txBody>
                    <a:bodyPr vert="horz" wrap="square"/>
                    <a:lstStyle/>
                    <a:p>
                      <a:pPr marL="171450" lvl="0" indent="-171450" algn="l" defTabSz="914400" rtl="0" eaLnBrk="1" latinLnBrk="0" hangingPunct="1">
                        <a:lnSpc>
                          <a:spcPct val="100000"/>
                        </a:lnSpc>
                        <a:spcBef>
                          <a:spcPct val="75000"/>
                        </a:spcBef>
                        <a:spcAft>
                          <a:spcPct val="0"/>
                        </a:spcAft>
                        <a:buClr>
                          <a:srgbClr val="97999B"/>
                        </a:buClr>
                        <a:buSzTx/>
                        <a:buFont typeface="Symbol"/>
                        <a:buChar char="·"/>
                      </a:pPr>
                      <a:r>
                        <a:rPr lang="zh-CN" altLang="en-US" sz="1400" b="0" smtClean="0">
                          <a:solidFill>
                            <a:srgbClr val="53565A"/>
                          </a:solidFill>
                          <a:latin typeface="Arial"/>
                        </a:rPr>
                        <a:t>不能快速做出决策</a:t>
                      </a:r>
                    </a:p>
                    <a:p>
                      <a:pPr marL="171450" lvl="0" indent="-171450" algn="l" defTabSz="914400" rtl="0" eaLnBrk="1" latinLnBrk="0" hangingPunct="1">
                        <a:lnSpc>
                          <a:spcPct val="100000"/>
                        </a:lnSpc>
                        <a:spcBef>
                          <a:spcPct val="75000"/>
                        </a:spcBef>
                        <a:spcAft>
                          <a:spcPct val="0"/>
                        </a:spcAft>
                        <a:buClr>
                          <a:srgbClr val="97999B"/>
                        </a:buClr>
                        <a:buSzTx/>
                        <a:buFont typeface="Symbol"/>
                        <a:buChar char="·"/>
                      </a:pPr>
                      <a:r>
                        <a:rPr lang="zh-CN" altLang="en-US" sz="1400" b="0" smtClean="0">
                          <a:solidFill>
                            <a:srgbClr val="53565A"/>
                          </a:solidFill>
                          <a:latin typeface="Arial"/>
                        </a:rPr>
                        <a:t>信誉问题</a:t>
                      </a:r>
                    </a:p>
                    <a:p>
                      <a:pPr marL="171450" lvl="0" indent="-171450" algn="l" defTabSz="914400" rtl="0" eaLnBrk="1" latinLnBrk="0" hangingPunct="1">
                        <a:lnSpc>
                          <a:spcPct val="100000"/>
                        </a:lnSpc>
                        <a:spcBef>
                          <a:spcPct val="75000"/>
                        </a:spcBef>
                        <a:spcAft>
                          <a:spcPct val="0"/>
                        </a:spcAft>
                        <a:buClr>
                          <a:srgbClr val="97999B"/>
                        </a:buClr>
                        <a:buSzTx/>
                        <a:buFont typeface="Symbol"/>
                        <a:buChar char="·"/>
                      </a:pPr>
                      <a:r>
                        <a:rPr lang="zh-CN" altLang="en-US" sz="1400" b="0" smtClean="0">
                          <a:solidFill>
                            <a:srgbClr val="53565A"/>
                          </a:solidFill>
                          <a:latin typeface="Arial"/>
                        </a:rPr>
                        <a:t>缺乏清晰的国际扩张战略</a:t>
                      </a:r>
                    </a:p>
                    <a:p>
                      <a:pPr marL="171450" lvl="0" indent="-171450" algn="l" defTabSz="914400" rtl="0" eaLnBrk="1" latinLnBrk="0" hangingPunct="1">
                        <a:lnSpc>
                          <a:spcPct val="100000"/>
                        </a:lnSpc>
                        <a:spcBef>
                          <a:spcPct val="75000"/>
                        </a:spcBef>
                        <a:spcAft>
                          <a:spcPct val="0"/>
                        </a:spcAft>
                        <a:buClr>
                          <a:srgbClr val="97999B"/>
                        </a:buClr>
                        <a:buSzTx/>
                        <a:buFont typeface="Symbol"/>
                        <a:buChar char="·"/>
                      </a:pPr>
                      <a:r>
                        <a:rPr lang="zh-CN" altLang="en-US" sz="1400" b="0" smtClean="0">
                          <a:solidFill>
                            <a:srgbClr val="53565A"/>
                          </a:solidFill>
                          <a:latin typeface="Arial"/>
                        </a:rPr>
                        <a:t>缺乏对市场实务的了解会使谈判难以继续</a:t>
                      </a:r>
                      <a:endParaRPr lang="en-US" sz="1400" b="0">
                        <a:solidFill>
                          <a:srgbClr val="53565A"/>
                        </a:solidFill>
                        <a:latin typeface="Arial"/>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r>
              <a:tr h="1651000">
                <a:tc>
                  <a:txBody>
                    <a:bodyPr vert="horz" wrap="square"/>
                    <a:lstStyle/>
                    <a:p>
                      <a:r>
                        <a:rPr lang="zh-CN" altLang="en-US" sz="1400" b="0" smtClean="0">
                          <a:solidFill>
                            <a:schemeClr val="accent1"/>
                          </a:solidFill>
                        </a:rPr>
                        <a:t>缺乏充足的资源用来管理和</a:t>
                      </a:r>
                      <a:br>
                        <a:rPr lang="en-US" altLang="zh-CN" sz="1400" b="0" smtClean="0">
                          <a:solidFill>
                            <a:schemeClr val="accent1"/>
                          </a:solidFill>
                        </a:rPr>
                      </a:br>
                      <a:r>
                        <a:rPr lang="zh-CN" altLang="en-US" sz="1400" b="0" smtClean="0">
                          <a:solidFill>
                            <a:schemeClr val="accent1"/>
                          </a:solidFill>
                        </a:rPr>
                        <a:t>整合海外业务</a:t>
                      </a:r>
                      <a:endParaRPr lang="en-US" sz="1400" b="0">
                        <a:solidFill>
                          <a:schemeClr val="accent1"/>
                        </a:solidFill>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c>
                  <a:txBody>
                    <a:bodyPr vert="horz" wrap="square"/>
                    <a:lstStyle/>
                    <a:p>
                      <a:endParaRPr lang="en-US" sz="1400" b="0">
                        <a:solidFill>
                          <a:schemeClr val="tx1"/>
                        </a:solidFill>
                      </a:endParaRPr>
                    </a:p>
                  </a:txBody>
                  <a:tcPr marL="45720" marR="45720">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c>
                  <a:txBody>
                    <a:bodyPr vert="horz" wrap="square"/>
                    <a:lstStyle/>
                    <a:p>
                      <a:pPr marL="171450" lvl="0" indent="-171450" algn="l" defTabSz="914400" rtl="0" eaLnBrk="1" latinLnBrk="0" hangingPunct="1">
                        <a:lnSpc>
                          <a:spcPct val="100000"/>
                        </a:lnSpc>
                        <a:spcBef>
                          <a:spcPct val="75000"/>
                        </a:spcBef>
                        <a:spcAft>
                          <a:spcPct val="0"/>
                        </a:spcAft>
                        <a:buClr>
                          <a:srgbClr val="97999B"/>
                        </a:buClr>
                        <a:buSzTx/>
                        <a:buFont typeface="Symbol"/>
                        <a:buChar char="·"/>
                      </a:pPr>
                      <a:r>
                        <a:rPr lang="zh-CN" altLang="en-US" sz="1400" b="0" kern="1200" smtClean="0">
                          <a:solidFill>
                            <a:srgbClr val="53565A"/>
                          </a:solidFill>
                          <a:latin typeface="Arial"/>
                          <a:ea typeface="+mn-ea"/>
                          <a:cs typeface="+mn-cs"/>
                        </a:rPr>
                        <a:t>缺乏有能力管理海外业务的人才</a:t>
                      </a:r>
                    </a:p>
                    <a:p>
                      <a:pPr marL="171450" lvl="0" indent="-171450" algn="l" defTabSz="914400" rtl="0" eaLnBrk="1" latinLnBrk="0" hangingPunct="1">
                        <a:lnSpc>
                          <a:spcPct val="100000"/>
                        </a:lnSpc>
                        <a:spcBef>
                          <a:spcPct val="75000"/>
                        </a:spcBef>
                        <a:spcAft>
                          <a:spcPct val="0"/>
                        </a:spcAft>
                        <a:buClr>
                          <a:srgbClr val="97999B"/>
                        </a:buClr>
                        <a:buSzTx/>
                        <a:buFont typeface="Symbol"/>
                        <a:buChar char="·"/>
                      </a:pPr>
                      <a:r>
                        <a:rPr lang="zh-CN" altLang="en-US" sz="1400" b="0" kern="1200" smtClean="0">
                          <a:solidFill>
                            <a:srgbClr val="53565A"/>
                          </a:solidFill>
                          <a:latin typeface="Arial"/>
                          <a:ea typeface="+mn-ea"/>
                          <a:cs typeface="+mn-cs"/>
                        </a:rPr>
                        <a:t>缺乏对外国法律体系、劳动法规和总体环境的了解</a:t>
                      </a:r>
                    </a:p>
                    <a:p>
                      <a:pPr marL="171450" lvl="0" indent="-171450" algn="l" defTabSz="914400" rtl="0" eaLnBrk="1" latinLnBrk="0" hangingPunct="1">
                        <a:lnSpc>
                          <a:spcPct val="100000"/>
                        </a:lnSpc>
                        <a:spcBef>
                          <a:spcPct val="75000"/>
                        </a:spcBef>
                        <a:spcAft>
                          <a:spcPct val="0"/>
                        </a:spcAft>
                        <a:buClr>
                          <a:srgbClr val="97999B"/>
                        </a:buClr>
                        <a:buSzTx/>
                        <a:buFont typeface="Symbol"/>
                        <a:buChar char="·"/>
                      </a:pPr>
                      <a:r>
                        <a:rPr lang="zh-CN" altLang="en-US" sz="1400" b="0" kern="1200" smtClean="0">
                          <a:solidFill>
                            <a:srgbClr val="53565A"/>
                          </a:solidFill>
                          <a:latin typeface="Arial"/>
                          <a:ea typeface="+mn-ea"/>
                          <a:cs typeface="+mn-cs"/>
                        </a:rPr>
                        <a:t>对于交易完成后业务整合的担忧</a:t>
                      </a:r>
                      <a:endParaRPr lang="en-US" sz="1400" b="0" kern="1200">
                        <a:solidFill>
                          <a:srgbClr val="53565A"/>
                        </a:solidFill>
                        <a:latin typeface="Arial"/>
                        <a:ea typeface="+mn-ea"/>
                        <a:cs typeface="+mn-cs"/>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w="12700" cmpd="sng">
                      <a:noFill/>
                      <a:prstDash val="solid"/>
                    </a:lnTlToBr>
                    <a:lnBlToTr w="12700" cmpd="sng">
                      <a:noFill/>
                      <a:prstDash val="solid"/>
                    </a:lnBlToTr>
                    <a:noFill/>
                  </a:tcPr>
                </a:tc>
              </a:tr>
              <a:tr h="1651000">
                <a:tc>
                  <a:txBody>
                    <a:bodyPr vert="horz" wrap="square"/>
                    <a:lstStyle/>
                    <a:p>
                      <a:r>
                        <a:rPr lang="zh-CN" altLang="en-US" sz="1400" b="0" smtClean="0">
                          <a:solidFill>
                            <a:schemeClr val="accent1"/>
                          </a:solidFill>
                        </a:rPr>
                        <a:t>语言和文化障碍</a:t>
                      </a:r>
                      <a:endParaRPr lang="en-US" sz="1400" b="0">
                        <a:solidFill>
                          <a:schemeClr val="accent1"/>
                        </a:solidFill>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endParaRPr lang="en-US" sz="1400" b="0">
                        <a:solidFill>
                          <a:schemeClr val="tx1"/>
                        </a:solidFill>
                      </a:endParaRPr>
                    </a:p>
                  </a:txBody>
                  <a:tcPr marL="45720" marR="45720">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marL="171450" lvl="0" indent="-171450" algn="l" defTabSz="914400" rtl="0" eaLnBrk="1" latinLnBrk="0" hangingPunct="1">
                        <a:lnSpc>
                          <a:spcPct val="100000"/>
                        </a:lnSpc>
                        <a:spcBef>
                          <a:spcPct val="75000"/>
                        </a:spcBef>
                        <a:spcAft>
                          <a:spcPct val="0"/>
                        </a:spcAft>
                        <a:buClr>
                          <a:srgbClr val="97999B"/>
                        </a:buClr>
                        <a:buSzTx/>
                        <a:buFont typeface="Symbol"/>
                        <a:buChar char="·"/>
                      </a:pPr>
                      <a:r>
                        <a:rPr lang="zh-CN" altLang="en-US" sz="1400" b="0" kern="1200" smtClean="0">
                          <a:solidFill>
                            <a:srgbClr val="53565A"/>
                          </a:solidFill>
                          <a:latin typeface="Arial"/>
                          <a:ea typeface="+mn-ea"/>
                          <a:cs typeface="+mn-cs"/>
                        </a:rPr>
                        <a:t>谈判可能会拖更长的时间，并受到错误沟通的影响</a:t>
                      </a:r>
                    </a:p>
                    <a:p>
                      <a:pPr marL="171450" lvl="0" indent="-171450" algn="l" defTabSz="914400" rtl="0" eaLnBrk="1" latinLnBrk="0" hangingPunct="1">
                        <a:lnSpc>
                          <a:spcPct val="100000"/>
                        </a:lnSpc>
                        <a:spcBef>
                          <a:spcPct val="75000"/>
                        </a:spcBef>
                        <a:spcAft>
                          <a:spcPct val="0"/>
                        </a:spcAft>
                        <a:buClr>
                          <a:srgbClr val="97999B"/>
                        </a:buClr>
                        <a:buSzTx/>
                        <a:buFont typeface="Symbol"/>
                        <a:buChar char="·"/>
                      </a:pPr>
                      <a:r>
                        <a:rPr lang="zh-CN" altLang="en-US" sz="1400" b="0" kern="1200" smtClean="0">
                          <a:solidFill>
                            <a:srgbClr val="53565A"/>
                          </a:solidFill>
                          <a:latin typeface="Arial"/>
                          <a:ea typeface="+mn-ea"/>
                          <a:cs typeface="+mn-cs"/>
                        </a:rPr>
                        <a:t>对一些中方收购者来说，速度可能是一个关键问题</a:t>
                      </a:r>
                    </a:p>
                    <a:p>
                      <a:pPr marL="342900" lvl="1" indent="-171450" algn="l" defTabSz="914400" rtl="0" eaLnBrk="1" latinLnBrk="0" hangingPunct="1">
                        <a:lnSpc>
                          <a:spcPct val="100000"/>
                        </a:lnSpc>
                        <a:spcBef>
                          <a:spcPct val="25000"/>
                        </a:spcBef>
                        <a:spcAft>
                          <a:spcPct val="0"/>
                        </a:spcAft>
                        <a:buClr>
                          <a:srgbClr val="97999B"/>
                        </a:buClr>
                        <a:buSzTx/>
                        <a:buFont typeface="Arial"/>
                        <a:buChar char="–"/>
                      </a:pPr>
                      <a:r>
                        <a:rPr lang="zh-CN" altLang="en-US" sz="1400" b="0" kern="1200" smtClean="0">
                          <a:solidFill>
                            <a:srgbClr val="53565A"/>
                          </a:solidFill>
                          <a:latin typeface="Arial"/>
                          <a:ea typeface="+mn-ea"/>
                          <a:cs typeface="+mn-cs"/>
                        </a:rPr>
                        <a:t>交易谈判的速度</a:t>
                      </a:r>
                    </a:p>
                    <a:p>
                      <a:pPr marL="342900" lvl="1" indent="-171450" algn="l" defTabSz="914400" rtl="0" eaLnBrk="1" latinLnBrk="0" hangingPunct="1">
                        <a:lnSpc>
                          <a:spcPct val="100000"/>
                        </a:lnSpc>
                        <a:spcBef>
                          <a:spcPct val="25000"/>
                        </a:spcBef>
                        <a:spcAft>
                          <a:spcPct val="0"/>
                        </a:spcAft>
                        <a:buClr>
                          <a:srgbClr val="97999B"/>
                        </a:buClr>
                        <a:buSzTx/>
                        <a:buFont typeface="Arial"/>
                        <a:buChar char="–"/>
                      </a:pPr>
                      <a:r>
                        <a:rPr lang="zh-CN" altLang="en-US" sz="1400" b="0" kern="1200" smtClean="0">
                          <a:solidFill>
                            <a:srgbClr val="53565A"/>
                          </a:solidFill>
                          <a:latin typeface="Arial"/>
                          <a:ea typeface="+mn-ea"/>
                          <a:cs typeface="+mn-cs"/>
                        </a:rPr>
                        <a:t>对竞争性出价做出反应的速度</a:t>
                      </a:r>
                      <a:endParaRPr lang="en-US" sz="1400" b="0" kern="1200">
                        <a:solidFill>
                          <a:srgbClr val="53565A"/>
                        </a:solidFill>
                        <a:latin typeface="Arial"/>
                        <a:ea typeface="+mn-ea"/>
                        <a:cs typeface="+mn-cs"/>
                      </a:endParaRPr>
                    </a:p>
                  </a:txBody>
                  <a:tcPr marL="45720" marR="4572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9525" cap="flat" cmpd="sng" algn="ctr">
                      <a:solidFill>
                        <a:schemeClr val="tx1"/>
                      </a:solidFill>
                      <a:prstDash val="sysDot"/>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sp>
        <p:nvSpPr>
          <p:cNvPr id="13" name="Isosceles Triangle 26"/>
          <p:cNvSpPr/>
          <p:nvPr/>
        </p:nvSpPr>
        <p:spPr bwMode="auto">
          <a:xfrm rot="5400000">
            <a:off x="2427138" y="4437062"/>
            <a:ext cx="917871" cy="498475"/>
          </a:xfrm>
          <a:custGeom>
            <a:gdLst>
              <a:gd name="T0" fmla="*/ 256 w 413647"/>
              <a:gd name="T1" fmla="*/ 0 h 206632"/>
              <a:gd name="T2" fmla="*/ 511 w 413647"/>
              <a:gd name="T3" fmla="*/ 257 h 206632"/>
              <a:gd name="T4" fmla="*/ 426 w 413647"/>
              <a:gd name="T5" fmla="*/ 257 h 206632"/>
              <a:gd name="T6" fmla="*/ 256 w 413647"/>
              <a:gd name="T7" fmla="*/ 85 h 206632"/>
              <a:gd name="T8" fmla="*/ 85 w 413647"/>
              <a:gd name="T9" fmla="*/ 257 h 206632"/>
              <a:gd name="T10" fmla="*/ 0 w 413647"/>
              <a:gd name="T11" fmla="*/ 257 h 206632"/>
              <a:gd name="T12" fmla="*/ 256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rgbClr val="00B0F0"/>
          </a:solidFill>
          <a:ln>
            <a:noFill/>
          </a:ln>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a:ea typeface="+mj-ea"/>
            </a:endParaRPr>
          </a:p>
        </p:txBody>
      </p:sp>
      <p:sp>
        <p:nvSpPr>
          <p:cNvPr id="14" name="Isosceles Triangle 26"/>
          <p:cNvSpPr/>
          <p:nvPr/>
        </p:nvSpPr>
        <p:spPr bwMode="auto">
          <a:xfrm rot="5400000">
            <a:off x="2427138" y="2876698"/>
            <a:ext cx="917871" cy="498475"/>
          </a:xfrm>
          <a:custGeom>
            <a:gdLst>
              <a:gd name="T0" fmla="*/ 256 w 413647"/>
              <a:gd name="T1" fmla="*/ 0 h 206632"/>
              <a:gd name="T2" fmla="*/ 511 w 413647"/>
              <a:gd name="T3" fmla="*/ 257 h 206632"/>
              <a:gd name="T4" fmla="*/ 426 w 413647"/>
              <a:gd name="T5" fmla="*/ 257 h 206632"/>
              <a:gd name="T6" fmla="*/ 256 w 413647"/>
              <a:gd name="T7" fmla="*/ 85 h 206632"/>
              <a:gd name="T8" fmla="*/ 85 w 413647"/>
              <a:gd name="T9" fmla="*/ 257 h 206632"/>
              <a:gd name="T10" fmla="*/ 0 w 413647"/>
              <a:gd name="T11" fmla="*/ 257 h 206632"/>
              <a:gd name="T12" fmla="*/ 256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rgbClr val="00B0F0"/>
          </a:solidFill>
          <a:ln>
            <a:noFill/>
          </a:ln>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a:ea typeface="+mj-ea"/>
            </a:endParaRPr>
          </a:p>
        </p:txBody>
      </p:sp>
      <p:sp>
        <p:nvSpPr>
          <p:cNvPr id="15" name="Isosceles Triangle 26"/>
          <p:cNvSpPr/>
          <p:nvPr/>
        </p:nvSpPr>
        <p:spPr bwMode="auto">
          <a:xfrm rot="5400000">
            <a:off x="2427138" y="1120627"/>
            <a:ext cx="917871" cy="498475"/>
          </a:xfrm>
          <a:custGeom>
            <a:gdLst>
              <a:gd name="T0" fmla="*/ 256 w 413647"/>
              <a:gd name="T1" fmla="*/ 0 h 206632"/>
              <a:gd name="T2" fmla="*/ 511 w 413647"/>
              <a:gd name="T3" fmla="*/ 257 h 206632"/>
              <a:gd name="T4" fmla="*/ 426 w 413647"/>
              <a:gd name="T5" fmla="*/ 257 h 206632"/>
              <a:gd name="T6" fmla="*/ 256 w 413647"/>
              <a:gd name="T7" fmla="*/ 85 h 206632"/>
              <a:gd name="T8" fmla="*/ 85 w 413647"/>
              <a:gd name="T9" fmla="*/ 257 h 206632"/>
              <a:gd name="T10" fmla="*/ 0 w 413647"/>
              <a:gd name="T11" fmla="*/ 257 h 206632"/>
              <a:gd name="T12" fmla="*/ 256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rgbClr val="00B0F0"/>
          </a:solidFill>
          <a:ln>
            <a:noFill/>
          </a:ln>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a:ea typeface="+mj-ea"/>
            </a:endParaRPr>
          </a:p>
        </p:txBody>
      </p:sp>
      <p:sp>
        <p:nvSpPr>
          <p:cNvPr id="9" name="Rectangle 8"/>
          <p:cNvSpPr/>
          <p:nvPr>
            <p:custDataLst>
              <p:tags r:id="rId2"/>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mj-ea"/>
              </a:rPr>
              <a:t>8</a:t>
            </a:r>
            <a:endParaRPr kumimoji="0" lang="en-US" sz="800" i="0" u="none" strike="noStrike" cap="none" normalizeH="0" baseline="0" smtClean="0">
              <a:ln>
                <a:noFill/>
              </a:ln>
              <a:solidFill>
                <a:srgbClr val="53565A"/>
              </a:solidFill>
              <a:effectLst/>
              <a:latin typeface="Arial" pitchFamily="34" charset="0"/>
              <a:ea typeface="+mj-ea"/>
            </a:endParaRPr>
          </a:p>
        </p:txBody>
      </p:sp>
      <p:sp>
        <p:nvSpPr>
          <p:cNvPr id="10" name="Rectangle 9"/>
          <p:cNvSpPr/>
          <p:nvPr>
            <p:custDataLst>
              <p:tags r:id="rId3"/>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mj-ea"/>
              </a:rPr>
              <a:t>跨国并购的经验总结</a:t>
            </a:r>
            <a:endParaRPr kumimoji="0" lang="en-US" sz="800" i="0" u="none" strike="noStrike" cap="none" normalizeH="0" baseline="0" smtClean="0">
              <a:ln>
                <a:noFill/>
              </a:ln>
              <a:solidFill>
                <a:srgbClr val="53565A"/>
              </a:solidFill>
              <a:effectLst/>
              <a:latin typeface="Arial" pitchFamily="34" charset="0"/>
              <a:ea typeface="+mj-ea"/>
            </a:endParaRPr>
          </a:p>
        </p:txBody>
      </p:sp>
    </p:spTree>
    <p:custDataLst>
      <p:tags r:id="rId4"/>
    </p:custDataLst>
    <p:extLst>
      <p:ext uri="{BB962C8B-B14F-4D97-AF65-F5344CB8AC3E}">
        <p14:creationId xmlns:p14="http://schemas.microsoft.com/office/powerpoint/2010/main" val="2994718252"/>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18"/>
          <p:cNvSpPr>
            <a:spLocks noGrp="1" noChangeArrowheads="1"/>
          </p:cNvSpPr>
          <p:nvPr>
            <p:ph type="ctrTitle"/>
          </p:nvPr>
        </p:nvSpPr>
        <p:spPr>
          <a:xfrm>
            <a:off x="152400" y="2631758"/>
            <a:ext cx="9601200" cy="492443"/>
          </a:xfrm>
          <a:ln w="12700"/>
        </p:spPr>
        <p:txBody>
          <a:bodyPr/>
          <a:lstStyle/>
          <a:p>
            <a:r>
              <a:rPr lang="en-US" altLang="zh-CN" smtClean="0"/>
              <a:t>5</a:t>
            </a:r>
            <a:r>
              <a:rPr lang="en-US" smtClean="0"/>
              <a:t>. </a:t>
            </a:r>
            <a:r>
              <a:rPr lang="zh-CN" altLang="en-US"/>
              <a:t>典型的并购程序及顾</a:t>
            </a:r>
            <a:r>
              <a:rPr lang="zh-CN" altLang="en-US" smtClean="0"/>
              <a:t>问</a:t>
            </a:r>
            <a:r>
              <a:rPr lang="zh-CN" altLang="en-US"/>
              <a:t>职责</a:t>
            </a:r>
          </a:p>
        </p:txBody>
      </p:sp>
      <p:sp>
        <p:nvSpPr>
          <p:cNvPr id="5123" name="Rectangle 19"/>
          <p:cNvSpPr>
            <a:spLocks noGrp="1" noChangeArrowheads="1"/>
          </p:cNvSpPr>
          <p:nvPr>
            <p:ph type="subTitle" idx="1"/>
          </p:nvPr>
        </p:nvSpPr>
        <p:spPr/>
        <p:txBody>
          <a:bodyPr/>
          <a:lstStyle/>
          <a:p>
            <a:endParaRPr lang="en-US" smtClean="0"/>
          </a:p>
        </p:txBody>
      </p:sp>
    </p:spTree>
    <p:custDataLst>
      <p:tags r:id="rId2"/>
    </p:custDataLst>
    <p:extLst>
      <p:ext uri="{BB962C8B-B14F-4D97-AF65-F5344CB8AC3E}">
        <p14:creationId xmlns:p14="http://schemas.microsoft.com/office/powerpoint/2010/main" val="1158136761"/>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Rectangle 2"/>
          <p:cNvSpPr>
            <a:spLocks noGrp="1" noChangeArrowheads="1"/>
          </p:cNvSpPr>
          <p:nvPr>
            <p:ph type="title"/>
          </p:nvPr>
        </p:nvSpPr>
        <p:spPr/>
        <p:txBody>
          <a:bodyPr/>
          <a:lstStyle/>
          <a:p>
            <a:r>
              <a:rPr lang="zh-CN" altLang="en-US" smtClean="0"/>
              <a:t>典型并购程序</a:t>
            </a:r>
            <a:endParaRPr lang="en-US" altLang="ko-KR"/>
          </a:p>
        </p:txBody>
      </p:sp>
      <p:graphicFrame>
        <p:nvGraphicFramePr>
          <p:cNvPr id="14458" name="Group 122"/>
          <p:cNvGraphicFramePr>
            <a:graphicFrameLocks noGrp="1"/>
          </p:cNvGraphicFramePr>
          <p:nvPr>
            <p:extLst>
              <p:ext uri="{D42A27DB-BD31-4B8C-83A1-F6EECF244321}">
                <p14:modId xmlns:p14="http://schemas.microsoft.com/office/powerpoint/2010/main" val="2064996962"/>
              </p:ext>
            </p:extLst>
          </p:nvPr>
        </p:nvGraphicFramePr>
        <p:xfrm>
          <a:off x="144780" y="1524000"/>
          <a:ext cx="9608824" cy="4874520"/>
        </p:xfrm>
        <a:graphic>
          <a:graphicData uri="http://schemas.openxmlformats.org/drawingml/2006/table">
            <a:tbl>
              <a:tblPr/>
              <a:tblGrid>
                <a:gridCol w="1043940"/>
                <a:gridCol w="2011680"/>
                <a:gridCol w="2270762"/>
                <a:gridCol w="2141221"/>
                <a:gridCol w="2141221"/>
              </a:tblGrid>
              <a:tr h="0">
                <a:tc>
                  <a:txBody>
                    <a:bodyPr vert="horz" wrap="square"/>
                    <a:lstStyle/>
                    <a:p>
                      <a:pPr marL="0" marR="0" lvl="0" indent="0" algn="l" defTabSz="965200" rtl="0" eaLnBrk="1" fontAlgn="base" latinLnBrk="0" hangingPunct="1">
                        <a:lnSpc>
                          <a:spcPct val="100000"/>
                        </a:lnSpc>
                        <a:spcBef>
                          <a:spcPts val="300"/>
                        </a:spcBef>
                        <a:spcAft>
                          <a:spcPct val="0"/>
                        </a:spcAft>
                        <a:buClr>
                          <a:srgbClr val="DC241F"/>
                        </a:buClr>
                        <a:buSzTx/>
                        <a:buFont typeface="Wingdings 2" pitchFamily="18" charset="2"/>
                        <a:buNone/>
                      </a:pPr>
                      <a:endParaRPr kumimoji="0" lang="en-US" altLang="ko-KR" sz="1100" b="0" i="0" u="none" strike="noStrike" cap="none" normalizeH="0" baseline="0" noProof="0" smtClean="0">
                        <a:ln>
                          <a:noFill/>
                        </a:ln>
                        <a:solidFill>
                          <a:schemeClr val="accent3"/>
                        </a:solidFill>
                        <a:effectLst/>
                        <a:latin typeface="+mn-lt"/>
                        <a:ea typeface="+mn-ea"/>
                      </a:endParaRPr>
                    </a:p>
                  </a:txBody>
                  <a:tcPr marL="45720" marR="45720" marT="46800" marB="46800" horzOverflow="overflow">
                    <a:lnL cap="flat">
                      <a:noFill/>
                    </a:lnL>
                    <a:lnR w="12700" cap="flat" cmpd="sng" algn="ctr">
                      <a:noFill/>
                      <a:prstDash val="solid"/>
                      <a:round/>
                      <a:headEnd type="none" w="med" len="med"/>
                      <a:tailEnd type="none" w="med" len="med"/>
                    </a:lnR>
                    <a:lnT cap="flat">
                      <a:noFill/>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65200" rtl="0" eaLnBrk="1" fontAlgn="base" latinLnBrk="0" hangingPunct="1">
                        <a:lnSpc>
                          <a:spcPct val="100000"/>
                        </a:lnSpc>
                        <a:spcBef>
                          <a:spcPts val="300"/>
                        </a:spcBef>
                        <a:spcAft>
                          <a:spcPct val="0"/>
                        </a:spcAft>
                        <a:buClr>
                          <a:srgbClr val="DC241F"/>
                        </a:buClr>
                        <a:buSzTx/>
                        <a:buFont typeface="Wingdings 2" pitchFamily="18" charset="2"/>
                        <a:buNone/>
                      </a:pPr>
                      <a:r>
                        <a:rPr kumimoji="0" lang="zh-CN" altLang="en-US" sz="1100" b="0" i="0" u="none" strike="noStrike" cap="none" normalizeH="0" baseline="0" noProof="0" smtClean="0">
                          <a:ln>
                            <a:noFill/>
                          </a:ln>
                          <a:solidFill>
                            <a:schemeClr val="bg1"/>
                          </a:solidFill>
                          <a:effectLst/>
                          <a:latin typeface="+mn-lt"/>
                          <a:ea typeface="+mn-ea"/>
                        </a:rPr>
                        <a:t>封闭式谈判</a:t>
                      </a:r>
                      <a:endParaRPr kumimoji="0" lang="en-US" altLang="ko-KR" sz="1100" b="0" i="0" u="none" strike="noStrike" cap="none" normalizeH="0" baseline="0" noProof="0" smtClean="0">
                        <a:ln>
                          <a:noFill/>
                        </a:ln>
                        <a:solidFill>
                          <a:schemeClr val="bg1"/>
                        </a:solidFill>
                        <a:effectLst/>
                        <a:latin typeface="+mn-lt"/>
                        <a:ea typeface="+mn-ea"/>
                      </a:endParaRPr>
                    </a:p>
                  </a:txBody>
                  <a:tcPr marL="45720" marR="45720" marT="46800" marB="46800"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cap="flat">
                      <a:noFill/>
                    </a:lnT>
                    <a:lnB w="6350" cap="flat" cmpd="sng" algn="ctr">
                      <a:solidFill>
                        <a:schemeClr val="tx1"/>
                      </a:solidFill>
                      <a:prstDash val="solid"/>
                      <a:round/>
                      <a:headEnd type="none" w="med" len="med"/>
                      <a:tailEnd type="none" w="med" len="med"/>
                    </a:lnB>
                    <a:lnTlToBr>
                      <a:noFill/>
                    </a:lnTlToBr>
                    <a:lnBlToTr>
                      <a:noFill/>
                    </a:lnBlToTr>
                    <a:solidFill>
                      <a:schemeClr val="accent2"/>
                    </a:solidFill>
                  </a:tcPr>
                </a:tc>
                <a:tc>
                  <a:txBody>
                    <a:bodyPr vert="horz" wrap="square"/>
                    <a:lstStyle/>
                    <a:p>
                      <a:pPr marL="0" marR="0" lvl="0" indent="0" algn="ctr" defTabSz="965200" rtl="0" eaLnBrk="1" fontAlgn="base" latinLnBrk="0" hangingPunct="1">
                        <a:lnSpc>
                          <a:spcPct val="100000"/>
                        </a:lnSpc>
                        <a:spcBef>
                          <a:spcPts val="300"/>
                        </a:spcBef>
                        <a:spcAft>
                          <a:spcPct val="0"/>
                        </a:spcAft>
                        <a:buClr>
                          <a:srgbClr val="DC241F"/>
                        </a:buClr>
                        <a:buSzTx/>
                        <a:buFont typeface="Wingdings 2" pitchFamily="18" charset="2"/>
                        <a:buNone/>
                      </a:pPr>
                      <a:r>
                        <a:rPr kumimoji="0" lang="zh-CN" altLang="en-US" sz="1100" b="0" i="0" u="none" strike="noStrike" cap="none" normalizeH="0" baseline="0" noProof="0" smtClean="0">
                          <a:ln>
                            <a:noFill/>
                          </a:ln>
                          <a:solidFill>
                            <a:schemeClr val="bg1"/>
                          </a:solidFill>
                          <a:effectLst/>
                          <a:latin typeface="+mn-lt"/>
                          <a:ea typeface="+mn-ea"/>
                        </a:rPr>
                        <a:t>有针对性的高层接洽</a:t>
                      </a:r>
                      <a:endParaRPr kumimoji="0" lang="en-US" altLang="ko-KR" sz="1100" b="0" i="0" u="none" strike="noStrike" cap="none" normalizeH="0" baseline="0" noProof="0" smtClean="0">
                        <a:ln>
                          <a:noFill/>
                        </a:ln>
                        <a:solidFill>
                          <a:schemeClr val="bg1"/>
                        </a:solidFill>
                        <a:effectLst/>
                        <a:latin typeface="+mn-lt"/>
                        <a:ea typeface="+mn-ea"/>
                      </a:endParaRPr>
                    </a:p>
                  </a:txBody>
                  <a:tcPr marL="45720" marR="45720" marT="46800" marB="46800"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cap="flat">
                      <a:noFill/>
                    </a:lnT>
                    <a:lnB w="635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vert="horz" wrap="square"/>
                    <a:lstStyle/>
                    <a:p>
                      <a:pPr marL="0" marR="0" lvl="0" indent="0" algn="ctr" defTabSz="965200" rtl="0" eaLnBrk="1" fontAlgn="base" latinLnBrk="0" hangingPunct="1">
                        <a:lnSpc>
                          <a:spcPct val="100000"/>
                        </a:lnSpc>
                        <a:spcBef>
                          <a:spcPts val="300"/>
                        </a:spcBef>
                        <a:spcAft>
                          <a:spcPct val="0"/>
                        </a:spcAft>
                        <a:buClr>
                          <a:srgbClr val="DC241F"/>
                        </a:buClr>
                        <a:buSzTx/>
                        <a:buFont typeface="Wingdings 2" pitchFamily="18" charset="2"/>
                        <a:buNone/>
                      </a:pPr>
                      <a:r>
                        <a:rPr kumimoji="0" lang="zh-CN" altLang="en-US" sz="1100" b="0" i="0" u="none" strike="noStrike" cap="none" normalizeH="0" baseline="0" noProof="0" smtClean="0">
                          <a:ln>
                            <a:noFill/>
                          </a:ln>
                          <a:solidFill>
                            <a:schemeClr val="bg1"/>
                          </a:solidFill>
                          <a:effectLst/>
                          <a:latin typeface="+mn-lt"/>
                          <a:ea typeface="+mn-ea"/>
                        </a:rPr>
                        <a:t>有限拍卖</a:t>
                      </a:r>
                      <a:endParaRPr kumimoji="0" lang="en-US" altLang="ko-KR" sz="1100" b="0" i="0" u="none" strike="noStrike" cap="none" normalizeH="0" baseline="0" noProof="0" smtClean="0">
                        <a:ln>
                          <a:noFill/>
                        </a:ln>
                        <a:solidFill>
                          <a:schemeClr val="bg1"/>
                        </a:solidFill>
                        <a:effectLst/>
                        <a:latin typeface="+mn-lt"/>
                        <a:ea typeface="+mn-ea"/>
                      </a:endParaRPr>
                    </a:p>
                  </a:txBody>
                  <a:tcPr marL="45720" marR="45720" marT="46800" marB="46800"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cap="flat">
                      <a:noFill/>
                    </a:lnT>
                    <a:lnB w="6350" cap="flat" cmpd="sng" algn="ctr">
                      <a:solidFill>
                        <a:schemeClr val="tx1"/>
                      </a:solidFill>
                      <a:prstDash val="solid"/>
                      <a:round/>
                      <a:headEnd type="none" w="med" len="med"/>
                      <a:tailEnd type="none" w="med" len="med"/>
                    </a:lnB>
                    <a:lnTlToBr>
                      <a:noFill/>
                    </a:lnTlToBr>
                    <a:lnBlToTr>
                      <a:noFill/>
                    </a:lnBlToTr>
                    <a:solidFill>
                      <a:srgbClr val="0070C0"/>
                    </a:solidFill>
                  </a:tcPr>
                </a:tc>
                <a:tc>
                  <a:txBody>
                    <a:bodyPr vert="horz" wrap="square"/>
                    <a:lstStyle/>
                    <a:p>
                      <a:pPr marL="0" marR="0" lvl="0" indent="0" algn="ctr" defTabSz="965200" rtl="0" eaLnBrk="1" fontAlgn="base" latinLnBrk="0" hangingPunct="1">
                        <a:lnSpc>
                          <a:spcPct val="100000"/>
                        </a:lnSpc>
                        <a:spcBef>
                          <a:spcPts val="300"/>
                        </a:spcBef>
                        <a:spcAft>
                          <a:spcPct val="0"/>
                        </a:spcAft>
                        <a:buClr>
                          <a:srgbClr val="DC241F"/>
                        </a:buClr>
                        <a:buSzTx/>
                        <a:buFont typeface="Wingdings 2" pitchFamily="18" charset="2"/>
                        <a:buNone/>
                      </a:pPr>
                      <a:r>
                        <a:rPr kumimoji="0" lang="zh-CN" altLang="en-US" sz="1100" b="0" i="0" u="none" strike="noStrike" cap="none" normalizeH="0" baseline="0" noProof="0" smtClean="0">
                          <a:ln>
                            <a:noFill/>
                          </a:ln>
                          <a:solidFill>
                            <a:schemeClr val="bg1"/>
                          </a:solidFill>
                          <a:effectLst/>
                          <a:latin typeface="+mn-lt"/>
                          <a:ea typeface="+mn-ea"/>
                        </a:rPr>
                        <a:t>公开拍卖</a:t>
                      </a:r>
                      <a:endParaRPr kumimoji="0" lang="en-US" altLang="ko-KR" sz="1100" b="0" i="0" u="none" strike="noStrike" cap="none" normalizeH="0" baseline="0" noProof="0" smtClean="0">
                        <a:ln>
                          <a:noFill/>
                        </a:ln>
                        <a:solidFill>
                          <a:schemeClr val="bg1"/>
                        </a:solidFill>
                        <a:effectLst/>
                        <a:latin typeface="+mn-lt"/>
                        <a:ea typeface="+mn-ea"/>
                      </a:endParaRPr>
                    </a:p>
                  </a:txBody>
                  <a:tcPr marL="45720" marR="45720" marT="46800" marB="46800" horzOverflow="overflow">
                    <a:lnL w="12700" cap="flat" cmpd="sng" algn="ctr">
                      <a:noFill/>
                      <a:prstDash val="solid"/>
                      <a:round/>
                      <a:headEnd type="none" w="med" len="med"/>
                      <a:tailEnd type="none" w="med" len="med"/>
                    </a:lnL>
                    <a:lnR cap="flat">
                      <a:noFill/>
                    </a:lnR>
                    <a:lnT cap="flat">
                      <a:noFill/>
                    </a:lnT>
                    <a:lnB w="6350" cap="flat" cmpd="sng" algn="ctr">
                      <a:solidFill>
                        <a:schemeClr val="tx1"/>
                      </a:solidFill>
                      <a:prstDash val="solid"/>
                      <a:round/>
                      <a:headEnd type="none" w="med" len="med"/>
                      <a:tailEnd type="none" w="med" len="med"/>
                    </a:lnB>
                    <a:lnTlToBr>
                      <a:noFill/>
                    </a:lnTlToBr>
                    <a:lnBlToTr>
                      <a:noFill/>
                    </a:lnBlToTr>
                    <a:solidFill>
                      <a:srgbClr val="00B0F0"/>
                    </a:solidFill>
                  </a:tcPr>
                </a:tc>
              </a:tr>
              <a:tr h="153665">
                <a:tc>
                  <a:txBody>
                    <a:bodyPr vert="horz" wrap="square"/>
                    <a:lstStyle/>
                    <a:p>
                      <a:pPr marL="0" marR="0" lvl="0" indent="0" algn="l" defTabSz="965200" rtl="0" eaLnBrk="1" fontAlgn="base" latinLnBrk="0" hangingPunct="1">
                        <a:lnSpc>
                          <a:spcPct val="100000"/>
                        </a:lnSpc>
                        <a:spcBef>
                          <a:spcPts val="300"/>
                        </a:spcBef>
                        <a:spcAft>
                          <a:spcPct val="0"/>
                        </a:spcAft>
                        <a:buClr>
                          <a:srgbClr val="DC241F"/>
                        </a:buClr>
                        <a:buSzTx/>
                        <a:buFont typeface="Wingdings 2" pitchFamily="18" charset="2"/>
                        <a:buNone/>
                      </a:pPr>
                      <a:r>
                        <a:rPr kumimoji="0" lang="zh-CN" altLang="en-US" sz="1100" b="0" i="0" u="none" strike="noStrike" cap="none" normalizeH="0" baseline="0" noProof="0" smtClean="0">
                          <a:ln>
                            <a:noFill/>
                          </a:ln>
                          <a:solidFill>
                            <a:schemeClr val="accent1"/>
                          </a:solidFill>
                          <a:effectLst/>
                          <a:latin typeface="+mn-lt"/>
                          <a:ea typeface="+mn-ea"/>
                        </a:rPr>
                        <a:t>披露水平</a:t>
                      </a:r>
                      <a:endParaRPr kumimoji="0" lang="en-US" altLang="ko-KR" sz="1100" b="0" i="0" u="none" strike="noStrike" cap="none" normalizeH="0" baseline="0" noProof="0" smtClean="0">
                        <a:ln>
                          <a:noFill/>
                        </a:ln>
                        <a:solidFill>
                          <a:schemeClr val="accent1"/>
                        </a:solidFill>
                        <a:effectLst/>
                        <a:latin typeface="+mn-lt"/>
                        <a:ea typeface="+mn-ea"/>
                      </a:endParaRPr>
                    </a:p>
                  </a:txBody>
                  <a:tcPr marL="45720" marR="45720" marT="46800" marB="46800" horzOverflow="overflow">
                    <a:lnL cap="flat">
                      <a:noFill/>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ts val="300"/>
                        </a:spcBef>
                        <a:spcAft>
                          <a:spcPct val="0"/>
                        </a:spcAft>
                        <a:buClr>
                          <a:srgbClr val="97999B"/>
                        </a:buClr>
                        <a:buSzTx/>
                        <a:buFont typeface="Symbol"/>
                        <a:buChar char="·"/>
                      </a:pPr>
                      <a:r>
                        <a:rPr kumimoji="0" lang="zh-CN" altLang="en-US" sz="1100" b="0" i="0" u="none" strike="noStrike" kern="1200" cap="none" normalizeH="0" baseline="0" noProof="0" smtClean="0">
                          <a:ln>
                            <a:noFill/>
                          </a:ln>
                          <a:solidFill>
                            <a:schemeClr val="tx1"/>
                          </a:solidFill>
                          <a:effectLst/>
                          <a:latin typeface="+mn-lt"/>
                          <a:ea typeface="+mn-ea"/>
                          <a:cs typeface="+mn-cs"/>
                        </a:rPr>
                        <a:t>聚焦于过去曾经表达过强烈兴趣的意向方</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6350" cap="flat" cmpd="sng" algn="ctr">
                      <a:solidFill>
                        <a:schemeClr val="tx1"/>
                      </a:solidFill>
                      <a:prstDash val="solid"/>
                      <a:round/>
                      <a:headEnd type="none" w="med" len="med"/>
                      <a:tailEnd type="none" w="med" len="med"/>
                    </a:lnL>
                    <a:lnR w="9525" cap="flat" cmpd="sng" algn="ctr">
                      <a:solidFill>
                        <a:schemeClr val="tx1"/>
                      </a:solidFill>
                      <a:prstDash val="sysDot"/>
                      <a:round/>
                      <a:headEnd type="none" w="med" len="med"/>
                      <a:tailEnd type="none" w="med" len="med"/>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ts val="300"/>
                        </a:spcBef>
                        <a:spcAft>
                          <a:spcPct val="0"/>
                        </a:spcAft>
                        <a:buClr>
                          <a:srgbClr val="97999B"/>
                        </a:buClr>
                        <a:buSzTx/>
                        <a:buFont typeface="Symbol"/>
                        <a:buChar char="·"/>
                      </a:pPr>
                      <a:r>
                        <a:rPr kumimoji="0" lang="zh-CN" altLang="en-US" sz="1100" b="0" i="0" u="none" strike="noStrike" kern="1200" cap="none" normalizeH="0" baseline="0" noProof="0" smtClean="0">
                          <a:ln>
                            <a:noFill/>
                          </a:ln>
                          <a:solidFill>
                            <a:schemeClr val="tx1"/>
                          </a:solidFill>
                          <a:effectLst/>
                          <a:latin typeface="+mn-lt"/>
                          <a:ea typeface="+mn-ea"/>
                          <a:cs typeface="+mn-cs"/>
                        </a:rPr>
                        <a:t>限制型高级谈判，此前不发放信息备忘录</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ts val="300"/>
                        </a:spcBef>
                        <a:spcAft>
                          <a:spcPct val="0"/>
                        </a:spcAft>
                        <a:buClr>
                          <a:srgbClr val="97999B"/>
                        </a:buClr>
                        <a:buSzTx/>
                        <a:buFont typeface="Symbol"/>
                        <a:buChar char="·"/>
                      </a:pPr>
                      <a:r>
                        <a:rPr kumimoji="0" lang="zh-CN" altLang="en-US" sz="1100" b="0" i="0" u="none" strike="noStrike" kern="1200" cap="none" normalizeH="0" baseline="0" noProof="0" smtClean="0">
                          <a:ln>
                            <a:noFill/>
                          </a:ln>
                          <a:solidFill>
                            <a:schemeClr val="tx1"/>
                          </a:solidFill>
                          <a:effectLst/>
                          <a:latin typeface="+mn-lt"/>
                          <a:ea typeface="+mn-ea"/>
                          <a:cs typeface="+mn-cs"/>
                        </a:rPr>
                        <a:t>公开发布程序通告</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ts val="300"/>
                        </a:spcBef>
                        <a:spcAft>
                          <a:spcPct val="0"/>
                        </a:spcAft>
                        <a:buClr>
                          <a:srgbClr val="97999B"/>
                        </a:buClr>
                        <a:buSzTx/>
                        <a:buFont typeface="Symbol"/>
                        <a:buChar char="·"/>
                      </a:pPr>
                      <a:r>
                        <a:rPr kumimoji="0" lang="zh-CN" altLang="en-US" sz="1100" b="0" i="0" u="none" strike="noStrike" kern="1200" cap="none" normalizeH="0" baseline="0" noProof="0" smtClean="0">
                          <a:ln>
                            <a:noFill/>
                          </a:ln>
                          <a:solidFill>
                            <a:schemeClr val="tx1"/>
                          </a:solidFill>
                          <a:effectLst/>
                          <a:latin typeface="+mn-lt"/>
                          <a:ea typeface="+mn-ea"/>
                          <a:cs typeface="+mn-cs"/>
                        </a:rPr>
                        <a:t>通过新闻稿全面公开披露</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9525" cap="flat" cmpd="sng" algn="ctr">
                      <a:solidFill>
                        <a:schemeClr val="tx1"/>
                      </a:solidFill>
                      <a:prstDash val="sysDot"/>
                      <a:round/>
                      <a:headEnd type="none" w="med" len="med"/>
                      <a:tailEnd type="none" w="med" len="med"/>
                    </a:lnL>
                    <a:lnR cap="flat">
                      <a:noFill/>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285923">
                <a:tc>
                  <a:txBody>
                    <a:bodyPr vert="horz" wrap="square"/>
                    <a:lstStyle/>
                    <a:p>
                      <a:pPr marL="0" marR="0" lvl="0" indent="0" algn="l" defTabSz="965200" rtl="0" eaLnBrk="1" fontAlgn="base" latinLnBrk="0" hangingPunct="1">
                        <a:lnSpc>
                          <a:spcPct val="100000"/>
                        </a:lnSpc>
                        <a:spcBef>
                          <a:spcPts val="300"/>
                        </a:spcBef>
                        <a:spcAft>
                          <a:spcPct val="0"/>
                        </a:spcAft>
                        <a:buClr>
                          <a:srgbClr val="DC241F"/>
                        </a:buClr>
                        <a:buSzTx/>
                        <a:buFont typeface="Wingdings 2" pitchFamily="18" charset="2"/>
                        <a:buNone/>
                      </a:pPr>
                      <a:r>
                        <a:rPr kumimoji="0" lang="zh-CN" altLang="en-US" sz="1100" b="0" i="0" u="none" strike="noStrike" cap="none" normalizeH="0" baseline="0" noProof="0" smtClean="0">
                          <a:ln>
                            <a:noFill/>
                          </a:ln>
                          <a:solidFill>
                            <a:schemeClr val="accent1"/>
                          </a:solidFill>
                          <a:effectLst/>
                          <a:latin typeface="+mn-lt"/>
                          <a:ea typeface="+mn-ea"/>
                        </a:rPr>
                        <a:t>程序描述</a:t>
                      </a:r>
                      <a:endParaRPr kumimoji="0" lang="en-US" altLang="ko-KR" sz="1100" b="0" i="0" u="none" strike="noStrike" cap="none" normalizeH="0" baseline="0" noProof="0" smtClean="0">
                        <a:ln>
                          <a:noFill/>
                        </a:ln>
                        <a:solidFill>
                          <a:schemeClr val="accent1"/>
                        </a:solidFill>
                        <a:effectLst/>
                        <a:latin typeface="+mn-lt"/>
                        <a:ea typeface="+mn-ea"/>
                      </a:endParaRPr>
                    </a:p>
                  </a:txBody>
                  <a:tcPr marL="45720" marR="45720" marT="46800" marB="46800" horzOverflow="overflow">
                    <a:lnL cap="flat">
                      <a:noFill/>
                    </a:lnL>
                    <a:lnR w="6350" cap="flat" cmpd="sng" algn="ctr">
                      <a:solidFill>
                        <a:schemeClr val="tx1"/>
                      </a:solid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ts val="300"/>
                        </a:spcBef>
                        <a:spcAft>
                          <a:spcPct val="0"/>
                        </a:spcAft>
                        <a:buClr>
                          <a:srgbClr val="97999B"/>
                        </a:buClr>
                        <a:buSzTx/>
                        <a:buFont typeface="Symbol"/>
                        <a:buChar char="·"/>
                      </a:pPr>
                      <a:r>
                        <a:rPr kumimoji="0" lang="zh-CN" altLang="en-US" sz="1100" b="0" i="0" u="none" strike="noStrike" kern="1200" cap="none" normalizeH="0" baseline="0" noProof="0" smtClean="0">
                          <a:ln>
                            <a:noFill/>
                          </a:ln>
                          <a:solidFill>
                            <a:schemeClr val="tx1"/>
                          </a:solidFill>
                          <a:effectLst/>
                          <a:latin typeface="+mn-lt"/>
                          <a:ea typeface="+mn-ea"/>
                          <a:cs typeface="+mn-cs"/>
                        </a:rPr>
                        <a:t>与最可能完成一项理想交易的意向方进行谈判</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6350" cap="flat" cmpd="sng" algn="ctr">
                      <a:solidFill>
                        <a:schemeClr val="tx1"/>
                      </a:solidFill>
                      <a:prstDash val="solid"/>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ts val="300"/>
                        </a:spcBef>
                        <a:spcAft>
                          <a:spcPct val="0"/>
                        </a:spcAft>
                        <a:buClr>
                          <a:srgbClr val="97999B"/>
                        </a:buClr>
                        <a:buSzTx/>
                        <a:buFont typeface="Symbol"/>
                        <a:buChar char="·"/>
                      </a:pPr>
                      <a:r>
                        <a:rPr kumimoji="0" lang="zh-CN" altLang="en-US" sz="1100" b="0" i="0" u="none" strike="noStrike" kern="1200" cap="none" normalizeH="0" baseline="0" noProof="0" smtClean="0">
                          <a:ln>
                            <a:noFill/>
                          </a:ln>
                          <a:solidFill>
                            <a:schemeClr val="tx1"/>
                          </a:solidFill>
                          <a:effectLst/>
                          <a:latin typeface="+mn-lt"/>
                          <a:ea typeface="+mn-ea"/>
                          <a:cs typeface="+mn-cs"/>
                        </a:rPr>
                        <a:t>接洽精心选择的潜在买家；执行概要式的陈述；没有正式程序</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ts val="300"/>
                        </a:spcBef>
                        <a:spcAft>
                          <a:spcPct val="0"/>
                        </a:spcAft>
                        <a:buClr>
                          <a:srgbClr val="97999B"/>
                        </a:buClr>
                        <a:buSzTx/>
                        <a:buFont typeface="Symbol"/>
                        <a:buChar char="·"/>
                      </a:pPr>
                      <a:r>
                        <a:rPr kumimoji="0" lang="zh-CN" altLang="en-US" sz="1100" b="0" i="0" u="none" strike="noStrike" kern="1200" cap="none" normalizeH="0" baseline="0" noProof="0" smtClean="0">
                          <a:ln>
                            <a:noFill/>
                          </a:ln>
                          <a:solidFill>
                            <a:schemeClr val="tx1"/>
                          </a:solidFill>
                          <a:effectLst/>
                          <a:latin typeface="+mn-lt"/>
                          <a:ea typeface="+mn-ea"/>
                          <a:cs typeface="+mn-cs"/>
                        </a:rPr>
                        <a:t>公开披露，并在程序上保持开放，广泛吸引意向方参与</a:t>
                      </a:r>
                    </a:p>
                    <a:p>
                      <a:pPr marL="114300" marR="0" lvl="0" indent="-114300" algn="l" defTabSz="965200" rtl="0" eaLnBrk="1" fontAlgn="base" latinLnBrk="0" hangingPunct="1">
                        <a:lnSpc>
                          <a:spcPct val="100000"/>
                        </a:lnSpc>
                        <a:spcBef>
                          <a:spcPts val="300"/>
                        </a:spcBef>
                        <a:spcAft>
                          <a:spcPct val="0"/>
                        </a:spcAft>
                        <a:buClr>
                          <a:srgbClr val="97999B"/>
                        </a:buClr>
                        <a:buSzTx/>
                        <a:buFont typeface="Symbol"/>
                        <a:buChar char="·"/>
                      </a:pPr>
                      <a:r>
                        <a:rPr kumimoji="0" lang="zh-CN" altLang="en-US" sz="1100" b="0" i="0" u="none" strike="noStrike" kern="1200" cap="none" normalizeH="0" baseline="0" noProof="0" smtClean="0">
                          <a:ln>
                            <a:noFill/>
                          </a:ln>
                          <a:solidFill>
                            <a:schemeClr val="tx1"/>
                          </a:solidFill>
                          <a:effectLst/>
                          <a:latin typeface="+mn-lt"/>
                          <a:ea typeface="+mn-ea"/>
                          <a:cs typeface="+mn-cs"/>
                        </a:rPr>
                        <a:t>但是，根据与出售目标的匹配性，有控制地联络符合逻辑的买家</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ts val="300"/>
                        </a:spcBef>
                        <a:spcAft>
                          <a:spcPct val="0"/>
                        </a:spcAft>
                        <a:buClr>
                          <a:srgbClr val="97999B"/>
                        </a:buClr>
                        <a:buSzTx/>
                        <a:buFont typeface="Symbol"/>
                        <a:buChar char="·"/>
                      </a:pPr>
                      <a:r>
                        <a:rPr kumimoji="0" lang="zh-CN" altLang="en-US" sz="1100" b="0" i="0" u="none" strike="noStrike" kern="1200" cap="none" normalizeH="0" baseline="0" noProof="0" smtClean="0">
                          <a:ln>
                            <a:noFill/>
                          </a:ln>
                          <a:solidFill>
                            <a:schemeClr val="tx1"/>
                          </a:solidFill>
                          <a:effectLst/>
                          <a:latin typeface="+mn-lt"/>
                          <a:ea typeface="+mn-ea"/>
                          <a:cs typeface="+mn-cs"/>
                        </a:rPr>
                        <a:t>广泛联络潜在买家，获取所有感兴趣买家的意向书</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9525" cap="flat" cmpd="sng" algn="ctr">
                      <a:solidFill>
                        <a:schemeClr val="tx1"/>
                      </a:solidFill>
                      <a:prstDash val="sysDot"/>
                      <a:round/>
                      <a:headEnd type="none" w="med" len="med"/>
                      <a:tailEnd type="none" w="med" len="med"/>
                    </a:lnL>
                    <a:lnR cap="flat">
                      <a:noFill/>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153665">
                <a:tc>
                  <a:txBody>
                    <a:bodyPr vert="horz" wrap="square"/>
                    <a:lstStyle/>
                    <a:p>
                      <a:pPr marL="0" marR="0" lvl="0" indent="0" algn="l" defTabSz="965200" rtl="0" eaLnBrk="1" fontAlgn="base" latinLnBrk="0" hangingPunct="1">
                        <a:lnSpc>
                          <a:spcPct val="100000"/>
                        </a:lnSpc>
                        <a:spcBef>
                          <a:spcPts val="300"/>
                        </a:spcBef>
                        <a:spcAft>
                          <a:spcPct val="0"/>
                        </a:spcAft>
                        <a:buClr>
                          <a:srgbClr val="DC241F"/>
                        </a:buClr>
                        <a:buSzTx/>
                        <a:buFont typeface="Wingdings 2" pitchFamily="18" charset="2"/>
                        <a:buNone/>
                      </a:pPr>
                      <a:r>
                        <a:rPr kumimoji="0" lang="zh-CN" altLang="en-US" sz="1100" b="0" i="0" u="none" strike="noStrike" cap="none" normalizeH="0" baseline="0" noProof="0" smtClean="0">
                          <a:ln>
                            <a:noFill/>
                          </a:ln>
                          <a:solidFill>
                            <a:schemeClr val="accent1"/>
                          </a:solidFill>
                          <a:effectLst/>
                          <a:latin typeface="+mn-lt"/>
                          <a:ea typeface="+mn-ea"/>
                        </a:rPr>
                        <a:t>潜在买家的数量</a:t>
                      </a:r>
                      <a:endParaRPr kumimoji="0" lang="en-US" altLang="ko-KR" sz="1100" b="0" i="0" u="none" strike="noStrike" cap="none" normalizeH="0" baseline="0" noProof="0" smtClean="0">
                        <a:ln>
                          <a:noFill/>
                        </a:ln>
                        <a:solidFill>
                          <a:schemeClr val="accent1"/>
                        </a:solidFill>
                        <a:effectLst/>
                        <a:latin typeface="+mn-lt"/>
                        <a:ea typeface="+mn-ea"/>
                      </a:endParaRPr>
                    </a:p>
                  </a:txBody>
                  <a:tcPr marL="45720" marR="45720" marT="46800" marB="46800" horzOverflow="overflow">
                    <a:lnL cap="flat">
                      <a:noFill/>
                    </a:lnL>
                    <a:lnR w="6350" cap="flat" cmpd="sng" algn="ctr">
                      <a:solidFill>
                        <a:schemeClr val="tx1"/>
                      </a:solid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ts val="300"/>
                        </a:spcBef>
                        <a:spcAft>
                          <a:spcPct val="0"/>
                        </a:spcAft>
                        <a:buClr>
                          <a:srgbClr val="97999B"/>
                        </a:buClr>
                        <a:buSzTx/>
                        <a:buFont typeface="Symbol"/>
                        <a:buChar char="·"/>
                      </a:pPr>
                      <a:r>
                        <a:rPr kumimoji="0" lang="en-US" altLang="zh-CN" sz="1100" b="0" i="0" u="none" strike="noStrike" kern="1200" cap="none" normalizeH="0" baseline="0" noProof="0" smtClean="0">
                          <a:ln>
                            <a:noFill/>
                          </a:ln>
                          <a:solidFill>
                            <a:schemeClr val="tx1"/>
                          </a:solidFill>
                          <a:effectLst/>
                          <a:latin typeface="+mn-lt"/>
                          <a:ea typeface="+mn-ea"/>
                          <a:cs typeface="+mn-cs"/>
                        </a:rPr>
                        <a:t>1</a:t>
                      </a:r>
                      <a:r>
                        <a:rPr kumimoji="0" lang="zh-CN" altLang="en-US" sz="1100" b="0" i="0" u="none" strike="noStrike" kern="1200" cap="none" normalizeH="0" baseline="0" noProof="0" smtClean="0">
                          <a:ln>
                            <a:noFill/>
                          </a:ln>
                          <a:solidFill>
                            <a:schemeClr val="tx1"/>
                          </a:solidFill>
                          <a:effectLst/>
                          <a:latin typeface="+mn-lt"/>
                          <a:ea typeface="+mn-ea"/>
                          <a:cs typeface="+mn-cs"/>
                        </a:rPr>
                        <a:t>个（与最符合逻辑的买家进行私下谈判）</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6350" cap="flat" cmpd="sng" algn="ctr">
                      <a:solidFill>
                        <a:schemeClr val="tx1"/>
                      </a:solidFill>
                      <a:prstDash val="solid"/>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ts val="300"/>
                        </a:spcBef>
                        <a:spcAft>
                          <a:spcPct val="0"/>
                        </a:spcAft>
                        <a:buClr>
                          <a:srgbClr val="97999B"/>
                        </a:buClr>
                        <a:buSzTx/>
                        <a:buFont typeface="Symbol"/>
                        <a:buChar char="·"/>
                      </a:pPr>
                      <a:r>
                        <a:rPr kumimoji="0" lang="en-US" altLang="zh-CN" sz="1100" b="0" i="0" u="none" strike="noStrike" kern="1200" cap="none" normalizeH="0" baseline="0" noProof="0" smtClean="0">
                          <a:ln>
                            <a:noFill/>
                          </a:ln>
                          <a:solidFill>
                            <a:schemeClr val="tx1"/>
                          </a:solidFill>
                          <a:effectLst/>
                          <a:latin typeface="+mn-lt"/>
                          <a:ea typeface="+mn-ea"/>
                          <a:cs typeface="+mn-cs"/>
                        </a:rPr>
                        <a:t>5</a:t>
                      </a:r>
                      <a:r>
                        <a:rPr kumimoji="0" lang="zh-CN" altLang="en-US" sz="1100" b="0" i="0" u="none" strike="noStrike" kern="1200" cap="none" normalizeH="0" baseline="0" noProof="0" smtClean="0">
                          <a:ln>
                            <a:noFill/>
                          </a:ln>
                          <a:solidFill>
                            <a:schemeClr val="tx1"/>
                          </a:solidFill>
                          <a:effectLst/>
                          <a:latin typeface="+mn-lt"/>
                          <a:ea typeface="+mn-ea"/>
                          <a:cs typeface="+mn-cs"/>
                        </a:rPr>
                        <a:t>个或以下</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ts val="300"/>
                        </a:spcBef>
                        <a:spcAft>
                          <a:spcPct val="0"/>
                        </a:spcAft>
                        <a:buClr>
                          <a:srgbClr val="97999B"/>
                        </a:buClr>
                        <a:buSzTx/>
                        <a:buFont typeface="Symbol"/>
                        <a:buChar char="·"/>
                      </a:pPr>
                      <a:r>
                        <a:rPr kumimoji="0" lang="zh-CN" altLang="en-US" sz="1100" b="0" i="0" u="none" strike="noStrike" kern="1200" cap="none" normalizeH="0" baseline="0" noProof="0" smtClean="0">
                          <a:ln>
                            <a:noFill/>
                          </a:ln>
                          <a:solidFill>
                            <a:schemeClr val="tx1"/>
                          </a:solidFill>
                          <a:effectLst/>
                          <a:latin typeface="+mn-lt"/>
                          <a:ea typeface="+mn-ea"/>
                          <a:cs typeface="+mn-cs"/>
                        </a:rPr>
                        <a:t>通常为</a:t>
                      </a:r>
                      <a:r>
                        <a:rPr kumimoji="0" lang="en-US" altLang="zh-CN" sz="1100" b="0" i="0" u="none" strike="noStrike" kern="1200" cap="none" normalizeH="0" baseline="0" noProof="0" smtClean="0">
                          <a:ln>
                            <a:noFill/>
                          </a:ln>
                          <a:solidFill>
                            <a:schemeClr val="tx1"/>
                          </a:solidFill>
                          <a:effectLst/>
                          <a:latin typeface="+mn-lt"/>
                          <a:ea typeface="+mn-ea"/>
                          <a:cs typeface="+mn-cs"/>
                        </a:rPr>
                        <a:t>5</a:t>
                      </a:r>
                      <a:r>
                        <a:rPr kumimoji="0" lang="zh-CN" altLang="en-US" sz="1100" b="0" i="0" u="none" strike="noStrike" kern="1200" cap="none" normalizeH="0" baseline="0" noProof="0" smtClean="0">
                          <a:ln>
                            <a:noFill/>
                          </a:ln>
                          <a:solidFill>
                            <a:schemeClr val="tx1"/>
                          </a:solidFill>
                          <a:effectLst/>
                          <a:latin typeface="+mn-lt"/>
                          <a:ea typeface="+mn-ea"/>
                          <a:cs typeface="+mn-cs"/>
                        </a:rPr>
                        <a:t>到</a:t>
                      </a:r>
                      <a:r>
                        <a:rPr kumimoji="0" lang="en-US" altLang="zh-CN" sz="1100" b="0" i="0" u="none" strike="noStrike" kern="1200" cap="none" normalizeH="0" baseline="0" noProof="0" smtClean="0">
                          <a:ln>
                            <a:noFill/>
                          </a:ln>
                          <a:solidFill>
                            <a:schemeClr val="tx1"/>
                          </a:solidFill>
                          <a:effectLst/>
                          <a:latin typeface="+mn-lt"/>
                          <a:ea typeface="+mn-ea"/>
                          <a:cs typeface="+mn-cs"/>
                        </a:rPr>
                        <a:t>10</a:t>
                      </a:r>
                      <a:r>
                        <a:rPr kumimoji="0" lang="zh-CN" altLang="en-US" sz="1100" b="0" i="0" u="none" strike="noStrike" kern="1200" cap="none" normalizeH="0" baseline="0" noProof="0" smtClean="0">
                          <a:ln>
                            <a:noFill/>
                          </a:ln>
                          <a:solidFill>
                            <a:schemeClr val="tx1"/>
                          </a:solidFill>
                          <a:effectLst/>
                          <a:latin typeface="+mn-lt"/>
                          <a:ea typeface="+mn-ea"/>
                          <a:cs typeface="+mn-cs"/>
                        </a:rPr>
                        <a:t>个</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ts val="300"/>
                        </a:spcBef>
                        <a:spcAft>
                          <a:spcPct val="0"/>
                        </a:spcAft>
                        <a:buClr>
                          <a:srgbClr val="97999B"/>
                        </a:buClr>
                        <a:buSzTx/>
                        <a:buFont typeface="Symbol"/>
                        <a:buChar char="·"/>
                      </a:pPr>
                      <a:r>
                        <a:rPr kumimoji="0" lang="en-US" altLang="zh-CN" sz="1100" b="0" i="0" u="none" strike="noStrike" kern="1200" cap="none" normalizeH="0" baseline="0" noProof="0" smtClean="0">
                          <a:ln>
                            <a:noFill/>
                          </a:ln>
                          <a:solidFill>
                            <a:schemeClr val="tx1"/>
                          </a:solidFill>
                          <a:effectLst/>
                          <a:latin typeface="+mn-lt"/>
                          <a:ea typeface="+mn-ea"/>
                          <a:cs typeface="+mn-cs"/>
                        </a:rPr>
                        <a:t>20</a:t>
                      </a:r>
                      <a:r>
                        <a:rPr kumimoji="0" lang="zh-CN" altLang="en-US" sz="1100" b="0" i="0" u="none" strike="noStrike" kern="1200" cap="none" normalizeH="0" baseline="0" noProof="0" smtClean="0">
                          <a:ln>
                            <a:noFill/>
                          </a:ln>
                          <a:solidFill>
                            <a:schemeClr val="tx1"/>
                          </a:solidFill>
                          <a:effectLst/>
                          <a:latin typeface="+mn-lt"/>
                          <a:ea typeface="+mn-ea"/>
                          <a:cs typeface="+mn-cs"/>
                        </a:rPr>
                        <a:t>个或更多</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9525" cap="flat" cmpd="sng" algn="ctr">
                      <a:solidFill>
                        <a:schemeClr val="tx1"/>
                      </a:solidFill>
                      <a:prstDash val="sysDot"/>
                      <a:round/>
                      <a:headEnd type="none" w="med" len="med"/>
                      <a:tailEnd type="none" w="med" len="med"/>
                    </a:lnL>
                    <a:lnR cap="flat">
                      <a:noFill/>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565134">
                <a:tc>
                  <a:txBody>
                    <a:bodyPr vert="horz" wrap="square"/>
                    <a:lstStyle/>
                    <a:p>
                      <a:pPr marL="0" marR="0" lvl="0" indent="0" algn="l" defTabSz="965200" rtl="0" eaLnBrk="1" fontAlgn="base" latinLnBrk="0" hangingPunct="1">
                        <a:lnSpc>
                          <a:spcPct val="100000"/>
                        </a:lnSpc>
                        <a:spcBef>
                          <a:spcPts val="300"/>
                        </a:spcBef>
                        <a:spcAft>
                          <a:spcPct val="0"/>
                        </a:spcAft>
                        <a:buClr>
                          <a:srgbClr val="DC241F"/>
                        </a:buClr>
                        <a:buSzTx/>
                        <a:buFont typeface="Wingdings 2" pitchFamily="18" charset="2"/>
                        <a:buNone/>
                      </a:pPr>
                      <a:r>
                        <a:rPr kumimoji="0" lang="zh-CN" altLang="en-US" sz="1100" b="0" i="0" u="none" strike="noStrike" cap="none" normalizeH="0" baseline="0" noProof="0" smtClean="0">
                          <a:ln>
                            <a:noFill/>
                          </a:ln>
                          <a:solidFill>
                            <a:schemeClr val="accent1"/>
                          </a:solidFill>
                          <a:effectLst/>
                          <a:latin typeface="+mn-lt"/>
                          <a:ea typeface="+mn-ea"/>
                        </a:rPr>
                        <a:t>有利因素</a:t>
                      </a:r>
                      <a:endParaRPr kumimoji="0" lang="en-US" altLang="ko-KR" sz="1100" b="0" i="0" u="none" strike="noStrike" cap="none" normalizeH="0" baseline="0" noProof="0" smtClean="0">
                        <a:ln>
                          <a:noFill/>
                        </a:ln>
                        <a:solidFill>
                          <a:schemeClr val="accent1"/>
                        </a:solidFill>
                        <a:effectLst/>
                        <a:latin typeface="+mn-lt"/>
                        <a:ea typeface="+mn-ea"/>
                      </a:endParaRPr>
                    </a:p>
                  </a:txBody>
                  <a:tcPr marL="45720" marR="45720" marT="46800" marB="46800" horzOverflow="overflow">
                    <a:lnL cap="flat">
                      <a:noFill/>
                    </a:lnL>
                    <a:lnR w="6350" cap="flat" cmpd="sng" algn="ctr">
                      <a:solidFill>
                        <a:schemeClr val="tx1"/>
                      </a:solid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执行速度</a:t>
                      </a:r>
                    </a:p>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减少了程序性礼节</a:t>
                      </a:r>
                    </a:p>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最大程度的保密性</a:t>
                      </a:r>
                    </a:p>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最大程度地降低了业务干扰</a:t>
                      </a:r>
                    </a:p>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避免出现公司已被“选购”的感觉</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6350" cap="flat" cmpd="sng" algn="ctr">
                      <a:solidFill>
                        <a:schemeClr val="tx1"/>
                      </a:solidFill>
                      <a:prstDash val="solid"/>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相对较快的执行速度</a:t>
                      </a:r>
                      <a:endParaRPr kumimoji="0" lang="en-US" altLang="ko-KR" sz="1100" b="0" i="0" u="none" strike="noStrike" kern="1200" cap="none" normalizeH="0" baseline="0" noProof="0" smtClean="0">
                        <a:ln>
                          <a:noFill/>
                        </a:ln>
                        <a:solidFill>
                          <a:schemeClr val="tx1"/>
                        </a:solidFill>
                        <a:effectLst/>
                        <a:latin typeface="+mn-lt"/>
                        <a:ea typeface="+mn-ea"/>
                        <a:cs typeface="+mn-cs"/>
                      </a:endParaRPr>
                    </a:p>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适当程度的保密性</a:t>
                      </a:r>
                    </a:p>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ko-KR" altLang="en-US" sz="1100" b="0" i="0" u="none" strike="noStrike" kern="1200" cap="none" normalizeH="0" baseline="0" noProof="0" smtClean="0">
                          <a:ln>
                            <a:noFill/>
                          </a:ln>
                          <a:solidFill>
                            <a:schemeClr val="tx1"/>
                          </a:solidFill>
                          <a:effectLst/>
                          <a:latin typeface="+mn-lt"/>
                          <a:ea typeface="+mn-ea"/>
                          <a:cs typeface="+mn-cs"/>
                        </a:rPr>
                        <a:t>避免出现公司已被</a:t>
                      </a:r>
                      <a:r>
                        <a:rPr kumimoji="0" lang="en-US" altLang="ko-KR" sz="1100" b="0" i="0" u="none" strike="noStrike" kern="1200" cap="none" normalizeH="0" baseline="0" noProof="0" smtClean="0">
                          <a:ln>
                            <a:noFill/>
                          </a:ln>
                          <a:solidFill>
                            <a:schemeClr val="tx1"/>
                          </a:solidFill>
                          <a:effectLst/>
                          <a:latin typeface="+mn-lt"/>
                          <a:ea typeface="+mn-ea"/>
                          <a:cs typeface="+mn-cs"/>
                        </a:rPr>
                        <a:t>“</a:t>
                      </a:r>
                      <a:r>
                        <a:rPr kumimoji="0" lang="ko-KR" altLang="en-US" sz="1100" b="0" i="0" u="none" strike="noStrike" kern="1200" cap="none" normalizeH="0" baseline="0" noProof="0" smtClean="0">
                          <a:ln>
                            <a:noFill/>
                          </a:ln>
                          <a:solidFill>
                            <a:schemeClr val="tx1"/>
                          </a:solidFill>
                          <a:effectLst/>
                          <a:latin typeface="+mn-lt"/>
                          <a:ea typeface="+mn-ea"/>
                          <a:cs typeface="+mn-cs"/>
                        </a:rPr>
                        <a:t>选购</a:t>
                      </a:r>
                      <a:r>
                        <a:rPr kumimoji="0" lang="en-US" altLang="ko-KR" sz="1100" b="0" i="0" u="none" strike="noStrike" kern="1200" cap="none" normalizeH="0" baseline="0" noProof="0" smtClean="0">
                          <a:ln>
                            <a:noFill/>
                          </a:ln>
                          <a:solidFill>
                            <a:schemeClr val="tx1"/>
                          </a:solidFill>
                          <a:effectLst/>
                          <a:latin typeface="+mn-lt"/>
                          <a:ea typeface="+mn-ea"/>
                          <a:cs typeface="+mn-cs"/>
                        </a:rPr>
                        <a:t>”</a:t>
                      </a:r>
                      <a:r>
                        <a:rPr kumimoji="0" lang="ko-KR" altLang="en-US" sz="1100" b="0" i="0" u="none" strike="noStrike" kern="1200" cap="none" normalizeH="0" baseline="0" noProof="0" smtClean="0">
                          <a:ln>
                            <a:noFill/>
                          </a:ln>
                          <a:solidFill>
                            <a:schemeClr val="tx1"/>
                          </a:solidFill>
                          <a:effectLst/>
                          <a:latin typeface="+mn-lt"/>
                          <a:ea typeface="+mn-ea"/>
                          <a:cs typeface="+mn-cs"/>
                        </a:rPr>
                        <a:t>的感觉</a:t>
                      </a:r>
                    </a:p>
                  </a:txBody>
                  <a:tcPr marL="45720" marR="4572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清晰识别高质量买家群体</a:t>
                      </a:r>
                    </a:p>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在买家之间最大程度地提高了价格竞争程度</a:t>
                      </a:r>
                    </a:p>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保持机密性</a:t>
                      </a:r>
                    </a:p>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一步式程序的执行速度</a:t>
                      </a:r>
                    </a:p>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提供透明度和广泛的公开披露</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实现价格最大化</a:t>
                      </a:r>
                    </a:p>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可以识别出意料之外的买家</a:t>
                      </a:r>
                      <a:endParaRPr kumimoji="0" lang="en-US" altLang="ko-KR" sz="1100" b="0" i="0" u="none" strike="noStrike" kern="1200" cap="none" normalizeH="0" baseline="0" noProof="0" smtClean="0">
                        <a:ln>
                          <a:noFill/>
                        </a:ln>
                        <a:solidFill>
                          <a:schemeClr val="tx1"/>
                        </a:solidFill>
                        <a:effectLst/>
                        <a:latin typeface="+mn-lt"/>
                        <a:ea typeface="+mn-ea"/>
                        <a:cs typeface="+mn-cs"/>
                      </a:endParaRPr>
                    </a:p>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在买家之间刺激竞争意识</a:t>
                      </a:r>
                    </a:p>
                    <a:p>
                      <a:pPr marL="114300" marR="0" lvl="0" indent="-114300"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提供透明度</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9525" cap="flat" cmpd="sng" algn="ctr">
                      <a:solidFill>
                        <a:schemeClr val="tx1"/>
                      </a:solidFill>
                      <a:prstDash val="sysDot"/>
                      <a:round/>
                      <a:headEnd type="none" w="med" len="med"/>
                      <a:tailEnd type="none" w="med" len="med"/>
                    </a:lnL>
                    <a:lnR cap="flat">
                      <a:noFill/>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418181">
                <a:tc>
                  <a:txBody>
                    <a:bodyPr vert="horz" wrap="square"/>
                    <a:lstStyle/>
                    <a:p>
                      <a:pPr marL="0" marR="0" lvl="0" indent="0" algn="l" defTabSz="965200" rtl="0" eaLnBrk="1" fontAlgn="base" latinLnBrk="0" hangingPunct="1">
                        <a:lnSpc>
                          <a:spcPct val="100000"/>
                        </a:lnSpc>
                        <a:spcBef>
                          <a:spcPts val="300"/>
                        </a:spcBef>
                        <a:spcAft>
                          <a:spcPct val="0"/>
                        </a:spcAft>
                        <a:buClr>
                          <a:srgbClr val="DC241F"/>
                        </a:buClr>
                        <a:buSzTx/>
                        <a:buFont typeface="Wingdings 2" pitchFamily="18" charset="2"/>
                        <a:buNone/>
                      </a:pPr>
                      <a:r>
                        <a:rPr kumimoji="0" lang="zh-CN" altLang="en-US" sz="1100" b="0" i="0" u="none" strike="noStrike" cap="none" normalizeH="0" baseline="0" noProof="0" smtClean="0">
                          <a:ln>
                            <a:noFill/>
                          </a:ln>
                          <a:solidFill>
                            <a:schemeClr val="accent1"/>
                          </a:solidFill>
                          <a:effectLst/>
                          <a:latin typeface="+mn-lt"/>
                          <a:ea typeface="+mn-ea"/>
                        </a:rPr>
                        <a:t>不利因素</a:t>
                      </a:r>
                      <a:endParaRPr kumimoji="0" lang="en-US" altLang="ko-KR" sz="1100" b="0" i="0" u="none" strike="noStrike" cap="none" normalizeH="0" baseline="0" noProof="0" smtClean="0">
                        <a:ln>
                          <a:noFill/>
                        </a:ln>
                        <a:solidFill>
                          <a:schemeClr val="accent1"/>
                        </a:solidFill>
                        <a:effectLst/>
                        <a:latin typeface="+mn-lt"/>
                        <a:ea typeface="+mn-ea"/>
                      </a:endParaRPr>
                    </a:p>
                  </a:txBody>
                  <a:tcPr marL="45720" marR="45720" marT="46800" marB="46800" horzOverflow="overflow">
                    <a:lnL cap="flat">
                      <a:noFill/>
                    </a:lnL>
                    <a:lnR w="6350" cap="flat" cmpd="sng" algn="ctr">
                      <a:solidFill>
                        <a:schemeClr val="tx1"/>
                      </a:solidFill>
                      <a:prstDash val="solid"/>
                      <a:round/>
                      <a:headEnd type="none" w="med" len="med"/>
                      <a:tailEnd type="none" w="med" len="med"/>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未必能实现价格最大化</a:t>
                      </a:r>
                    </a:p>
                    <a:p>
                      <a:pPr marL="114300" marR="0" lvl="0" indent="-114300"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将不能接触到全部的潜在买家</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6350" cap="flat" cmpd="sng" algn="ctr">
                      <a:solidFill>
                        <a:schemeClr val="tx1"/>
                      </a:solidFill>
                      <a:prstDash val="solid"/>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需要高级管理层投入大量的时间</a:t>
                      </a:r>
                    </a:p>
                    <a:p>
                      <a:pPr marL="114300" marR="0" lvl="0" indent="-114300"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未必能接触到全部的潜在买家</a:t>
                      </a:r>
                    </a:p>
                    <a:p>
                      <a:pPr marL="114300" marR="0" lvl="0" indent="-114300"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成功最终取决于最初识别的潜在买家</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与公开拍卖相比，是一种更具排他性的程序</a:t>
                      </a:r>
                      <a:endParaRPr kumimoji="0" lang="en-US" altLang="ko-KR" sz="1100" b="0" i="0" u="none" strike="noStrike" kern="1200" cap="none" normalizeH="0" baseline="0" noProof="0" smtClean="0">
                        <a:ln>
                          <a:noFill/>
                        </a:ln>
                        <a:solidFill>
                          <a:schemeClr val="tx1"/>
                        </a:solidFill>
                        <a:effectLst/>
                        <a:latin typeface="+mn-lt"/>
                        <a:ea typeface="+mn-ea"/>
                        <a:cs typeface="+mn-cs"/>
                      </a:endParaRPr>
                    </a:p>
                  </a:txBody>
                  <a:tcPr marL="45720" marR="45720" marT="46800" marB="46800" horzOverflow="overflow">
                    <a:lnL w="9525" cap="flat" cmpd="sng" algn="ctr">
                      <a:solidFill>
                        <a:schemeClr val="tx1"/>
                      </a:solidFill>
                      <a:prstDash val="sysDot"/>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执行延迟</a:t>
                      </a:r>
                    </a:p>
                    <a:p>
                      <a:pPr marL="114300" marR="0" lvl="0" indent="-114300"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存在“只看不买者”获得保密材料的风险</a:t>
                      </a:r>
                    </a:p>
                    <a:p>
                      <a:pPr marL="114300" marR="0" lvl="0" indent="-114300"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100" b="0" i="0" u="none" strike="noStrike" kern="1200" cap="none" normalizeH="0" baseline="0" noProof="0" smtClean="0">
                          <a:ln>
                            <a:noFill/>
                          </a:ln>
                          <a:solidFill>
                            <a:schemeClr val="tx1"/>
                          </a:solidFill>
                          <a:effectLst/>
                          <a:latin typeface="+mn-lt"/>
                          <a:ea typeface="+mn-ea"/>
                          <a:cs typeface="+mn-cs"/>
                        </a:rPr>
                        <a:t>可能带来”高流量“，由此造成业务干扰</a:t>
                      </a:r>
                    </a:p>
                  </a:txBody>
                  <a:tcPr marL="45720" marR="45720" marT="46800" marB="46800" horzOverflow="overflow">
                    <a:lnL w="9525" cap="flat" cmpd="sng" algn="ctr">
                      <a:solidFill>
                        <a:schemeClr val="tx1"/>
                      </a:solidFill>
                      <a:prstDash val="sysDot"/>
                      <a:round/>
                      <a:headEnd type="none" w="med" len="med"/>
                      <a:tailEnd type="none" w="med" len="med"/>
                    </a:lnL>
                    <a:lnR cap="flat">
                      <a:noFill/>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r>
            </a:tbl>
          </a:graphicData>
        </a:graphic>
      </p:graphicFrame>
      <p:grpSp>
        <p:nvGrpSpPr>
          <p:cNvPr id="4" name="Group 3"/>
          <p:cNvGrpSpPr/>
          <p:nvPr/>
        </p:nvGrpSpPr>
        <p:grpSpPr>
          <a:xfrm>
            <a:off x="151200" y="664946"/>
            <a:ext cx="9601200" cy="391746"/>
            <a:chOff x="151200" y="664946"/>
            <a:chExt cx="9601200" cy="391746"/>
          </a:xfrm>
        </p:grpSpPr>
        <p:sp>
          <p:nvSpPr>
            <p:cNvPr id="2" name="MessageBox"/>
            <p:cNvSpPr/>
            <p:nvPr>
              <p:custDataLst>
                <p:tags r:id="rId2"/>
              </p:custDataLst>
            </p:nvPr>
          </p:nvSpPr>
          <p:spPr bwMode="auto">
            <a:xfrm>
              <a:off x="151200" y="664946"/>
              <a:ext cx="9601200" cy="215444"/>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lang="zh-CN" altLang="en-US">
                  <a:solidFill>
                    <a:srgbClr val="00BDF2"/>
                  </a:solidFill>
                  <a:latin typeface="Arial"/>
                  <a:ea typeface="+mj-ea"/>
                </a:rPr>
                <a:t>并购交易可以采用一系列广泛的程序方案，取决于卖方对披露水平、潜在买家集合、执行速度和价格竞争力的考虑。</a:t>
              </a:r>
            </a:p>
          </p:txBody>
        </p:sp>
        <p:cxnSp>
          <p:nvCxnSpPr>
            <p:cNvPr id="3" name="MessageLine"/>
            <p:cNvCxnSpPr/>
            <p:nvPr/>
          </p:nvCxnSpPr>
          <p:spPr bwMode="auto">
            <a:xfrm>
              <a:off x="151200" y="1056692"/>
              <a:ext cx="9601200" cy="0"/>
            </a:xfrm>
            <a:prstGeom prst="line">
              <a:avLst/>
            </a:prstGeom>
            <a:solidFill>
              <a:schemeClr val="folHlink"/>
            </a:solidFill>
            <a:ln w="6350" cap="flat" cmpd="sng" algn="ctr">
              <a:solidFill>
                <a:srgbClr val="97999B"/>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grpSp>
        <p:nvGrpSpPr>
          <p:cNvPr id="19" name="Group 83"/>
          <p:cNvGrpSpPr/>
          <p:nvPr/>
        </p:nvGrpSpPr>
        <p:grpSpPr>
          <a:xfrm>
            <a:off x="569913" y="1153160"/>
            <a:ext cx="9199562" cy="431800"/>
            <a:chOff x="221" y="832"/>
            <a:chExt cx="5795" cy="272"/>
          </a:xfrm>
        </p:grpSpPr>
        <p:sp>
          <p:nvSpPr>
            <p:cNvPr id="20" name="AutoShape 68"/>
            <p:cNvSpPr>
              <a:spLocks noChangeArrowheads="1"/>
            </p:cNvSpPr>
            <p:nvPr/>
          </p:nvSpPr>
          <p:spPr bwMode="gray">
            <a:xfrm>
              <a:off x="2236" y="832"/>
              <a:ext cx="3780" cy="271"/>
            </a:xfrm>
            <a:prstGeom prst="rightArrow">
              <a:avLst>
                <a:gd name="adj1" fmla="val 69907"/>
                <a:gd name="adj2" fmla="val 54050"/>
              </a:avLst>
            </a:prstGeom>
            <a:gradFill rotWithShape="1">
              <a:gsLst>
                <a:gs pos="0">
                  <a:srgbClr val="FFFBAB"/>
                </a:gs>
                <a:gs pos="100000">
                  <a:srgbClr val="FF0000"/>
                </a:gs>
              </a:gsLst>
              <a:lin ang="0" scaled="1"/>
            </a:gradFill>
            <a:ln>
              <a:noFill/>
            </a:ln>
            <a:effectLst/>
            <a:extLst>
              <a:ext uri="{91240B29-F687-4F45-9708-019B960494DF}">
                <a14:hiddenLine xmlns:a14="http://schemas.microsoft.com/office/drawing/2010/main" w="9525"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ko-KR" altLang="en-US" sz="1200">
                <a:latin typeface="+mj-ea"/>
                <a:ea typeface="+mj-ea"/>
              </a:endParaRPr>
            </a:p>
          </p:txBody>
        </p:sp>
        <p:sp>
          <p:nvSpPr>
            <p:cNvPr id="21" name="Text Box 69"/>
            <p:cNvSpPr txBox="1">
              <a:spLocks noChangeArrowheads="1"/>
            </p:cNvSpPr>
            <p:nvPr/>
          </p:nvSpPr>
          <p:spPr bwMode="gray">
            <a:xfrm>
              <a:off x="4971" y="909"/>
              <a:ext cx="388" cy="116"/>
            </a:xfrm>
            <a:prstGeom prst="rect">
              <a:avLst/>
            </a:prstGeom>
            <a:noFill/>
            <a:ln>
              <a:noFill/>
            </a:ln>
            <a:effectLst/>
            <a:extLst>
              <a:ext uri="{909E8E84-426E-40DD-AFC4-6F175D3DCCD1}">
                <a14:hiddenFill xmlns:a14="http://schemas.microsoft.com/office/drawing/2010/main">
                  <a:gradFill rotWithShape="1">
                    <a:gsLst>
                      <a:gs pos="0">
                        <a:srgbClr val="FFFFFF"/>
                      </a:gs>
                      <a:gs pos="100000">
                        <a:srgbClr val="DC241F"/>
                      </a:gs>
                    </a:gsLst>
                    <a:lin ang="5400000" scaled="1"/>
                  </a:gradFill>
                </a14:hiddenFill>
              </a:ext>
              <a:ext uri="{91240B29-F687-4F45-9708-019B960494DF}">
                <a14:hiddenLine xmlns:a14="http://schemas.microsoft.com/office/drawing/2010/main" w="9525"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lang="zh-CN" altLang="en-US" sz="1200" i="1">
                  <a:solidFill>
                    <a:schemeClr val="bg1"/>
                  </a:solidFill>
                  <a:latin typeface="+mj-ea"/>
                  <a:ea typeface="+mj-ea"/>
                </a:rPr>
                <a:t>最大披露</a:t>
              </a:r>
              <a:endParaRPr lang="en-US" altLang="ko-KR" sz="1200" i="1">
                <a:solidFill>
                  <a:schemeClr val="bg1"/>
                </a:solidFill>
                <a:latin typeface="+mj-ea"/>
                <a:ea typeface="+mj-ea"/>
              </a:endParaRPr>
            </a:p>
          </p:txBody>
        </p:sp>
        <p:sp>
          <p:nvSpPr>
            <p:cNvPr id="22" name="AutoShape 70"/>
            <p:cNvSpPr>
              <a:spLocks noChangeArrowheads="1"/>
            </p:cNvSpPr>
            <p:nvPr/>
          </p:nvSpPr>
          <p:spPr bwMode="gray">
            <a:xfrm rot="10800000">
              <a:off x="221" y="833"/>
              <a:ext cx="2015" cy="271"/>
            </a:xfrm>
            <a:prstGeom prst="rightArrow">
              <a:avLst>
                <a:gd name="adj1" fmla="val 69907"/>
                <a:gd name="adj2" fmla="val 28812"/>
              </a:avLst>
            </a:prstGeom>
            <a:gradFill rotWithShape="1">
              <a:gsLst>
                <a:gs pos="0">
                  <a:srgbClr val="FFFBAB"/>
                </a:gs>
                <a:gs pos="100000">
                  <a:srgbClr val="FFFFFF"/>
                </a:gs>
              </a:gsLst>
              <a:lin ang="0" scaled="1"/>
            </a:gradFill>
            <a:ln>
              <a:noFill/>
            </a:ln>
            <a:effectLst/>
            <a:extLst>
              <a:ext uri="{91240B29-F687-4F45-9708-019B960494DF}">
                <a14:hiddenLine xmlns:a14="http://schemas.microsoft.com/office/drawing/2010/main" w="9525"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rot="10800000" wrap="none" lIns="0" tIns="0" rIns="0" bIns="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ko-KR" altLang="en-US" sz="1200">
                <a:latin typeface="+mj-ea"/>
                <a:ea typeface="+mj-ea"/>
              </a:endParaRPr>
            </a:p>
          </p:txBody>
        </p:sp>
        <p:sp>
          <p:nvSpPr>
            <p:cNvPr id="23" name="Text Box 71"/>
            <p:cNvSpPr txBox="1">
              <a:spLocks noChangeArrowheads="1"/>
            </p:cNvSpPr>
            <p:nvPr/>
          </p:nvSpPr>
          <p:spPr bwMode="gray">
            <a:xfrm>
              <a:off x="1187" y="909"/>
              <a:ext cx="388" cy="116"/>
            </a:xfrm>
            <a:prstGeom prst="rect">
              <a:avLst/>
            </a:prstGeom>
            <a:noFill/>
            <a:ln>
              <a:noFill/>
            </a:ln>
            <a:effectLst/>
            <a:extLst>
              <a:ext uri="{909E8E84-426E-40DD-AFC4-6F175D3DCCD1}">
                <a14:hiddenFill xmlns:a14="http://schemas.microsoft.com/office/drawing/2010/main">
                  <a:gradFill rotWithShape="1">
                    <a:gsLst>
                      <a:gs pos="0">
                        <a:srgbClr val="FFFFFF"/>
                      </a:gs>
                      <a:gs pos="100000">
                        <a:srgbClr val="DC241F"/>
                      </a:gs>
                    </a:gsLst>
                    <a:lin ang="5400000" scaled="1"/>
                  </a:gradFill>
                </a14:hiddenFill>
              </a:ext>
              <a:ext uri="{91240B29-F687-4F45-9708-019B960494DF}">
                <a14:hiddenLine xmlns:a14="http://schemas.microsoft.com/office/drawing/2010/main" w="9525"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lang="zh-CN" altLang="en-US" sz="1200" i="1">
                  <a:latin typeface="+mj-ea"/>
                  <a:ea typeface="+mj-ea"/>
                </a:rPr>
                <a:t>最小披露</a:t>
              </a:r>
              <a:endParaRPr lang="en-US" altLang="ko-KR" sz="1200" i="1">
                <a:latin typeface="+mj-ea"/>
                <a:ea typeface="+mj-ea"/>
              </a:endParaRPr>
            </a:p>
          </p:txBody>
        </p:sp>
      </p:grpSp>
      <p:sp>
        <p:nvSpPr>
          <p:cNvPr id="10" name="Rectangle 9"/>
          <p:cNvSpPr/>
          <p:nvPr>
            <p:custDataLst>
              <p:tags r:id="rId3"/>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mj-ea"/>
              </a:rPr>
              <a:t>11</a:t>
            </a:r>
            <a:endParaRPr kumimoji="0" lang="en-US" sz="800" i="0" u="none" strike="noStrike" cap="none" normalizeH="0" baseline="0" smtClean="0">
              <a:ln>
                <a:noFill/>
              </a:ln>
              <a:solidFill>
                <a:srgbClr val="53565A"/>
              </a:solidFill>
              <a:effectLst/>
              <a:latin typeface="Arial" pitchFamily="34" charset="0"/>
              <a:ea typeface="+mj-ea"/>
            </a:endParaRPr>
          </a:p>
        </p:txBody>
      </p:sp>
      <p:sp>
        <p:nvSpPr>
          <p:cNvPr id="11" name="Rectangle 10"/>
          <p:cNvSpPr/>
          <p:nvPr>
            <p:custDataLst>
              <p:tags r:id="rId4"/>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mj-ea"/>
              </a:rPr>
              <a:t>典型的并购程序及顾问职责</a:t>
            </a:r>
            <a:endParaRPr kumimoji="0" lang="en-US" sz="800" i="0" u="none" strike="noStrike" cap="none" normalizeH="0" baseline="0" smtClean="0">
              <a:ln>
                <a:noFill/>
              </a:ln>
              <a:solidFill>
                <a:srgbClr val="53565A"/>
              </a:solidFill>
              <a:effectLst/>
              <a:latin typeface="Arial" pitchFamily="34" charset="0"/>
              <a:ea typeface="+mj-ea"/>
            </a:endParaRPr>
          </a:p>
        </p:txBody>
      </p:sp>
    </p:spTree>
    <p:custDataLst>
      <p:tags r:id="rId5"/>
    </p:custDataLst>
    <p:extLst>
      <p:ext uri="{BB962C8B-B14F-4D97-AF65-F5344CB8AC3E}">
        <p14:creationId xmlns:p14="http://schemas.microsoft.com/office/powerpoint/2010/main" val="1868264824"/>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Rectangle 2"/>
          <p:cNvSpPr>
            <a:spLocks noGrp="1" noChangeArrowheads="1"/>
          </p:cNvSpPr>
          <p:nvPr>
            <p:ph type="title"/>
          </p:nvPr>
        </p:nvSpPr>
        <p:spPr/>
        <p:txBody>
          <a:bodyPr/>
          <a:lstStyle/>
          <a:p>
            <a:r>
              <a:rPr lang="zh-CN" altLang="en-US" smtClean="0"/>
              <a:t>一步式和两步式拍卖程序比较</a:t>
            </a:r>
            <a:endParaRPr lang="en-US" altLang="ko-KR"/>
          </a:p>
        </p:txBody>
      </p:sp>
      <p:graphicFrame>
        <p:nvGraphicFramePr>
          <p:cNvPr id="15420" name="Group 60"/>
          <p:cNvGraphicFramePr>
            <a:graphicFrameLocks noGrp="1"/>
          </p:cNvGraphicFramePr>
          <p:nvPr>
            <p:extLst>
              <p:ext uri="{D42A27DB-BD31-4B8C-83A1-F6EECF244321}">
                <p14:modId xmlns:p14="http://schemas.microsoft.com/office/powerpoint/2010/main" val="3697556404"/>
              </p:ext>
            </p:extLst>
          </p:nvPr>
        </p:nvGraphicFramePr>
        <p:xfrm>
          <a:off x="151200" y="1295400"/>
          <a:ext cx="9599224" cy="4617720"/>
        </p:xfrm>
        <a:graphic>
          <a:graphicData uri="http://schemas.openxmlformats.org/drawingml/2006/table">
            <a:tbl>
              <a:tblPr/>
              <a:tblGrid>
                <a:gridCol w="935470"/>
                <a:gridCol w="4331877"/>
                <a:gridCol w="4331877"/>
              </a:tblGrid>
              <a:tr h="0">
                <a:tc>
                  <a:txBody>
                    <a:bodyPr vert="horz" wrap="square"/>
                    <a:lstStyle/>
                    <a:p>
                      <a:pPr marL="0" marR="0" lvl="0" indent="0" algn="l" defTabSz="914400" rtl="0" eaLnBrk="1" fontAlgn="base" latinLnBrk="0" hangingPunct="1">
                        <a:lnSpc>
                          <a:spcPct val="100000"/>
                        </a:lnSpc>
                        <a:spcBef>
                          <a:spcPts val="600"/>
                        </a:spcBef>
                        <a:spcAft>
                          <a:spcPct val="0"/>
                        </a:spcAft>
                        <a:buClrTx/>
                        <a:buSzTx/>
                        <a:buFontTx/>
                        <a:buNone/>
                      </a:pPr>
                      <a:endParaRPr kumimoji="0" lang="ko-KR" altLang="en-US" sz="1200" b="0" i="0" u="none" strike="noStrike" cap="none" normalizeH="0" baseline="0" smtClean="0">
                        <a:ln>
                          <a:noFill/>
                        </a:ln>
                        <a:solidFill>
                          <a:schemeClr val="accent3"/>
                        </a:solidFill>
                        <a:effectLst/>
                        <a:latin typeface="+mn-lt"/>
                        <a:ea typeface="+mn-ea"/>
                      </a:endParaRPr>
                    </a:p>
                  </a:txBody>
                  <a:tcPr marL="45720" marR="45720" horzOverflow="overflow">
                    <a:lnL cap="flat">
                      <a:noFill/>
                    </a:lnL>
                    <a:lnR>
                      <a:noFill/>
                    </a:lnR>
                    <a:lnT cap="flat">
                      <a:noFill/>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ts val="600"/>
                        </a:spcBef>
                        <a:spcAft>
                          <a:spcPct val="0"/>
                        </a:spcAft>
                        <a:buClrTx/>
                        <a:buSzTx/>
                        <a:buFontTx/>
                        <a:buNone/>
                      </a:pPr>
                      <a:r>
                        <a:rPr kumimoji="0" lang="zh-CN" altLang="en-US" sz="1200" b="0" i="0" u="none" strike="noStrike" cap="none" normalizeH="0" baseline="0" smtClean="0">
                          <a:ln>
                            <a:noFill/>
                          </a:ln>
                          <a:solidFill>
                            <a:schemeClr val="bg1"/>
                          </a:solidFill>
                          <a:effectLst/>
                          <a:latin typeface="+mn-lt"/>
                          <a:ea typeface="+mn-ea"/>
                        </a:rPr>
                        <a:t>一步式拍卖程序</a:t>
                      </a:r>
                      <a:endParaRPr kumimoji="0" lang="ko-KR" altLang="en-US" sz="1200" b="0" i="0" u="none" strike="noStrike" cap="none" normalizeH="0" baseline="0" smtClean="0">
                        <a:ln>
                          <a:noFill/>
                        </a:ln>
                        <a:solidFill>
                          <a:schemeClr val="bg1"/>
                        </a:solidFill>
                        <a:effectLst/>
                        <a:latin typeface="+mn-lt"/>
                        <a:ea typeface="+mn-ea"/>
                      </a:endParaRPr>
                    </a:p>
                  </a:txBody>
                  <a:tcPr marL="45720" marR="45720" horzOverflow="overflow">
                    <a:lnL>
                      <a:noFill/>
                    </a:lnL>
                    <a:lnR>
                      <a:noFill/>
                    </a:lnR>
                    <a:lnT cap="flat">
                      <a:noFill/>
                    </a:lnT>
                    <a:lnB w="6350" cap="flat" cmpd="sng" algn="ctr">
                      <a:solidFill>
                        <a:schemeClr val="tx1"/>
                      </a:solidFill>
                      <a:prstDash val="solid"/>
                      <a:round/>
                      <a:headEnd type="none" w="med" len="med"/>
                      <a:tailEnd type="none" w="med" len="med"/>
                    </a:lnB>
                    <a:lnTlToBr>
                      <a:noFill/>
                    </a:lnTlToBr>
                    <a:lnBlToTr>
                      <a:noFill/>
                    </a:lnBlToTr>
                    <a:solidFill>
                      <a:schemeClr val="accent2"/>
                    </a:solidFill>
                  </a:tcPr>
                </a:tc>
                <a:tc>
                  <a:txBody>
                    <a:bodyPr vert="horz" wrap="square"/>
                    <a:lstStyle/>
                    <a:p>
                      <a:pPr marL="0" marR="0" lvl="0" indent="0" algn="ctr" defTabSz="914400" rtl="0" eaLnBrk="1" fontAlgn="base" latinLnBrk="0" hangingPunct="1">
                        <a:lnSpc>
                          <a:spcPct val="100000"/>
                        </a:lnSpc>
                        <a:spcBef>
                          <a:spcPts val="600"/>
                        </a:spcBef>
                        <a:spcAft>
                          <a:spcPct val="0"/>
                        </a:spcAft>
                        <a:buClrTx/>
                        <a:buSzTx/>
                        <a:buFontTx/>
                        <a:buNone/>
                      </a:pPr>
                      <a:r>
                        <a:rPr kumimoji="0" lang="zh-CN" altLang="en-US" sz="1200" b="0" i="0" u="none" strike="noStrike" cap="none" normalizeH="0" baseline="0" smtClean="0">
                          <a:ln>
                            <a:noFill/>
                          </a:ln>
                          <a:solidFill>
                            <a:schemeClr val="bg1"/>
                          </a:solidFill>
                          <a:effectLst/>
                          <a:latin typeface="+mn-lt"/>
                          <a:ea typeface="+mn-ea"/>
                        </a:rPr>
                        <a:t>两步式拍卖程序</a:t>
                      </a:r>
                      <a:endParaRPr kumimoji="0" lang="ko-KR" altLang="en-US" sz="1200" b="0" i="0" u="none" strike="noStrike" cap="none" normalizeH="0" baseline="0" smtClean="0">
                        <a:ln>
                          <a:noFill/>
                        </a:ln>
                        <a:solidFill>
                          <a:schemeClr val="bg1"/>
                        </a:solidFill>
                        <a:effectLst/>
                        <a:latin typeface="+mn-lt"/>
                        <a:ea typeface="+mn-ea"/>
                      </a:endParaRPr>
                    </a:p>
                  </a:txBody>
                  <a:tcPr marL="45720" marR="45720" horzOverflow="overflow">
                    <a:lnL>
                      <a:noFill/>
                    </a:lnL>
                    <a:lnR cap="flat">
                      <a:noFill/>
                    </a:lnR>
                    <a:lnT cap="flat">
                      <a:noFill/>
                    </a:lnT>
                    <a:lnB w="6350" cap="flat" cmpd="sng" algn="ctr">
                      <a:solidFill>
                        <a:schemeClr val="tx1"/>
                      </a:solidFill>
                      <a:prstDash val="solid"/>
                      <a:round/>
                      <a:headEnd type="none" w="med" len="med"/>
                      <a:tailEnd type="none" w="med" len="med"/>
                    </a:lnB>
                    <a:lnTlToBr>
                      <a:noFill/>
                    </a:lnTlToBr>
                    <a:lnBlToTr>
                      <a:noFill/>
                    </a:lnBlToTr>
                    <a:solidFill>
                      <a:schemeClr val="accent1"/>
                    </a:solidFill>
                  </a:tcPr>
                </a:tc>
              </a:tr>
              <a:tr h="727075">
                <a:tc>
                  <a:txBody>
                    <a:bodyPr vert="horz" wrap="square"/>
                    <a:lstStyle/>
                    <a:p>
                      <a:pPr marL="0" marR="0" lvl="0" indent="0" algn="l" defTabSz="914400" rtl="0" eaLnBrk="1" fontAlgn="base" latinLnBrk="0" hangingPunct="1">
                        <a:lnSpc>
                          <a:spcPct val="100000"/>
                        </a:lnSpc>
                        <a:spcBef>
                          <a:spcPts val="600"/>
                        </a:spcBef>
                        <a:spcAft>
                          <a:spcPct val="0"/>
                        </a:spcAft>
                        <a:buClrTx/>
                        <a:buSzTx/>
                        <a:buFontTx/>
                        <a:buNone/>
                      </a:pPr>
                      <a:r>
                        <a:rPr kumimoji="0" lang="zh-CN" altLang="en-US" sz="1200" b="0" i="0" u="none" strike="noStrike" cap="none" normalizeH="0" baseline="0" smtClean="0">
                          <a:ln>
                            <a:noFill/>
                          </a:ln>
                          <a:solidFill>
                            <a:schemeClr val="accent1"/>
                          </a:solidFill>
                          <a:effectLst/>
                          <a:latin typeface="+mn-lt"/>
                          <a:ea typeface="+mn-ea"/>
                        </a:rPr>
                        <a:t>主要步骤</a:t>
                      </a:r>
                      <a:endParaRPr kumimoji="0" lang="en-US" altLang="ko-KR" sz="1200" b="0" i="0" u="none" strike="noStrike" cap="none" normalizeH="0" baseline="0" smtClean="0">
                        <a:ln>
                          <a:noFill/>
                        </a:ln>
                        <a:solidFill>
                          <a:schemeClr val="accent1"/>
                        </a:solidFill>
                        <a:effectLst/>
                        <a:latin typeface="+mn-lt"/>
                        <a:ea typeface="+mn-ea"/>
                      </a:endParaRPr>
                    </a:p>
                  </a:txBody>
                  <a:tcPr marL="45720" marR="45720" horzOverflow="overflow">
                    <a:lnL cap="flat">
                      <a:noFill/>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74625" marR="0" lvl="0" indent="-174625" algn="l" defTabSz="914400" rtl="0" eaLnBrk="1" fontAlgn="base" latinLnBrk="0" hangingPunct="1">
                        <a:lnSpc>
                          <a:spcPct val="100000"/>
                        </a:lnSpc>
                        <a:spcBef>
                          <a:spcPts val="600"/>
                        </a:spcBef>
                        <a:spcAft>
                          <a:spcPct val="0"/>
                        </a:spcAft>
                        <a:buClr>
                          <a:schemeClr val="tx1"/>
                        </a:buClr>
                        <a:buSzTx/>
                        <a:buFont typeface="+mj-lt"/>
                        <a:buAutoNum type="arabicPeriod"/>
                      </a:pPr>
                      <a:r>
                        <a:rPr kumimoji="0" lang="zh-CN" altLang="en-US" sz="1200" b="0" i="0" u="none" strike="noStrike" cap="none" normalizeH="0" baseline="0" smtClean="0">
                          <a:ln>
                            <a:noFill/>
                          </a:ln>
                          <a:solidFill>
                            <a:schemeClr val="tx1"/>
                          </a:solidFill>
                          <a:effectLst/>
                          <a:latin typeface="+mn-lt"/>
                          <a:ea typeface="+mn-ea"/>
                          <a:cs typeface="Arial" pitchFamily="34" charset="0"/>
                        </a:rPr>
                        <a:t>审查和联络潜在投资者，推销投资机会并邀请它们参加尽职调查程序</a:t>
                      </a:r>
                    </a:p>
                    <a:p>
                      <a:pPr marL="174625" marR="0" lvl="0" indent="-174625" algn="l" defTabSz="914400" rtl="0" eaLnBrk="1" fontAlgn="base" latinLnBrk="0" hangingPunct="1">
                        <a:lnSpc>
                          <a:spcPct val="100000"/>
                        </a:lnSpc>
                        <a:spcBef>
                          <a:spcPts val="600"/>
                        </a:spcBef>
                        <a:spcAft>
                          <a:spcPct val="0"/>
                        </a:spcAft>
                        <a:buClr>
                          <a:schemeClr val="tx1"/>
                        </a:buClr>
                        <a:buSzTx/>
                        <a:buFont typeface="+mj-lt"/>
                        <a:buAutoNum type="arabicPeriod"/>
                      </a:pPr>
                      <a:r>
                        <a:rPr kumimoji="0" lang="zh-CN" altLang="en-US" sz="1200" b="0" i="0" u="none" strike="noStrike" cap="none" normalizeH="0" baseline="0" smtClean="0">
                          <a:ln>
                            <a:noFill/>
                          </a:ln>
                          <a:solidFill>
                            <a:schemeClr val="tx1"/>
                          </a:solidFill>
                          <a:effectLst/>
                          <a:latin typeface="+mn-lt"/>
                          <a:ea typeface="+mn-ea"/>
                          <a:cs typeface="Arial" pitchFamily="34" charset="0"/>
                        </a:rPr>
                        <a:t>确定具有收购能力和执行风险相对较低的潜在投资者群体</a:t>
                      </a:r>
                    </a:p>
                    <a:p>
                      <a:pPr marL="174625" marR="0" lvl="0" indent="-174625" algn="l" defTabSz="914400" rtl="0" eaLnBrk="1" fontAlgn="base" latinLnBrk="0" hangingPunct="1">
                        <a:lnSpc>
                          <a:spcPct val="100000"/>
                        </a:lnSpc>
                        <a:spcBef>
                          <a:spcPts val="600"/>
                        </a:spcBef>
                        <a:spcAft>
                          <a:spcPct val="0"/>
                        </a:spcAft>
                        <a:buClr>
                          <a:schemeClr val="tx1"/>
                        </a:buClr>
                        <a:buSzTx/>
                        <a:buFont typeface="+mj-lt"/>
                        <a:buAutoNum type="arabicPeriod"/>
                      </a:pPr>
                      <a:r>
                        <a:rPr kumimoji="0" lang="zh-CN" altLang="en-US" sz="1200" b="0" i="0" u="none" strike="noStrike" cap="none" normalizeH="0" baseline="0" smtClean="0">
                          <a:ln>
                            <a:noFill/>
                          </a:ln>
                          <a:solidFill>
                            <a:schemeClr val="tx1"/>
                          </a:solidFill>
                          <a:effectLst/>
                          <a:latin typeface="+mn-lt"/>
                          <a:ea typeface="+mn-ea"/>
                          <a:cs typeface="Arial" pitchFamily="34" charset="0"/>
                        </a:rPr>
                        <a:t>在从潜在投资者手中获得意向书（不包括估值）之后，决定进行尽职调查的公司名单</a:t>
                      </a:r>
                    </a:p>
                    <a:p>
                      <a:pPr marL="174625" marR="0" lvl="0" indent="-174625" algn="l" defTabSz="914400" rtl="0" eaLnBrk="1" fontAlgn="base" latinLnBrk="0" hangingPunct="1">
                        <a:lnSpc>
                          <a:spcPct val="100000"/>
                        </a:lnSpc>
                        <a:spcBef>
                          <a:spcPts val="600"/>
                        </a:spcBef>
                        <a:spcAft>
                          <a:spcPct val="0"/>
                        </a:spcAft>
                        <a:buClr>
                          <a:schemeClr val="tx1"/>
                        </a:buClr>
                        <a:buSzTx/>
                        <a:buFont typeface="+mj-lt"/>
                        <a:buAutoNum type="arabicPeriod"/>
                      </a:pPr>
                      <a:r>
                        <a:rPr kumimoji="0" lang="zh-CN" altLang="en-US" sz="1200" b="0" i="0" u="none" strike="noStrike" cap="none" normalizeH="0" baseline="0" smtClean="0">
                          <a:ln>
                            <a:noFill/>
                          </a:ln>
                          <a:solidFill>
                            <a:schemeClr val="tx1"/>
                          </a:solidFill>
                          <a:effectLst/>
                          <a:latin typeface="+mn-lt"/>
                          <a:ea typeface="+mn-ea"/>
                          <a:cs typeface="Arial" pitchFamily="34" charset="0"/>
                        </a:rPr>
                        <a:t>选择进行尽职调查的投资者，从而准备最终具有约束力之</a:t>
                      </a:r>
                      <a:br>
                        <a:rPr kumimoji="0" lang="en-US" altLang="zh-CN" sz="1200" b="0" i="0" u="none" strike="noStrike" cap="none" normalizeH="0" baseline="0" smtClean="0">
                          <a:ln>
                            <a:noFill/>
                          </a:ln>
                          <a:solidFill>
                            <a:schemeClr val="tx1"/>
                          </a:solidFill>
                          <a:effectLst/>
                          <a:latin typeface="+mn-lt"/>
                          <a:ea typeface="+mn-ea"/>
                          <a:cs typeface="Arial" pitchFamily="34" charset="0"/>
                        </a:rPr>
                      </a:br>
                      <a:r>
                        <a:rPr kumimoji="0" lang="zh-CN" altLang="en-US" sz="1200" b="0" i="0" u="none" strike="noStrike" cap="none" normalizeH="0" baseline="0" smtClean="0">
                          <a:ln>
                            <a:noFill/>
                          </a:ln>
                          <a:solidFill>
                            <a:schemeClr val="tx1"/>
                          </a:solidFill>
                          <a:effectLst/>
                          <a:latin typeface="+mn-lt"/>
                          <a:ea typeface="+mn-ea"/>
                          <a:cs typeface="Arial" pitchFamily="34" charset="0"/>
                        </a:rPr>
                        <a:t>要约</a:t>
                      </a:r>
                      <a:endParaRPr kumimoji="0" lang="ko-KR" altLang="en-US" sz="1200" b="0" i="0" u="none" strike="noStrike" cap="none" normalizeH="0" baseline="0" smtClean="0">
                        <a:ln>
                          <a:noFill/>
                        </a:ln>
                        <a:solidFill>
                          <a:schemeClr val="tx1"/>
                        </a:solidFill>
                        <a:effectLst/>
                        <a:latin typeface="+mn-lt"/>
                        <a:ea typeface="+mn-ea"/>
                        <a:cs typeface="Arial" pitchFamily="34" charset="0"/>
                      </a:endParaRPr>
                    </a:p>
                  </a:txBody>
                  <a:tcPr marL="45720" marR="45720" horzOverflow="overflow">
                    <a:lnL w="6350" cap="flat" cmpd="sng" algn="ctr">
                      <a:solidFill>
                        <a:schemeClr val="tx1"/>
                      </a:solidFill>
                      <a:prstDash val="solid"/>
                      <a:round/>
                      <a:headEnd type="none" w="med" len="med"/>
                      <a:tailEnd type="none" w="med" len="med"/>
                    </a:lnL>
                    <a:lnR w="9525" cap="flat" cmpd="sng" algn="ctr">
                      <a:solidFill>
                        <a:schemeClr val="tx1"/>
                      </a:solidFill>
                      <a:prstDash val="sysDot"/>
                      <a:round/>
                      <a:headEnd type="none" w="med" len="med"/>
                      <a:tailEnd type="none" w="med" len="med"/>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74625" marR="0" lvl="0" indent="-174625" algn="l" defTabSz="914400" rtl="0" eaLnBrk="1" fontAlgn="base" latinLnBrk="0" hangingPunct="1">
                        <a:lnSpc>
                          <a:spcPct val="100000"/>
                        </a:lnSpc>
                        <a:spcBef>
                          <a:spcPts val="600"/>
                        </a:spcBef>
                        <a:spcAft>
                          <a:spcPct val="0"/>
                        </a:spcAft>
                        <a:buClr>
                          <a:schemeClr val="tx1"/>
                        </a:buClr>
                        <a:buSzTx/>
                        <a:buFont typeface="+mj-lt"/>
                        <a:buAutoNum type="arabicPeriod"/>
                      </a:pPr>
                      <a:r>
                        <a:rPr kumimoji="0" lang="zh-CN" altLang="en-US" sz="1200" b="0" i="0" u="none" strike="noStrike" cap="none" normalizeH="0" baseline="0" smtClean="0">
                          <a:ln>
                            <a:noFill/>
                          </a:ln>
                          <a:solidFill>
                            <a:schemeClr val="tx1"/>
                          </a:solidFill>
                          <a:effectLst/>
                          <a:latin typeface="+mn-lt"/>
                          <a:ea typeface="+mn-ea"/>
                          <a:cs typeface="Arial" pitchFamily="34" charset="0"/>
                        </a:rPr>
                        <a:t>向已经表达过意向的投资者寄发前导材料 </a:t>
                      </a:r>
                      <a:r>
                        <a:rPr kumimoji="0" lang="en-US" altLang="zh-CN" sz="1200" b="0" i="0" u="none" strike="noStrike" cap="none" normalizeH="0" baseline="0" smtClean="0">
                          <a:ln>
                            <a:noFill/>
                          </a:ln>
                          <a:solidFill>
                            <a:schemeClr val="tx1"/>
                          </a:solidFill>
                          <a:effectLst/>
                          <a:latin typeface="+mn-lt"/>
                          <a:ea typeface="+mn-ea"/>
                          <a:cs typeface="Arial" pitchFamily="34" charset="0"/>
                        </a:rPr>
                        <a:t>/ </a:t>
                      </a:r>
                      <a:r>
                        <a:rPr kumimoji="0" lang="zh-CN" altLang="en-US" sz="1200" b="0" i="0" u="none" strike="noStrike" cap="none" normalizeH="0" baseline="0" smtClean="0">
                          <a:ln>
                            <a:noFill/>
                          </a:ln>
                          <a:solidFill>
                            <a:schemeClr val="tx1"/>
                          </a:solidFill>
                          <a:effectLst/>
                          <a:latin typeface="+mn-lt"/>
                          <a:ea typeface="+mn-ea"/>
                          <a:cs typeface="Arial" pitchFamily="34" charset="0"/>
                        </a:rPr>
                        <a:t>信息备忘录，并且征求不具约束力之初步提案</a:t>
                      </a:r>
                    </a:p>
                    <a:p>
                      <a:pPr marL="174625" marR="0" lvl="0" indent="-174625" algn="l" defTabSz="914400" rtl="0" eaLnBrk="1" fontAlgn="base" latinLnBrk="0" hangingPunct="1">
                        <a:lnSpc>
                          <a:spcPct val="100000"/>
                        </a:lnSpc>
                        <a:spcBef>
                          <a:spcPts val="600"/>
                        </a:spcBef>
                        <a:spcAft>
                          <a:spcPct val="0"/>
                        </a:spcAft>
                        <a:buClr>
                          <a:schemeClr val="tx1"/>
                        </a:buClr>
                        <a:buSzTx/>
                        <a:buFont typeface="+mj-lt"/>
                        <a:buAutoNum type="arabicPeriod"/>
                      </a:pPr>
                      <a:r>
                        <a:rPr kumimoji="0" lang="zh-CN" altLang="en-US" sz="1200" b="0" i="0" u="none" strike="noStrike" cap="none" normalizeH="0" baseline="0" smtClean="0">
                          <a:ln>
                            <a:noFill/>
                          </a:ln>
                          <a:solidFill>
                            <a:schemeClr val="tx1"/>
                          </a:solidFill>
                          <a:effectLst/>
                          <a:latin typeface="+mn-lt"/>
                          <a:ea typeface="+mn-ea"/>
                          <a:cs typeface="Arial" pitchFamily="34" charset="0"/>
                        </a:rPr>
                        <a:t>通过初步投标了解潜在投资者的投资意向、适合性和可能的收购价格</a:t>
                      </a:r>
                    </a:p>
                    <a:p>
                      <a:pPr marL="174625" marR="0" lvl="0" indent="-174625" algn="l" defTabSz="914400" rtl="0" eaLnBrk="1" fontAlgn="base" latinLnBrk="0" hangingPunct="1">
                        <a:lnSpc>
                          <a:spcPct val="100000"/>
                        </a:lnSpc>
                        <a:spcBef>
                          <a:spcPts val="600"/>
                        </a:spcBef>
                        <a:spcAft>
                          <a:spcPct val="0"/>
                        </a:spcAft>
                        <a:buClr>
                          <a:schemeClr val="tx1"/>
                        </a:buClr>
                        <a:buSzTx/>
                        <a:buFont typeface="+mj-lt"/>
                        <a:buAutoNum type="arabicPeriod"/>
                      </a:pPr>
                      <a:r>
                        <a:rPr kumimoji="0" lang="zh-CN" altLang="en-US" sz="1200" b="0" i="0" u="none" strike="noStrike" cap="none" normalizeH="0" baseline="0" smtClean="0">
                          <a:ln>
                            <a:noFill/>
                          </a:ln>
                          <a:solidFill>
                            <a:schemeClr val="tx1"/>
                          </a:solidFill>
                          <a:effectLst/>
                          <a:latin typeface="+mn-lt"/>
                          <a:ea typeface="+mn-ea"/>
                          <a:cs typeface="Arial" pitchFamily="34" charset="0"/>
                        </a:rPr>
                        <a:t>为从第一阶段筛选的投资者提供机会递交具有约束力之要约，其中包括价格以及主要条款和条件</a:t>
                      </a:r>
                      <a:endParaRPr kumimoji="0" lang="ko-KR" altLang="en-US" sz="1200" b="0" i="0" u="none" strike="noStrike" cap="none" normalizeH="0" baseline="0" smtClean="0">
                        <a:ln>
                          <a:noFill/>
                        </a:ln>
                        <a:solidFill>
                          <a:schemeClr val="tx1"/>
                        </a:solidFill>
                        <a:effectLst/>
                        <a:latin typeface="+mn-lt"/>
                        <a:ea typeface="+mn-ea"/>
                        <a:cs typeface="Arial" pitchFamily="34" charset="0"/>
                      </a:endParaRPr>
                    </a:p>
                  </a:txBody>
                  <a:tcPr marL="45720" marR="45720" horzOverflow="overflow">
                    <a:lnL w="9525" cap="flat" cmpd="sng" algn="ctr">
                      <a:solidFill>
                        <a:schemeClr val="tx1"/>
                      </a:solidFill>
                      <a:prstDash val="sysDot"/>
                      <a:round/>
                      <a:headEnd type="none" w="med" len="med"/>
                      <a:tailEnd type="none" w="med" len="med"/>
                    </a:lnL>
                    <a:lnR cap="flat">
                      <a:noFill/>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889000">
                <a:tc>
                  <a:txBody>
                    <a:bodyPr vert="horz" wrap="square"/>
                    <a:lstStyle/>
                    <a:p>
                      <a:pPr marL="0" marR="0" lvl="0" indent="0" algn="l" defTabSz="914400" rtl="0" eaLnBrk="1" fontAlgn="base" latinLnBrk="0" hangingPunct="1">
                        <a:lnSpc>
                          <a:spcPct val="100000"/>
                        </a:lnSpc>
                        <a:spcBef>
                          <a:spcPts val="600"/>
                        </a:spcBef>
                        <a:spcAft>
                          <a:spcPct val="0"/>
                        </a:spcAft>
                        <a:buClrTx/>
                        <a:buSzTx/>
                        <a:buFontTx/>
                        <a:buNone/>
                      </a:pPr>
                      <a:r>
                        <a:rPr kumimoji="0" lang="zh-CN" altLang="en-US" sz="1200" b="0" i="0" u="none" strike="noStrike" cap="none" normalizeH="0" baseline="0" smtClean="0">
                          <a:ln>
                            <a:noFill/>
                          </a:ln>
                          <a:solidFill>
                            <a:schemeClr val="accent1"/>
                          </a:solidFill>
                          <a:effectLst/>
                          <a:latin typeface="+mn-lt"/>
                          <a:ea typeface="+mn-ea"/>
                        </a:rPr>
                        <a:t>有利因素</a:t>
                      </a:r>
                    </a:p>
                  </a:txBody>
                  <a:tcPr marL="45720" marR="45720" horzOverflow="overflow">
                    <a:lnL cap="flat">
                      <a:noFill/>
                    </a:lnL>
                    <a:lnR w="6350" cap="flat" cmpd="sng" algn="ctr">
                      <a:solidFill>
                        <a:schemeClr val="tx1"/>
                      </a:solid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74625" marR="0" lvl="0" indent="-174625"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200" b="0" i="0" u="none" strike="noStrike" kern="1200" cap="none" normalizeH="0" baseline="0" smtClean="0">
                          <a:ln>
                            <a:noFill/>
                          </a:ln>
                          <a:solidFill>
                            <a:schemeClr val="tx1"/>
                          </a:solidFill>
                          <a:effectLst/>
                          <a:latin typeface="+mn-lt"/>
                          <a:ea typeface="+mn-ea"/>
                          <a:cs typeface="+mn-cs"/>
                        </a:rPr>
                        <a:t>如果卖方对潜在竞购者有清晰了解，是一种较为适合的方式</a:t>
                      </a:r>
                    </a:p>
                    <a:p>
                      <a:pPr marL="174625" marR="0" lvl="0" indent="-174625"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200" b="0" i="0" u="none" strike="noStrike" kern="1200" cap="none" normalizeH="0" baseline="0" smtClean="0">
                          <a:ln>
                            <a:noFill/>
                          </a:ln>
                          <a:solidFill>
                            <a:schemeClr val="tx1"/>
                          </a:solidFill>
                          <a:effectLst/>
                          <a:latin typeface="+mn-lt"/>
                          <a:ea typeface="+mn-ea"/>
                          <a:cs typeface="+mn-cs"/>
                        </a:rPr>
                        <a:t>通过清除初步投标阶段，加快了收购程序的发展</a:t>
                      </a:r>
                    </a:p>
                    <a:p>
                      <a:pPr marL="174625" marR="0" lvl="0" indent="-174625"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200" b="0" i="0" u="none" strike="noStrike" kern="1200" cap="none" normalizeH="0" baseline="0" smtClean="0">
                          <a:ln>
                            <a:noFill/>
                          </a:ln>
                          <a:solidFill>
                            <a:schemeClr val="tx1"/>
                          </a:solidFill>
                          <a:effectLst/>
                          <a:latin typeface="+mn-lt"/>
                          <a:ea typeface="+mn-ea"/>
                          <a:cs typeface="+mn-cs"/>
                        </a:rPr>
                        <a:t>卖方可以通过控制型竞购程序采取主动</a:t>
                      </a:r>
                    </a:p>
                    <a:p>
                      <a:pPr marL="174625" marR="0" lvl="0" indent="-174625"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200" b="0" i="0" u="none" strike="noStrike" kern="1200" cap="none" normalizeH="0" baseline="0" smtClean="0">
                          <a:ln>
                            <a:noFill/>
                          </a:ln>
                          <a:solidFill>
                            <a:schemeClr val="tx1"/>
                          </a:solidFill>
                          <a:effectLst/>
                          <a:latin typeface="+mn-lt"/>
                          <a:ea typeface="+mn-ea"/>
                          <a:cs typeface="+mn-cs"/>
                        </a:rPr>
                        <a:t>一旦完成初步筛选，可以把精力集中在一小部分精选的投资者身上</a:t>
                      </a:r>
                      <a:endParaRPr kumimoji="0" lang="ko-KR" altLang="en-US" sz="1200" b="0" i="0" u="none" strike="noStrike" kern="1200" cap="none" normalizeH="0" baseline="0" smtClean="0">
                        <a:ln>
                          <a:noFill/>
                        </a:ln>
                        <a:solidFill>
                          <a:schemeClr val="tx1"/>
                        </a:solidFill>
                        <a:effectLst/>
                        <a:latin typeface="+mn-lt"/>
                        <a:ea typeface="+mn-ea"/>
                        <a:cs typeface="+mn-cs"/>
                      </a:endParaRPr>
                    </a:p>
                  </a:txBody>
                  <a:tcPr marL="45720" marR="45720" horzOverflow="overflow">
                    <a:lnL w="6350" cap="flat" cmpd="sng" algn="ctr">
                      <a:solidFill>
                        <a:schemeClr val="tx1"/>
                      </a:solidFill>
                      <a:prstDash val="solid"/>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74625" marR="0" lvl="0" indent="-174625"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200" b="0" i="0" u="none" strike="noStrike" kern="1200" cap="none" normalizeH="0" baseline="0" smtClean="0">
                          <a:ln>
                            <a:noFill/>
                          </a:ln>
                          <a:solidFill>
                            <a:schemeClr val="tx1"/>
                          </a:solidFill>
                          <a:effectLst/>
                          <a:latin typeface="+mn-lt"/>
                          <a:ea typeface="+mn-ea"/>
                          <a:cs typeface="+mn-cs"/>
                        </a:rPr>
                        <a:t>多级程序，通常侧重于评估竞购者的投资目的和资质；因此，在卖方不能有效地识别感兴趣的投资者时，是一种较为适合的方案</a:t>
                      </a:r>
                    </a:p>
                    <a:p>
                      <a:pPr marL="174625" marR="0" lvl="0" indent="-174625"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200" b="0" i="0" u="none" strike="noStrike" kern="1200" cap="none" normalizeH="0" baseline="0" smtClean="0">
                          <a:ln>
                            <a:noFill/>
                          </a:ln>
                          <a:solidFill>
                            <a:schemeClr val="tx1"/>
                          </a:solidFill>
                          <a:effectLst/>
                          <a:latin typeface="+mn-lt"/>
                          <a:ea typeface="+mn-ea"/>
                          <a:cs typeface="+mn-cs"/>
                        </a:rPr>
                        <a:t>通过在一系列潜在收购者中间刺激竞争意识，可以有效地实现销售价格最大化</a:t>
                      </a:r>
                    </a:p>
                    <a:p>
                      <a:pPr marL="174625" marR="0" lvl="0" indent="-174625" algn="l" defTabSz="965200" rtl="0" eaLnBrk="1" fontAlgn="base" latinLnBrk="0" hangingPunct="1">
                        <a:lnSpc>
                          <a:spcPct val="100000"/>
                        </a:lnSpc>
                        <a:spcBef>
                          <a:spcPct val="75000"/>
                        </a:spcBef>
                        <a:spcAft>
                          <a:spcPct val="0"/>
                        </a:spcAft>
                        <a:buClr>
                          <a:srgbClr val="00BDF2"/>
                        </a:buClr>
                        <a:buSzPct val="80000"/>
                        <a:buFont typeface="Arial"/>
                        <a:buChar char="▲"/>
                      </a:pPr>
                      <a:r>
                        <a:rPr kumimoji="0" lang="zh-CN" altLang="en-US" sz="1200" b="0" i="0" u="none" strike="noStrike" kern="1200" cap="none" normalizeH="0" baseline="0" smtClean="0">
                          <a:ln>
                            <a:noFill/>
                          </a:ln>
                          <a:solidFill>
                            <a:schemeClr val="tx1"/>
                          </a:solidFill>
                          <a:effectLst/>
                          <a:latin typeface="+mn-lt"/>
                          <a:ea typeface="+mn-ea"/>
                          <a:cs typeface="+mn-cs"/>
                        </a:rPr>
                        <a:t>由于尽职调查的参与者是根据它们的初始投标加以选择，因此能够进行一个合理的拍卖程序</a:t>
                      </a:r>
                      <a:endParaRPr kumimoji="0" lang="ko-KR" altLang="en-US" sz="1200" b="0" i="0" u="none" strike="noStrike" kern="1200" cap="none" normalizeH="0" baseline="0" smtClean="0">
                        <a:ln>
                          <a:noFill/>
                        </a:ln>
                        <a:solidFill>
                          <a:schemeClr val="tx1"/>
                        </a:solidFill>
                        <a:effectLst/>
                        <a:latin typeface="+mn-lt"/>
                        <a:ea typeface="+mn-ea"/>
                        <a:cs typeface="+mn-cs"/>
                      </a:endParaRPr>
                    </a:p>
                  </a:txBody>
                  <a:tcPr marL="45720" marR="45720" horzOverflow="overflow">
                    <a:lnL w="9525" cap="flat" cmpd="sng" algn="ctr">
                      <a:solidFill>
                        <a:schemeClr val="tx1"/>
                      </a:solidFill>
                      <a:prstDash val="sysDot"/>
                      <a:round/>
                      <a:headEnd type="none" w="med" len="med"/>
                      <a:tailEnd type="none" w="med" len="med"/>
                    </a:lnL>
                    <a:lnR cap="flat">
                      <a:noFill/>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714375">
                <a:tc>
                  <a:txBody>
                    <a:bodyPr vert="horz" wrap="square"/>
                    <a:lstStyle/>
                    <a:p>
                      <a:pPr marL="0" marR="0" lvl="0" indent="0" algn="l" defTabSz="914400" rtl="0" eaLnBrk="1" fontAlgn="base" latinLnBrk="0" hangingPunct="1">
                        <a:lnSpc>
                          <a:spcPct val="100000"/>
                        </a:lnSpc>
                        <a:spcBef>
                          <a:spcPts val="600"/>
                        </a:spcBef>
                        <a:spcAft>
                          <a:spcPct val="0"/>
                        </a:spcAft>
                        <a:buClrTx/>
                        <a:buSzTx/>
                        <a:buFontTx/>
                        <a:buNone/>
                      </a:pPr>
                      <a:r>
                        <a:rPr kumimoji="0" lang="zh-CN" altLang="en-US" sz="1200" b="0" i="0" u="none" strike="noStrike" cap="none" normalizeH="0" baseline="0" smtClean="0">
                          <a:ln>
                            <a:noFill/>
                          </a:ln>
                          <a:solidFill>
                            <a:schemeClr val="accent1"/>
                          </a:solidFill>
                          <a:effectLst/>
                          <a:latin typeface="+mn-lt"/>
                          <a:ea typeface="+mn-ea"/>
                        </a:rPr>
                        <a:t>不利因素</a:t>
                      </a:r>
                    </a:p>
                  </a:txBody>
                  <a:tcPr marL="45720" marR="45720" horzOverflow="overflow">
                    <a:lnL cap="flat">
                      <a:noFill/>
                    </a:lnL>
                    <a:lnR w="6350" cap="flat" cmpd="sng" algn="ctr">
                      <a:solidFill>
                        <a:schemeClr val="tx1"/>
                      </a:solidFill>
                      <a:prstDash val="solid"/>
                      <a:round/>
                      <a:headEnd type="none" w="med" len="med"/>
                      <a:tailEnd type="none" w="med" len="med"/>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74625" marR="0" lvl="0" indent="-174625"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200" b="0" i="0" u="none" strike="noStrike" kern="1200" cap="none" normalizeH="0" baseline="0" smtClean="0">
                          <a:ln>
                            <a:noFill/>
                          </a:ln>
                          <a:solidFill>
                            <a:schemeClr val="tx1"/>
                          </a:solidFill>
                          <a:effectLst/>
                          <a:latin typeface="+mn-lt"/>
                          <a:ea typeface="+mn-ea"/>
                          <a:cs typeface="+mn-cs"/>
                        </a:rPr>
                        <a:t>可能会陷入一个有争议的局面，因为尽职调查的参与者未经过初步投标筛选</a:t>
                      </a:r>
                    </a:p>
                    <a:p>
                      <a:pPr marL="174625" marR="0" lvl="0" indent="-174625"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200" b="0" i="0" u="none" strike="noStrike" kern="1200" cap="none" normalizeH="0" baseline="0" smtClean="0">
                          <a:ln>
                            <a:noFill/>
                          </a:ln>
                          <a:solidFill>
                            <a:schemeClr val="tx1"/>
                          </a:solidFill>
                          <a:effectLst/>
                          <a:latin typeface="+mn-lt"/>
                          <a:ea typeface="+mn-ea"/>
                          <a:cs typeface="+mn-cs"/>
                        </a:rPr>
                        <a:t>如果出售执行的速度过快，可能会遭到公众批评</a:t>
                      </a:r>
                    </a:p>
                    <a:p>
                      <a:pPr marL="174625" marR="0" lvl="0" indent="-174625"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200" b="0" i="0" u="none" strike="noStrike" kern="1200" cap="none" normalizeH="0" baseline="0" smtClean="0">
                          <a:ln>
                            <a:noFill/>
                          </a:ln>
                          <a:solidFill>
                            <a:schemeClr val="tx1"/>
                          </a:solidFill>
                          <a:effectLst/>
                          <a:latin typeface="+mn-lt"/>
                          <a:ea typeface="+mn-ea"/>
                          <a:cs typeface="+mn-cs"/>
                        </a:rPr>
                        <a:t>或许不能吸引最理想的竞购者群体，从而提高了执行风险</a:t>
                      </a:r>
                      <a:endParaRPr kumimoji="0" lang="en-US" altLang="ko-KR" sz="1200" b="0" i="0" u="none" strike="noStrike" kern="1200" cap="none" normalizeH="0" baseline="0" smtClean="0">
                        <a:ln>
                          <a:noFill/>
                        </a:ln>
                        <a:solidFill>
                          <a:schemeClr val="tx1"/>
                        </a:solidFill>
                        <a:effectLst/>
                        <a:latin typeface="+mn-lt"/>
                        <a:ea typeface="+mn-ea"/>
                        <a:cs typeface="+mn-cs"/>
                      </a:endParaRPr>
                    </a:p>
                  </a:txBody>
                  <a:tcPr marL="45720" marR="45720" horzOverflow="overflow">
                    <a:lnL w="6350" cap="flat" cmpd="sng" algn="ctr">
                      <a:solidFill>
                        <a:schemeClr val="tx1"/>
                      </a:solidFill>
                      <a:prstDash val="solid"/>
                      <a:round/>
                      <a:headEnd type="none" w="med" len="med"/>
                      <a:tailEnd type="none" w="med" len="med"/>
                    </a:lnL>
                    <a:lnR w="9525" cap="flat" cmpd="sng" algn="ctr">
                      <a:solidFill>
                        <a:schemeClr val="tx1"/>
                      </a:solidFill>
                      <a:prstDash val="sysDot"/>
                      <a:round/>
                      <a:headEnd type="none" w="med" len="med"/>
                      <a:tailEnd type="none" w="med" len="med"/>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74625" marR="0" lvl="0" indent="-174625"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200" b="0" i="0" u="none" strike="noStrike" kern="1200" cap="none" normalizeH="0" baseline="0" smtClean="0">
                          <a:ln>
                            <a:noFill/>
                          </a:ln>
                          <a:solidFill>
                            <a:schemeClr val="tx1"/>
                          </a:solidFill>
                          <a:effectLst/>
                          <a:latin typeface="+mn-lt"/>
                          <a:ea typeface="+mn-ea"/>
                          <a:cs typeface="+mn-cs"/>
                        </a:rPr>
                        <a:t>如果潜在投资者的数量有限，不必要的程序可能会使竞购过程放慢</a:t>
                      </a:r>
                    </a:p>
                    <a:p>
                      <a:pPr marL="174625" marR="0" lvl="0" indent="-174625"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200" b="0" i="0" u="none" strike="noStrike" kern="1200" cap="none" normalizeH="0" baseline="0" smtClean="0">
                          <a:ln>
                            <a:noFill/>
                          </a:ln>
                          <a:solidFill>
                            <a:schemeClr val="tx1"/>
                          </a:solidFill>
                          <a:effectLst/>
                          <a:latin typeface="+mn-lt"/>
                          <a:ea typeface="+mn-ea"/>
                          <a:cs typeface="+mn-cs"/>
                        </a:rPr>
                        <a:t>延迟了竞购程序</a:t>
                      </a:r>
                    </a:p>
                    <a:p>
                      <a:pPr marL="174625" marR="0" lvl="0" indent="-174625" algn="l" defTabSz="965200" rtl="0" eaLnBrk="1" fontAlgn="base" latinLnBrk="0" hangingPunct="1">
                        <a:lnSpc>
                          <a:spcPct val="100000"/>
                        </a:lnSpc>
                        <a:spcBef>
                          <a:spcPct val="75000"/>
                        </a:spcBef>
                        <a:spcAft>
                          <a:spcPct val="0"/>
                        </a:spcAft>
                        <a:buClr>
                          <a:srgbClr val="CB6015"/>
                        </a:buClr>
                        <a:buSzPct val="80000"/>
                        <a:buFont typeface="Arial"/>
                        <a:buChar char="▼"/>
                      </a:pPr>
                      <a:r>
                        <a:rPr kumimoji="0" lang="zh-CN" altLang="en-US" sz="1200" b="0" i="0" u="none" strike="noStrike" kern="1200" cap="none" normalizeH="0" baseline="0" smtClean="0">
                          <a:ln>
                            <a:noFill/>
                          </a:ln>
                          <a:solidFill>
                            <a:schemeClr val="tx1"/>
                          </a:solidFill>
                          <a:effectLst/>
                          <a:latin typeface="+mn-lt"/>
                          <a:ea typeface="+mn-ea"/>
                          <a:cs typeface="+mn-cs"/>
                        </a:rPr>
                        <a:t>保密信息可能会泄露给无资质的竞购者 </a:t>
                      </a:r>
                      <a:r>
                        <a:rPr kumimoji="0" lang="en-US" altLang="zh-CN" sz="1200" b="0" i="0" u="none" strike="noStrike" kern="1200" cap="none" normalizeH="0" baseline="0" smtClean="0">
                          <a:ln>
                            <a:noFill/>
                          </a:ln>
                          <a:solidFill>
                            <a:schemeClr val="tx1"/>
                          </a:solidFill>
                          <a:effectLst/>
                          <a:latin typeface="+mn-lt"/>
                          <a:ea typeface="+mn-ea"/>
                          <a:cs typeface="+mn-cs"/>
                        </a:rPr>
                        <a:t>/ </a:t>
                      </a:r>
                      <a:r>
                        <a:rPr kumimoji="0" lang="zh-CN" altLang="en-US" sz="1200" b="0" i="0" u="none" strike="noStrike" kern="1200" cap="none" normalizeH="0" baseline="0" smtClean="0">
                          <a:ln>
                            <a:noFill/>
                          </a:ln>
                          <a:solidFill>
                            <a:schemeClr val="tx1"/>
                          </a:solidFill>
                          <a:effectLst/>
                          <a:latin typeface="+mn-lt"/>
                          <a:ea typeface="+mn-ea"/>
                          <a:cs typeface="+mn-cs"/>
                        </a:rPr>
                        <a:t>只看不买者</a:t>
                      </a:r>
                      <a:endParaRPr kumimoji="0" lang="ko-KR" altLang="en-US" sz="1200" b="0" i="0" u="none" strike="noStrike" kern="1200" cap="none" normalizeH="0" baseline="0" smtClean="0">
                        <a:ln>
                          <a:noFill/>
                        </a:ln>
                        <a:solidFill>
                          <a:schemeClr val="tx1"/>
                        </a:solidFill>
                        <a:effectLst/>
                        <a:latin typeface="+mn-lt"/>
                        <a:ea typeface="+mn-ea"/>
                        <a:cs typeface="+mn-cs"/>
                      </a:endParaRPr>
                    </a:p>
                  </a:txBody>
                  <a:tcPr marL="45720" marR="45720" horzOverflow="overflow">
                    <a:lnL w="9525" cap="flat" cmpd="sng" algn="ctr">
                      <a:solidFill>
                        <a:schemeClr val="tx1"/>
                      </a:solidFill>
                      <a:prstDash val="sysDot"/>
                      <a:round/>
                      <a:headEnd type="none" w="med" len="med"/>
                      <a:tailEnd type="none" w="med" len="med"/>
                    </a:lnL>
                    <a:lnR cap="flat">
                      <a:noFill/>
                    </a:lnR>
                    <a:lnT w="9525" cap="flat" cmpd="sng" algn="ctr">
                      <a:solidFill>
                        <a:schemeClr val="tx1"/>
                      </a:solidFill>
                      <a:prstDash val="sysDot"/>
                      <a:round/>
                      <a:headEnd type="none" w="med" len="med"/>
                      <a:tailEnd type="none" w="med" len="med"/>
                    </a:lnT>
                    <a:lnB w="6350" cap="flat" cmpd="sng" algn="ctr">
                      <a:solidFill>
                        <a:schemeClr val="tx1"/>
                      </a:solidFill>
                      <a:prstDash val="solid"/>
                      <a:round/>
                      <a:headEnd type="none" w="med" len="med"/>
                      <a:tailEnd type="none" w="med" len="med"/>
                    </a:lnB>
                    <a:lnTlToBr>
                      <a:noFill/>
                    </a:lnTlToBr>
                    <a:lnBlToTr>
                      <a:noFill/>
                    </a:lnBlToTr>
                    <a:noFill/>
                  </a:tcPr>
                </a:tc>
              </a:tr>
            </a:tbl>
          </a:graphicData>
        </a:graphic>
      </p:graphicFrame>
      <p:grpSp>
        <p:nvGrpSpPr>
          <p:cNvPr id="5" name="Group 4"/>
          <p:cNvGrpSpPr/>
          <p:nvPr/>
        </p:nvGrpSpPr>
        <p:grpSpPr>
          <a:xfrm>
            <a:off x="151200" y="664946"/>
            <a:ext cx="9601200" cy="391746"/>
            <a:chOff x="151200" y="664946"/>
            <a:chExt cx="9601200" cy="391746"/>
          </a:xfrm>
        </p:grpSpPr>
        <p:sp>
          <p:nvSpPr>
            <p:cNvPr id="3" name="MessageBox"/>
            <p:cNvSpPr/>
            <p:nvPr>
              <p:custDataLst>
                <p:tags r:id="rId2"/>
              </p:custDataLst>
            </p:nvPr>
          </p:nvSpPr>
          <p:spPr bwMode="auto">
            <a:xfrm>
              <a:off x="151200" y="664946"/>
              <a:ext cx="9601200" cy="215444"/>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lang="zh-CN" altLang="en-US">
                  <a:solidFill>
                    <a:srgbClr val="00BDF2"/>
                  </a:solidFill>
                  <a:latin typeface="Arial"/>
                  <a:ea typeface="+mj-ea"/>
                </a:rPr>
                <a:t>根据预期竞争动态和优质买家的明确程度，潜在卖家可能决定采用一步式或多步式拍卖程序。</a:t>
              </a:r>
            </a:p>
          </p:txBody>
        </p:sp>
        <p:cxnSp>
          <p:nvCxnSpPr>
            <p:cNvPr id="4" name="MessageLine"/>
            <p:cNvCxnSpPr/>
            <p:nvPr/>
          </p:nvCxnSpPr>
          <p:spPr bwMode="auto">
            <a:xfrm>
              <a:off x="151200" y="1056692"/>
              <a:ext cx="9601200" cy="0"/>
            </a:xfrm>
            <a:prstGeom prst="line">
              <a:avLst/>
            </a:prstGeom>
            <a:solidFill>
              <a:schemeClr val="folHlink"/>
            </a:solidFill>
            <a:ln w="6350" cap="flat" cmpd="sng" algn="ctr">
              <a:solidFill>
                <a:srgbClr val="97999B"/>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10" name="Rectangle 9"/>
          <p:cNvSpPr/>
          <p:nvPr>
            <p:custDataLst>
              <p:tags r:id="rId3"/>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mj-ea"/>
              </a:rPr>
              <a:t>12</a:t>
            </a:r>
            <a:endParaRPr kumimoji="0" lang="en-US" sz="800" i="0" u="none" strike="noStrike" cap="none" normalizeH="0" baseline="0" smtClean="0">
              <a:ln>
                <a:noFill/>
              </a:ln>
              <a:solidFill>
                <a:srgbClr val="53565A"/>
              </a:solidFill>
              <a:effectLst/>
              <a:latin typeface="Arial" pitchFamily="34" charset="0"/>
              <a:ea typeface="+mj-ea"/>
            </a:endParaRPr>
          </a:p>
        </p:txBody>
      </p:sp>
      <p:sp>
        <p:nvSpPr>
          <p:cNvPr id="11" name="Rectangle 10"/>
          <p:cNvSpPr/>
          <p:nvPr>
            <p:custDataLst>
              <p:tags r:id="rId4"/>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mj-ea"/>
              </a:rPr>
              <a:t>典型的并购程序及顾问职责</a:t>
            </a:r>
            <a:endParaRPr kumimoji="0" lang="en-US" sz="800" i="0" u="none" strike="noStrike" cap="none" normalizeH="0" baseline="0" smtClean="0">
              <a:ln>
                <a:noFill/>
              </a:ln>
              <a:solidFill>
                <a:srgbClr val="53565A"/>
              </a:solidFill>
              <a:effectLst/>
              <a:latin typeface="Arial" pitchFamily="34" charset="0"/>
              <a:ea typeface="+mj-ea"/>
            </a:endParaRPr>
          </a:p>
        </p:txBody>
      </p:sp>
    </p:spTree>
    <p:custDataLst>
      <p:tags r:id="rId5"/>
    </p:custDataLst>
    <p:extLst>
      <p:ext uri="{BB962C8B-B14F-4D97-AF65-F5344CB8AC3E}">
        <p14:creationId xmlns:p14="http://schemas.microsoft.com/office/powerpoint/2010/main" val="3496026491"/>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Rectangle 2"/>
          <p:cNvSpPr>
            <a:spLocks noGrp="1" noChangeArrowheads="1"/>
          </p:cNvSpPr>
          <p:nvPr>
            <p:ph type="title"/>
          </p:nvPr>
        </p:nvSpPr>
        <p:spPr/>
        <p:txBody>
          <a:bodyPr/>
          <a:lstStyle/>
          <a:p>
            <a:r>
              <a:rPr lang="zh-CN" altLang="en-US" smtClean="0"/>
              <a:t>示意性交易流程</a:t>
            </a:r>
            <a:endParaRPr lang="en-US" altLang="ko-KR"/>
          </a:p>
        </p:txBody>
      </p:sp>
      <p:sp>
        <p:nvSpPr>
          <p:cNvPr id="16402" name="Rectangle 18"/>
          <p:cNvSpPr>
            <a:spLocks noChangeArrowheads="1"/>
          </p:cNvSpPr>
          <p:nvPr/>
        </p:nvSpPr>
        <p:spPr bwMode="gray">
          <a:xfrm>
            <a:off x="887233" y="2739033"/>
            <a:ext cx="878067" cy="14234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vert="horz" wrap="square" lIns="0" tIns="0" rIns="0" bIns="0" numCol="1" anchor="t" anchorCtr="0" compatLnSpc="1">
            <a:prstTxWarp prst="textNoShape">
              <a:avLst/>
            </a:prstTxWarp>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信息备忘录</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进行行业、公司和竞争动态分析</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评估潜在</a:t>
            </a:r>
            <a:r>
              <a:rPr lang="zh-CN" altLang="en-US" sz="800" smtClean="0">
                <a:solidFill>
                  <a:srgbClr val="53565A"/>
                </a:solidFill>
                <a:latin typeface="+mn-lt"/>
                <a:ea typeface="+mn-ea"/>
              </a:rPr>
              <a:t>交易</a:t>
            </a:r>
            <a:br>
              <a:rPr lang="en-US" altLang="zh-CN" sz="800" smtClean="0">
                <a:solidFill>
                  <a:srgbClr val="53565A"/>
                </a:solidFill>
                <a:latin typeface="+mn-lt"/>
                <a:ea typeface="+mn-ea"/>
              </a:rPr>
            </a:br>
            <a:r>
              <a:rPr lang="zh-CN" altLang="en-US" sz="800" smtClean="0">
                <a:solidFill>
                  <a:srgbClr val="53565A"/>
                </a:solidFill>
                <a:latin typeface="+mn-lt"/>
                <a:ea typeface="+mn-ea"/>
              </a:rPr>
              <a:t>结构</a:t>
            </a:r>
            <a:endParaRPr lang="zh-CN" altLang="en-US" sz="800">
              <a:solidFill>
                <a:srgbClr val="53565A"/>
              </a:solidFill>
              <a:latin typeface="+mn-lt"/>
              <a:ea typeface="+mn-ea"/>
            </a:endParaRP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确定目标所有权</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识别在尽职调查阶段需要探讨的任何潜在问题</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进行初步估值</a:t>
            </a:r>
            <a:endParaRPr lang="en-US" altLang="ko-KR" sz="800">
              <a:solidFill>
                <a:srgbClr val="53565A"/>
              </a:solidFill>
              <a:latin typeface="+mn-lt"/>
              <a:ea typeface="+mn-ea"/>
            </a:endParaRPr>
          </a:p>
        </p:txBody>
      </p:sp>
      <p:sp>
        <p:nvSpPr>
          <p:cNvPr id="16403" name="Rectangle 19"/>
          <p:cNvSpPr>
            <a:spLocks noChangeArrowheads="1"/>
          </p:cNvSpPr>
          <p:nvPr/>
        </p:nvSpPr>
        <p:spPr bwMode="gray">
          <a:xfrm>
            <a:off x="1848758" y="2739033"/>
            <a:ext cx="888091" cy="15465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vert="horz" wrap="square" lIns="0" tIns="0" rIns="0" bIns="0" numCol="1" anchor="t" anchorCtr="0" compatLnSpc="1">
            <a:prstTxWarp prst="textNoShape">
              <a:avLst/>
            </a:prstTxWarp>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为不具约束力之要约确定目标所有权</a:t>
            </a:r>
            <a:r>
              <a:rPr lang="en-US" altLang="zh-CN" sz="800">
                <a:solidFill>
                  <a:srgbClr val="53565A"/>
                </a:solidFill>
                <a:latin typeface="+mn-lt"/>
                <a:ea typeface="+mn-ea"/>
              </a:rPr>
              <a:t>/</a:t>
            </a:r>
            <a:r>
              <a:rPr lang="zh-CN" altLang="en-US" sz="800">
                <a:solidFill>
                  <a:srgbClr val="53565A"/>
                </a:solidFill>
                <a:latin typeface="+mn-lt"/>
                <a:ea typeface="+mn-ea"/>
              </a:rPr>
              <a:t>交易结构</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确定不具约束力的要约价格</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开发不具约束力之要约组合</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获取内部批准</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提交不具约束力之要约</a:t>
            </a:r>
          </a:p>
          <a:p>
            <a:pPr marL="114300" indent="-114300" algn="l" defTabSz="1838325">
              <a:spcBef>
                <a:spcPts val="300"/>
              </a:spcBef>
              <a:buClr>
                <a:schemeClr val="tx2"/>
              </a:buClr>
              <a:buFont typeface="Symbol" pitchFamily="18" charset="2"/>
              <a:buChar char="·"/>
            </a:pPr>
            <a:r>
              <a:rPr lang="en-US" altLang="ko-KR" sz="800" smtClean="0">
                <a:solidFill>
                  <a:srgbClr val="CB6015"/>
                </a:solidFill>
                <a:latin typeface="+mn-lt"/>
                <a:ea typeface="+mn-ea"/>
              </a:rPr>
              <a:t>（</a:t>
            </a:r>
            <a:r>
              <a:rPr lang="zh-CN" altLang="en-US" sz="800" smtClean="0">
                <a:solidFill>
                  <a:srgbClr val="CB6015"/>
                </a:solidFill>
                <a:latin typeface="+mn-lt"/>
                <a:ea typeface="+mn-ea"/>
              </a:rPr>
              <a:t>入围</a:t>
            </a:r>
            <a:r>
              <a:rPr lang="zh-CN" altLang="en-US" sz="800">
                <a:solidFill>
                  <a:srgbClr val="CB6015"/>
                </a:solidFill>
                <a:latin typeface="+mn-lt"/>
                <a:ea typeface="+mn-ea"/>
              </a:rPr>
              <a:t>下一</a:t>
            </a:r>
            <a:r>
              <a:rPr lang="zh-CN" altLang="en-US" sz="800" smtClean="0">
                <a:solidFill>
                  <a:srgbClr val="CB6015"/>
                </a:solidFill>
                <a:latin typeface="+mn-lt"/>
                <a:ea typeface="+mn-ea"/>
              </a:rPr>
              <a:t>轮</a:t>
            </a:r>
            <a:r>
              <a:rPr lang="zh-CN" altLang="en-US" sz="800">
                <a:solidFill>
                  <a:srgbClr val="CB6015"/>
                </a:solidFill>
                <a:latin typeface="+mn-lt"/>
                <a:ea typeface="+mn-ea"/>
              </a:rPr>
              <a:t>）</a:t>
            </a:r>
            <a:endParaRPr lang="en-US" altLang="ko-KR" sz="800">
              <a:solidFill>
                <a:srgbClr val="CB6015"/>
              </a:solidFill>
              <a:latin typeface="+mn-lt"/>
              <a:ea typeface="+mn-ea"/>
            </a:endParaRPr>
          </a:p>
        </p:txBody>
      </p:sp>
      <p:sp>
        <p:nvSpPr>
          <p:cNvPr id="16404" name="Rectangle 20"/>
          <p:cNvSpPr>
            <a:spLocks noChangeArrowheads="1"/>
          </p:cNvSpPr>
          <p:nvPr/>
        </p:nvSpPr>
        <p:spPr bwMode="gray">
          <a:xfrm>
            <a:off x="2810284" y="2739033"/>
            <a:ext cx="879066" cy="1346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vert="horz" wrap="square" lIns="0" tIns="0" rIns="0" bIns="0" numCol="1" anchor="t" anchorCtr="0" compatLnSpc="1">
            <a:prstTxWarp prst="textNoShape">
              <a:avLst/>
            </a:prstTxWarp>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提交尽职调查问题清单</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根据需要进行尽职调查（如税务、会计、环境、技术、人力资源）</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评估战略</a:t>
            </a:r>
            <a:r>
              <a:rPr lang="en-US" altLang="zh-CN" sz="800">
                <a:solidFill>
                  <a:srgbClr val="53565A"/>
                </a:solidFill>
                <a:latin typeface="+mn-lt"/>
                <a:ea typeface="+mn-ea"/>
              </a:rPr>
              <a:t>/</a:t>
            </a:r>
            <a:r>
              <a:rPr lang="zh-CN" altLang="en-US" sz="800">
                <a:solidFill>
                  <a:srgbClr val="53565A"/>
                </a:solidFill>
                <a:latin typeface="+mn-lt"/>
                <a:ea typeface="+mn-ea"/>
              </a:rPr>
              <a:t>业务可行性</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征求和审查尽职调查报告</a:t>
            </a:r>
          </a:p>
        </p:txBody>
      </p:sp>
      <p:sp>
        <p:nvSpPr>
          <p:cNvPr id="16405" name="Rectangle 21"/>
          <p:cNvSpPr>
            <a:spLocks noChangeArrowheads="1"/>
          </p:cNvSpPr>
          <p:nvPr/>
        </p:nvSpPr>
        <p:spPr bwMode="gray">
          <a:xfrm>
            <a:off x="3771809" y="2739033"/>
            <a:ext cx="889091" cy="22006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vert="horz" wrap="square" lIns="0" tIns="0" rIns="0" bIns="0" numCol="1" anchor="t" anchorCtr="0" compatLnSpc="1">
            <a:prstTxWarp prst="textNoShape">
              <a:avLst/>
            </a:prstTxWarp>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根据尽职调查结果调整估值</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评估融资可选方案，并且根据需要开始与贷方</a:t>
            </a:r>
            <a:r>
              <a:rPr lang="en-US" altLang="zh-CN" sz="800">
                <a:solidFill>
                  <a:srgbClr val="53565A"/>
                </a:solidFill>
                <a:latin typeface="+mn-lt"/>
                <a:ea typeface="+mn-ea"/>
              </a:rPr>
              <a:t>/</a:t>
            </a:r>
            <a:r>
              <a:rPr lang="zh-CN" altLang="en-US" sz="800">
                <a:solidFill>
                  <a:srgbClr val="53565A"/>
                </a:solidFill>
                <a:latin typeface="+mn-lt"/>
                <a:ea typeface="+mn-ea"/>
              </a:rPr>
              <a:t>投资者进行讨论</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标注买卖</a:t>
            </a:r>
            <a:r>
              <a:rPr lang="zh-CN" altLang="en-US" sz="800" smtClean="0">
                <a:solidFill>
                  <a:srgbClr val="53565A"/>
                </a:solidFill>
                <a:latin typeface="+mn-lt"/>
                <a:ea typeface="+mn-ea"/>
              </a:rPr>
              <a:t>协议</a:t>
            </a:r>
            <a:br>
              <a:rPr lang="en-US" altLang="zh-CN" sz="800" smtClean="0">
                <a:solidFill>
                  <a:srgbClr val="53565A"/>
                </a:solidFill>
                <a:latin typeface="+mn-lt"/>
                <a:ea typeface="+mn-ea"/>
              </a:rPr>
            </a:br>
            <a:r>
              <a:rPr lang="zh-CN" altLang="en-US" sz="800" smtClean="0">
                <a:solidFill>
                  <a:srgbClr val="53565A"/>
                </a:solidFill>
                <a:latin typeface="+mn-lt"/>
                <a:ea typeface="+mn-ea"/>
              </a:rPr>
              <a:t>草案</a:t>
            </a:r>
            <a:endParaRPr lang="zh-CN" altLang="en-US" sz="800">
              <a:solidFill>
                <a:srgbClr val="53565A"/>
              </a:solidFill>
              <a:latin typeface="+mn-lt"/>
              <a:ea typeface="+mn-ea"/>
            </a:endParaRP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开发具有约束力之要约组合</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获取内部批准</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提交有约束力之</a:t>
            </a:r>
            <a:r>
              <a:rPr lang="zh-CN" altLang="en-US" sz="800" smtClean="0">
                <a:solidFill>
                  <a:srgbClr val="53565A"/>
                </a:solidFill>
                <a:latin typeface="+mn-lt"/>
                <a:ea typeface="+mn-ea"/>
              </a:rPr>
              <a:t>要约</a:t>
            </a:r>
            <a:r>
              <a:rPr lang="en-US" altLang="zh-CN" sz="800" smtClean="0">
                <a:solidFill>
                  <a:srgbClr val="53565A"/>
                </a:solidFill>
                <a:latin typeface="+mn-lt"/>
                <a:ea typeface="+mn-ea"/>
              </a:rPr>
              <a:t>/</a:t>
            </a:r>
            <a:r>
              <a:rPr lang="zh-CN" altLang="en-US" sz="800" smtClean="0">
                <a:solidFill>
                  <a:srgbClr val="53565A"/>
                </a:solidFill>
                <a:latin typeface="+mn-lt"/>
                <a:ea typeface="+mn-ea"/>
              </a:rPr>
              <a:t>买卖</a:t>
            </a:r>
            <a:r>
              <a:rPr lang="zh-CN" altLang="en-US" sz="800">
                <a:solidFill>
                  <a:srgbClr val="53565A"/>
                </a:solidFill>
                <a:latin typeface="+mn-lt"/>
                <a:ea typeface="+mn-ea"/>
              </a:rPr>
              <a:t>协议修订标注</a:t>
            </a:r>
          </a:p>
          <a:p>
            <a:pPr marL="114300" indent="-114300" algn="l" defTabSz="1838325">
              <a:spcBef>
                <a:spcPts val="300"/>
              </a:spcBef>
              <a:buClr>
                <a:schemeClr val="tx2"/>
              </a:buClr>
              <a:buFont typeface="Symbol" pitchFamily="18" charset="2"/>
              <a:buChar char="·"/>
            </a:pPr>
            <a:r>
              <a:rPr lang="en-US" altLang="ko-KR" sz="800" smtClean="0">
                <a:solidFill>
                  <a:srgbClr val="CB6015"/>
                </a:solidFill>
                <a:latin typeface="+mn-lt"/>
                <a:ea typeface="+mn-ea"/>
              </a:rPr>
              <a:t>（</a:t>
            </a:r>
            <a:r>
              <a:rPr lang="zh-CN" altLang="en-US" sz="800" smtClean="0">
                <a:solidFill>
                  <a:srgbClr val="CB6015"/>
                </a:solidFill>
                <a:latin typeface="+mn-lt"/>
                <a:ea typeface="+mn-ea"/>
              </a:rPr>
              <a:t>被</a:t>
            </a:r>
            <a:r>
              <a:rPr lang="zh-CN" altLang="en-US" sz="800">
                <a:solidFill>
                  <a:srgbClr val="CB6015"/>
                </a:solidFill>
                <a:latin typeface="+mn-lt"/>
                <a:ea typeface="+mn-ea"/>
              </a:rPr>
              <a:t>选为首选竞购</a:t>
            </a:r>
            <a:r>
              <a:rPr lang="zh-CN" altLang="en-US" sz="800" smtClean="0">
                <a:solidFill>
                  <a:srgbClr val="CB6015"/>
                </a:solidFill>
                <a:latin typeface="+mn-lt"/>
                <a:ea typeface="+mn-ea"/>
              </a:rPr>
              <a:t>者</a:t>
            </a:r>
            <a:r>
              <a:rPr lang="zh-CN" altLang="en-US" sz="800">
                <a:solidFill>
                  <a:srgbClr val="CB6015"/>
                </a:solidFill>
                <a:latin typeface="+mn-lt"/>
                <a:ea typeface="+mn-ea"/>
              </a:rPr>
              <a:t>）</a:t>
            </a:r>
            <a:endParaRPr lang="en-US" altLang="ko-KR" sz="800">
              <a:solidFill>
                <a:srgbClr val="CB6015"/>
              </a:solidFill>
              <a:latin typeface="+mn-lt"/>
              <a:ea typeface="+mn-ea"/>
            </a:endParaRPr>
          </a:p>
        </p:txBody>
      </p:sp>
      <p:sp>
        <p:nvSpPr>
          <p:cNvPr id="16406" name="Rectangle 22"/>
          <p:cNvSpPr>
            <a:spLocks noChangeArrowheads="1"/>
          </p:cNvSpPr>
          <p:nvPr/>
        </p:nvSpPr>
        <p:spPr bwMode="gray">
          <a:xfrm>
            <a:off x="4733333" y="2739033"/>
            <a:ext cx="880067" cy="1669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vert="horz" wrap="square" lIns="0" tIns="0" rIns="0" bIns="0" numCol="1" anchor="t" anchorCtr="0" compatLnSpc="1">
            <a:prstTxWarp prst="textNoShape">
              <a:avLst/>
            </a:prstTxWarp>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最终决定</a:t>
            </a:r>
            <a:r>
              <a:rPr lang="zh-CN" altLang="en-US" sz="800" smtClean="0">
                <a:solidFill>
                  <a:srgbClr val="53565A"/>
                </a:solidFill>
                <a:latin typeface="+mn-lt"/>
                <a:ea typeface="+mn-ea"/>
              </a:rPr>
              <a:t>交易</a:t>
            </a:r>
            <a:br>
              <a:rPr lang="en-US" altLang="zh-CN" sz="800" smtClean="0">
                <a:solidFill>
                  <a:srgbClr val="53565A"/>
                </a:solidFill>
                <a:latin typeface="+mn-lt"/>
                <a:ea typeface="+mn-ea"/>
              </a:rPr>
            </a:br>
            <a:r>
              <a:rPr lang="zh-CN" altLang="en-US" sz="800" smtClean="0">
                <a:solidFill>
                  <a:srgbClr val="53565A"/>
                </a:solidFill>
                <a:latin typeface="+mn-lt"/>
                <a:ea typeface="+mn-ea"/>
              </a:rPr>
              <a:t>结构</a:t>
            </a:r>
            <a:endParaRPr lang="zh-CN" altLang="en-US" sz="800">
              <a:solidFill>
                <a:srgbClr val="53565A"/>
              </a:solidFill>
              <a:latin typeface="+mn-lt"/>
              <a:ea typeface="+mn-ea"/>
            </a:endParaRP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最终决定</a:t>
            </a:r>
            <a:r>
              <a:rPr lang="zh-CN" altLang="en-US" sz="800" smtClean="0">
                <a:solidFill>
                  <a:srgbClr val="53565A"/>
                </a:solidFill>
                <a:latin typeface="+mn-lt"/>
                <a:ea typeface="+mn-ea"/>
              </a:rPr>
              <a:t>融资</a:t>
            </a:r>
            <a:br>
              <a:rPr lang="en-US" altLang="zh-CN" sz="800" smtClean="0">
                <a:solidFill>
                  <a:srgbClr val="53565A"/>
                </a:solidFill>
                <a:latin typeface="+mn-lt"/>
                <a:ea typeface="+mn-ea"/>
              </a:rPr>
            </a:br>
            <a:r>
              <a:rPr lang="zh-CN" altLang="en-US" sz="800" smtClean="0">
                <a:solidFill>
                  <a:srgbClr val="53565A"/>
                </a:solidFill>
                <a:latin typeface="+mn-lt"/>
                <a:ea typeface="+mn-ea"/>
              </a:rPr>
              <a:t>结构</a:t>
            </a:r>
            <a:endParaRPr lang="zh-CN" altLang="en-US" sz="800">
              <a:solidFill>
                <a:srgbClr val="53565A"/>
              </a:solidFill>
              <a:latin typeface="+mn-lt"/>
              <a:ea typeface="+mn-ea"/>
            </a:endParaRP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确定排他权的基本内容</a:t>
            </a:r>
            <a:r>
              <a:rPr lang="en-US" altLang="zh-CN" sz="800">
                <a:solidFill>
                  <a:srgbClr val="53565A"/>
                </a:solidFill>
                <a:latin typeface="+mn-lt"/>
                <a:ea typeface="+mn-ea"/>
              </a:rPr>
              <a:t>/</a:t>
            </a:r>
            <a:r>
              <a:rPr lang="zh-CN" altLang="en-US" sz="800">
                <a:solidFill>
                  <a:srgbClr val="53565A"/>
                </a:solidFill>
                <a:latin typeface="+mn-lt"/>
                <a:ea typeface="+mn-ea"/>
              </a:rPr>
              <a:t>条件</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确定确认性尽职调查的基本内容</a:t>
            </a:r>
            <a:r>
              <a:rPr lang="en-US" altLang="zh-CN" sz="800">
                <a:solidFill>
                  <a:srgbClr val="53565A"/>
                </a:solidFill>
                <a:latin typeface="+mn-lt"/>
                <a:ea typeface="+mn-ea"/>
              </a:rPr>
              <a:t>/</a:t>
            </a:r>
            <a:r>
              <a:rPr lang="zh-CN" altLang="en-US" sz="800">
                <a:solidFill>
                  <a:srgbClr val="53565A"/>
                </a:solidFill>
                <a:latin typeface="+mn-lt"/>
                <a:ea typeface="+mn-ea"/>
              </a:rPr>
              <a:t>条件</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确定最终协议的基本内容</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执行谅解备忘录</a:t>
            </a:r>
          </a:p>
        </p:txBody>
      </p:sp>
      <p:sp>
        <p:nvSpPr>
          <p:cNvPr id="16407" name="Rectangle 23"/>
          <p:cNvSpPr>
            <a:spLocks noChangeArrowheads="1"/>
          </p:cNvSpPr>
          <p:nvPr/>
        </p:nvSpPr>
        <p:spPr bwMode="gray">
          <a:xfrm>
            <a:off x="5694859" y="2739033"/>
            <a:ext cx="1842592" cy="2690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vert="horz" wrap="square" lIns="0" tIns="0" rIns="0" bIns="0" numCol="1" anchor="t" anchorCtr="0" compatLnSpc="1">
            <a:prstTxWarp prst="textNoShape">
              <a:avLst/>
            </a:prstTxWarp>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defTabSz="1838325">
              <a:spcBef>
                <a:spcPts val="300"/>
              </a:spcBef>
              <a:buClr>
                <a:schemeClr val="tx2"/>
              </a:buClr>
            </a:pPr>
            <a:r>
              <a:rPr lang="zh-CN" altLang="en-US" sz="800" u="sng">
                <a:solidFill>
                  <a:schemeClr val="accent1"/>
                </a:solidFill>
                <a:latin typeface="+mn-lt"/>
                <a:ea typeface="+mn-ea"/>
              </a:rPr>
              <a:t>确认性</a:t>
            </a:r>
            <a:r>
              <a:rPr lang="ko-KR" altLang="en-US" sz="800" u="sng">
                <a:solidFill>
                  <a:schemeClr val="accent1"/>
                </a:solidFill>
                <a:latin typeface="+mn-lt"/>
                <a:ea typeface="+mn-ea"/>
              </a:rPr>
              <a:t>尽职调查</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提交尽职调查问题清单</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进行</a:t>
            </a:r>
            <a:r>
              <a:rPr lang="ko-KR" altLang="en-US" sz="800" smtClean="0">
                <a:solidFill>
                  <a:srgbClr val="53565A"/>
                </a:solidFill>
                <a:latin typeface="+mn-lt"/>
                <a:ea typeface="+mn-ea"/>
              </a:rPr>
              <a:t>尽职调查（</a:t>
            </a:r>
            <a:r>
              <a:rPr lang="en-US" altLang="ko-KR" sz="800" smtClean="0">
                <a:solidFill>
                  <a:srgbClr val="53565A"/>
                </a:solidFill>
                <a:latin typeface="+mn-lt"/>
                <a:ea typeface="+mn-ea"/>
              </a:rPr>
              <a:t>“</a:t>
            </a:r>
            <a:r>
              <a:rPr lang="en-US" altLang="ko-KR" sz="800">
                <a:solidFill>
                  <a:srgbClr val="53565A"/>
                </a:solidFill>
                <a:latin typeface="+mn-lt"/>
                <a:ea typeface="+mn-ea"/>
              </a:rPr>
              <a:t>DD</a:t>
            </a:r>
            <a:r>
              <a:rPr lang="en-US" altLang="ko-KR" sz="800" smtClean="0">
                <a:solidFill>
                  <a:srgbClr val="53565A"/>
                </a:solidFill>
                <a:latin typeface="+mn-lt"/>
                <a:ea typeface="+mn-ea"/>
              </a:rPr>
              <a:t>”）</a:t>
            </a:r>
            <a:endParaRPr lang="en-US" altLang="ko-KR" sz="800">
              <a:solidFill>
                <a:srgbClr val="53565A"/>
              </a:solidFill>
              <a:latin typeface="+mn-lt"/>
              <a:ea typeface="+mn-ea"/>
            </a:endParaRPr>
          </a:p>
          <a:p>
            <a:pPr marL="228600" lvl="1" indent="-114300" algn="l" defTabSz="1838325">
              <a:spcBef>
                <a:spcPts val="100"/>
              </a:spcBef>
              <a:buClr>
                <a:schemeClr val="tx2"/>
              </a:buClr>
              <a:buFont typeface="Arial" pitchFamily="34" charset="0"/>
              <a:buChar char="–"/>
            </a:pPr>
            <a:r>
              <a:rPr lang="zh-CN" altLang="en-US" sz="800">
                <a:solidFill>
                  <a:srgbClr val="53565A"/>
                </a:solidFill>
                <a:latin typeface="+mn-lt"/>
                <a:ea typeface="+mn-ea"/>
              </a:rPr>
              <a:t>会计</a:t>
            </a:r>
            <a:r>
              <a:rPr lang="en-US" altLang="zh-CN" sz="800">
                <a:solidFill>
                  <a:srgbClr val="53565A"/>
                </a:solidFill>
                <a:latin typeface="+mn-lt"/>
                <a:ea typeface="+mn-ea"/>
              </a:rPr>
              <a:t>/</a:t>
            </a:r>
            <a:r>
              <a:rPr lang="zh-CN" altLang="en-US" sz="800">
                <a:solidFill>
                  <a:srgbClr val="53565A"/>
                </a:solidFill>
                <a:latin typeface="+mn-lt"/>
                <a:ea typeface="+mn-ea"/>
              </a:rPr>
              <a:t>税务</a:t>
            </a:r>
          </a:p>
          <a:p>
            <a:pPr marL="228600" lvl="1" indent="-114300" algn="l" defTabSz="1838325">
              <a:spcBef>
                <a:spcPts val="100"/>
              </a:spcBef>
              <a:buClr>
                <a:schemeClr val="tx2"/>
              </a:buClr>
              <a:buFont typeface="Arial" pitchFamily="34" charset="0"/>
              <a:buChar char="–"/>
            </a:pPr>
            <a:r>
              <a:rPr lang="zh-CN" altLang="en-US" sz="800">
                <a:solidFill>
                  <a:srgbClr val="53565A"/>
                </a:solidFill>
                <a:latin typeface="+mn-lt"/>
                <a:ea typeface="+mn-ea"/>
              </a:rPr>
              <a:t>法律</a:t>
            </a:r>
            <a:r>
              <a:rPr lang="en-US" altLang="zh-CN" sz="800">
                <a:solidFill>
                  <a:srgbClr val="53565A"/>
                </a:solidFill>
                <a:latin typeface="+mn-lt"/>
                <a:ea typeface="+mn-ea"/>
              </a:rPr>
              <a:t>/</a:t>
            </a:r>
            <a:r>
              <a:rPr lang="zh-CN" altLang="en-US" sz="800">
                <a:solidFill>
                  <a:srgbClr val="53565A"/>
                </a:solidFill>
                <a:latin typeface="+mn-lt"/>
                <a:ea typeface="+mn-ea"/>
              </a:rPr>
              <a:t>合同</a:t>
            </a:r>
          </a:p>
          <a:p>
            <a:pPr marL="228600" lvl="1" indent="-114300" algn="l" defTabSz="1838325">
              <a:spcBef>
                <a:spcPts val="100"/>
              </a:spcBef>
              <a:buClr>
                <a:schemeClr val="tx2"/>
              </a:buClr>
              <a:buFont typeface="Arial" pitchFamily="34" charset="0"/>
              <a:buChar char="–"/>
            </a:pPr>
            <a:r>
              <a:rPr lang="zh-CN" altLang="en-US" sz="800" smtClean="0">
                <a:solidFill>
                  <a:srgbClr val="53565A"/>
                </a:solidFill>
                <a:latin typeface="+mn-lt"/>
                <a:ea typeface="+mn-ea"/>
              </a:rPr>
              <a:t>环境</a:t>
            </a:r>
            <a:r>
              <a:rPr lang="en-US" altLang="zh-CN" sz="800" smtClean="0">
                <a:solidFill>
                  <a:srgbClr val="53565A"/>
                </a:solidFill>
                <a:latin typeface="+mn-lt"/>
                <a:ea typeface="+mn-ea"/>
              </a:rPr>
              <a:t>/</a:t>
            </a:r>
            <a:r>
              <a:rPr lang="zh-CN" altLang="en-US" sz="800" smtClean="0">
                <a:solidFill>
                  <a:srgbClr val="53565A"/>
                </a:solidFill>
                <a:latin typeface="+mn-lt"/>
                <a:ea typeface="+mn-ea"/>
              </a:rPr>
              <a:t>安全</a:t>
            </a:r>
            <a:endParaRPr lang="zh-CN" altLang="en-US" sz="800">
              <a:solidFill>
                <a:srgbClr val="53565A"/>
              </a:solidFill>
              <a:latin typeface="+mn-lt"/>
              <a:ea typeface="+mn-ea"/>
            </a:endParaRPr>
          </a:p>
          <a:p>
            <a:pPr marL="228600" lvl="1" indent="-114300" algn="l" defTabSz="1838325">
              <a:spcBef>
                <a:spcPts val="100"/>
              </a:spcBef>
              <a:buClr>
                <a:schemeClr val="tx2"/>
              </a:buClr>
              <a:buFont typeface="Arial" pitchFamily="34" charset="0"/>
              <a:buChar char="–"/>
            </a:pPr>
            <a:r>
              <a:rPr lang="zh-CN" altLang="en-US" sz="800" smtClean="0">
                <a:solidFill>
                  <a:srgbClr val="53565A"/>
                </a:solidFill>
                <a:latin typeface="+mn-lt"/>
                <a:ea typeface="+mn-ea"/>
              </a:rPr>
              <a:t>技术</a:t>
            </a:r>
            <a:r>
              <a:rPr lang="en-US" altLang="zh-CN" sz="800" smtClean="0">
                <a:solidFill>
                  <a:srgbClr val="53565A"/>
                </a:solidFill>
                <a:latin typeface="+mn-lt"/>
                <a:ea typeface="+mn-ea"/>
              </a:rPr>
              <a:t>/</a:t>
            </a:r>
            <a:r>
              <a:rPr lang="zh-CN" altLang="en-US" sz="800" smtClean="0">
                <a:solidFill>
                  <a:srgbClr val="53565A"/>
                </a:solidFill>
                <a:latin typeface="+mn-lt"/>
                <a:ea typeface="+mn-ea"/>
              </a:rPr>
              <a:t>业务</a:t>
            </a:r>
            <a:r>
              <a:rPr lang="en-US" altLang="zh-CN" sz="800" smtClean="0">
                <a:solidFill>
                  <a:srgbClr val="53565A"/>
                </a:solidFill>
                <a:latin typeface="+mn-lt"/>
                <a:ea typeface="+mn-ea"/>
              </a:rPr>
              <a:t>/</a:t>
            </a:r>
            <a:r>
              <a:rPr lang="zh-CN" altLang="en-US" sz="800" smtClean="0">
                <a:solidFill>
                  <a:srgbClr val="53565A"/>
                </a:solidFill>
                <a:latin typeface="+mn-lt"/>
                <a:ea typeface="+mn-ea"/>
              </a:rPr>
              <a:t>人力资源</a:t>
            </a:r>
            <a:endParaRPr lang="zh-CN" altLang="en-US" sz="800">
              <a:solidFill>
                <a:srgbClr val="53565A"/>
              </a:solidFill>
              <a:latin typeface="+mn-lt"/>
              <a:ea typeface="+mn-ea"/>
            </a:endParaRP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将尽职调查的相关发现纳入买卖协议</a:t>
            </a:r>
          </a:p>
          <a:p>
            <a:pPr marL="114300" indent="-114300" algn="l" defTabSz="1838325">
              <a:spcBef>
                <a:spcPts val="300"/>
              </a:spcBef>
              <a:buClr>
                <a:schemeClr val="tx2"/>
              </a:buClr>
              <a:buFont typeface="Symbol" pitchFamily="18" charset="2"/>
              <a:buChar char="·"/>
            </a:pPr>
            <a:r>
              <a:rPr lang="zh-CN" altLang="en-US" sz="800" smtClean="0">
                <a:solidFill>
                  <a:srgbClr val="53565A"/>
                </a:solidFill>
                <a:latin typeface="+mn-lt"/>
                <a:ea typeface="+mn-ea"/>
              </a:rPr>
              <a:t>调整</a:t>
            </a:r>
            <a:r>
              <a:rPr lang="en-US" altLang="zh-CN" sz="800" smtClean="0">
                <a:solidFill>
                  <a:srgbClr val="53565A"/>
                </a:solidFill>
                <a:latin typeface="+mn-lt"/>
                <a:ea typeface="+mn-ea"/>
              </a:rPr>
              <a:t>/</a:t>
            </a:r>
            <a:r>
              <a:rPr lang="zh-CN" altLang="en-US" sz="800" smtClean="0">
                <a:solidFill>
                  <a:srgbClr val="53565A"/>
                </a:solidFill>
                <a:latin typeface="+mn-lt"/>
                <a:ea typeface="+mn-ea"/>
              </a:rPr>
              <a:t>最终</a:t>
            </a:r>
            <a:r>
              <a:rPr lang="zh-CN" altLang="en-US" sz="800">
                <a:solidFill>
                  <a:srgbClr val="53565A"/>
                </a:solidFill>
                <a:latin typeface="+mn-lt"/>
                <a:ea typeface="+mn-ea"/>
              </a:rPr>
              <a:t>确定估值</a:t>
            </a:r>
          </a:p>
          <a:p>
            <a:pPr algn="l" defTabSz="1838325">
              <a:spcBef>
                <a:spcPts val="300"/>
              </a:spcBef>
              <a:buClr>
                <a:schemeClr val="tx2"/>
              </a:buClr>
            </a:pPr>
            <a:r>
              <a:rPr lang="zh-CN" altLang="en-US" sz="800" u="sng">
                <a:solidFill>
                  <a:schemeClr val="accent1"/>
                </a:solidFill>
                <a:latin typeface="+mn-lt"/>
                <a:ea typeface="+mn-ea"/>
              </a:rPr>
              <a:t>收购价格调整</a:t>
            </a:r>
            <a:endParaRPr lang="en-US" altLang="ko-KR" sz="800" u="sng">
              <a:solidFill>
                <a:schemeClr val="accent1"/>
              </a:solidFill>
              <a:latin typeface="+mn-lt"/>
              <a:ea typeface="+mn-ea"/>
            </a:endParaRP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确定需要调整收购价格的项目</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进行关于收购价格调整的谈判</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最终确定调整后的收购价格</a:t>
            </a:r>
            <a:endParaRPr lang="en-US" altLang="ko-KR" sz="800">
              <a:solidFill>
                <a:srgbClr val="53565A"/>
              </a:solidFill>
              <a:latin typeface="+mn-lt"/>
              <a:ea typeface="+mn-ea"/>
            </a:endParaRPr>
          </a:p>
          <a:p>
            <a:pPr algn="l" defTabSz="1838325">
              <a:spcBef>
                <a:spcPts val="300"/>
              </a:spcBef>
              <a:buClr>
                <a:schemeClr val="tx2"/>
              </a:buClr>
            </a:pPr>
            <a:r>
              <a:rPr lang="zh-CN" altLang="en-US" sz="800" u="sng">
                <a:solidFill>
                  <a:schemeClr val="accent1"/>
                </a:solidFill>
                <a:latin typeface="+mn-lt"/>
                <a:ea typeface="+mn-ea"/>
              </a:rPr>
              <a:t>谈判买卖协议</a:t>
            </a:r>
            <a:endParaRPr lang="en-US" altLang="ko-KR" sz="800" u="sng">
              <a:solidFill>
                <a:schemeClr val="accent1"/>
              </a:solidFill>
              <a:latin typeface="+mn-lt"/>
              <a:ea typeface="+mn-ea"/>
            </a:endParaRP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谈判买卖协议项目</a:t>
            </a:r>
            <a:endParaRPr lang="en-US" altLang="ko-KR" sz="800">
              <a:solidFill>
                <a:srgbClr val="53565A"/>
              </a:solidFill>
              <a:latin typeface="+mn-lt"/>
              <a:ea typeface="+mn-ea"/>
            </a:endParaRPr>
          </a:p>
          <a:p>
            <a:pPr marL="228600" lvl="1" indent="-114300" algn="l" defTabSz="1838325">
              <a:spcBef>
                <a:spcPts val="100"/>
              </a:spcBef>
              <a:buClr>
                <a:schemeClr val="tx2"/>
              </a:buClr>
              <a:buFont typeface="Arial" pitchFamily="34" charset="0"/>
              <a:buChar char="–"/>
            </a:pPr>
            <a:r>
              <a:rPr lang="zh-CN" altLang="en-US" sz="800">
                <a:solidFill>
                  <a:srgbClr val="53565A"/>
                </a:solidFill>
                <a:latin typeface="+mn-lt"/>
                <a:ea typeface="+mn-ea"/>
              </a:rPr>
              <a:t>先决条件</a:t>
            </a:r>
          </a:p>
          <a:p>
            <a:pPr marL="228600" lvl="1" indent="-114300" algn="l" defTabSz="1838325">
              <a:spcBef>
                <a:spcPts val="100"/>
              </a:spcBef>
              <a:buClr>
                <a:schemeClr val="tx2"/>
              </a:buClr>
              <a:buFont typeface="Arial" pitchFamily="34" charset="0"/>
              <a:buChar char="–"/>
            </a:pPr>
            <a:r>
              <a:rPr lang="zh-CN" altLang="en-US" sz="800">
                <a:solidFill>
                  <a:srgbClr val="53565A"/>
                </a:solidFill>
                <a:latin typeface="+mn-lt"/>
                <a:ea typeface="+mn-ea"/>
              </a:rPr>
              <a:t>完成后的价格调整机制</a:t>
            </a:r>
          </a:p>
          <a:p>
            <a:pPr marL="228600" lvl="1" indent="-114300" algn="l" defTabSz="1838325">
              <a:spcBef>
                <a:spcPts val="100"/>
              </a:spcBef>
              <a:buClr>
                <a:schemeClr val="tx2"/>
              </a:buClr>
              <a:buFont typeface="Arial" pitchFamily="34" charset="0"/>
              <a:buChar char="–"/>
            </a:pPr>
            <a:r>
              <a:rPr lang="zh-CN" altLang="en-US" sz="800">
                <a:solidFill>
                  <a:srgbClr val="53565A"/>
                </a:solidFill>
                <a:latin typeface="+mn-lt"/>
                <a:ea typeface="+mn-ea"/>
              </a:rPr>
              <a:t>陈述与保证</a:t>
            </a:r>
            <a:endParaRPr lang="en-US" altLang="ko-KR" sz="800">
              <a:solidFill>
                <a:srgbClr val="53565A"/>
              </a:solidFill>
              <a:latin typeface="+mn-lt"/>
              <a:ea typeface="+mn-ea"/>
            </a:endParaRPr>
          </a:p>
        </p:txBody>
      </p:sp>
      <p:sp>
        <p:nvSpPr>
          <p:cNvPr id="16408" name="Rectangle 24"/>
          <p:cNvSpPr>
            <a:spLocks noChangeArrowheads="1"/>
          </p:cNvSpPr>
          <p:nvPr/>
        </p:nvSpPr>
        <p:spPr bwMode="gray">
          <a:xfrm>
            <a:off x="7623281" y="2739033"/>
            <a:ext cx="885719" cy="11003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vert="horz" wrap="square" lIns="0" tIns="0" rIns="0" bIns="0" numCol="1" anchor="t" anchorCtr="0" compatLnSpc="1">
            <a:prstTxWarp prst="textNoShape">
              <a:avLst/>
            </a:prstTxWarp>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最终确定</a:t>
            </a:r>
            <a:r>
              <a:rPr lang="zh-CN" altLang="en-US" sz="800" smtClean="0">
                <a:solidFill>
                  <a:srgbClr val="53565A"/>
                </a:solidFill>
                <a:latin typeface="+mn-lt"/>
                <a:ea typeface="+mn-ea"/>
              </a:rPr>
              <a:t>买卖</a:t>
            </a:r>
            <a:br>
              <a:rPr lang="en-US" altLang="zh-CN" sz="800" smtClean="0">
                <a:solidFill>
                  <a:srgbClr val="53565A"/>
                </a:solidFill>
                <a:latin typeface="+mn-lt"/>
                <a:ea typeface="+mn-ea"/>
              </a:rPr>
            </a:br>
            <a:r>
              <a:rPr lang="zh-CN" altLang="en-US" sz="800" smtClean="0">
                <a:solidFill>
                  <a:srgbClr val="53565A"/>
                </a:solidFill>
                <a:latin typeface="+mn-lt"/>
                <a:ea typeface="+mn-ea"/>
              </a:rPr>
              <a:t>协议</a:t>
            </a:r>
            <a:endParaRPr lang="zh-CN" altLang="en-US" sz="800">
              <a:solidFill>
                <a:srgbClr val="53565A"/>
              </a:solidFill>
              <a:latin typeface="+mn-lt"/>
              <a:ea typeface="+mn-ea"/>
            </a:endParaRP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执行买卖协议</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获得所需要的内部批准（管理层、债权人、股东）</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发布</a:t>
            </a:r>
            <a:r>
              <a:rPr lang="zh-CN" altLang="en-US" sz="800" smtClean="0">
                <a:solidFill>
                  <a:srgbClr val="53565A"/>
                </a:solidFill>
                <a:latin typeface="+mn-lt"/>
                <a:ea typeface="+mn-ea"/>
              </a:rPr>
              <a:t>新闻</a:t>
            </a:r>
            <a:r>
              <a:rPr lang="en-US" altLang="zh-CN" sz="800" smtClean="0">
                <a:solidFill>
                  <a:srgbClr val="53565A"/>
                </a:solidFill>
                <a:latin typeface="+mn-lt"/>
                <a:ea typeface="+mn-ea"/>
              </a:rPr>
              <a:t>/</a:t>
            </a:r>
            <a:r>
              <a:rPr lang="zh-CN" altLang="en-US" sz="800" smtClean="0">
                <a:solidFill>
                  <a:srgbClr val="53565A"/>
                </a:solidFill>
                <a:latin typeface="+mn-lt"/>
                <a:ea typeface="+mn-ea"/>
              </a:rPr>
              <a:t>进行</a:t>
            </a:r>
            <a:r>
              <a:rPr lang="zh-CN" altLang="en-US" sz="800">
                <a:solidFill>
                  <a:srgbClr val="53565A"/>
                </a:solidFill>
                <a:latin typeface="+mn-lt"/>
                <a:ea typeface="+mn-ea"/>
              </a:rPr>
              <a:t>文件披露</a:t>
            </a:r>
            <a:endParaRPr lang="en-US" altLang="ko-KR" sz="800">
              <a:solidFill>
                <a:srgbClr val="53565A"/>
              </a:solidFill>
              <a:latin typeface="+mn-lt"/>
              <a:ea typeface="+mn-ea"/>
            </a:endParaRPr>
          </a:p>
        </p:txBody>
      </p:sp>
      <p:sp>
        <p:nvSpPr>
          <p:cNvPr id="16409" name="Rectangle 25"/>
          <p:cNvSpPr>
            <a:spLocks noChangeArrowheads="1"/>
          </p:cNvSpPr>
          <p:nvPr/>
        </p:nvSpPr>
        <p:spPr bwMode="gray">
          <a:xfrm>
            <a:off x="8586456" y="2739033"/>
            <a:ext cx="887743" cy="654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vert="horz" wrap="square" lIns="0" tIns="0" rIns="0" bIns="0" numCol="1" anchor="t" anchorCtr="0" compatLnSpc="1">
            <a:prstTxWarp prst="textNoShape">
              <a:avLst/>
            </a:prstTxWarp>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获取监管机构的批准</a:t>
            </a:r>
          </a:p>
          <a:p>
            <a:pPr marL="114300" indent="-114300" algn="l" defTabSz="1838325">
              <a:spcBef>
                <a:spcPts val="300"/>
              </a:spcBef>
              <a:buClr>
                <a:schemeClr val="tx2"/>
              </a:buClr>
              <a:buFont typeface="Symbol" pitchFamily="18" charset="2"/>
              <a:buChar char="·"/>
            </a:pPr>
            <a:r>
              <a:rPr lang="zh-CN" altLang="en-US" sz="800">
                <a:solidFill>
                  <a:srgbClr val="53565A"/>
                </a:solidFill>
                <a:latin typeface="+mn-lt"/>
                <a:ea typeface="+mn-ea"/>
              </a:rPr>
              <a:t>最终确定</a:t>
            </a:r>
            <a:r>
              <a:rPr lang="zh-CN" altLang="en-US" sz="800" smtClean="0">
                <a:solidFill>
                  <a:srgbClr val="53565A"/>
                </a:solidFill>
                <a:latin typeface="+mn-lt"/>
                <a:ea typeface="+mn-ea"/>
              </a:rPr>
              <a:t>付款</a:t>
            </a:r>
            <a:r>
              <a:rPr lang="en-US" altLang="zh-CN" sz="800" smtClean="0">
                <a:solidFill>
                  <a:srgbClr val="53565A"/>
                </a:solidFill>
                <a:latin typeface="+mn-lt"/>
                <a:ea typeface="+mn-ea"/>
              </a:rPr>
              <a:t>/</a:t>
            </a:r>
            <a:r>
              <a:rPr lang="zh-CN" altLang="en-US" sz="800" smtClean="0">
                <a:solidFill>
                  <a:srgbClr val="53565A"/>
                </a:solidFill>
                <a:latin typeface="+mn-lt"/>
                <a:ea typeface="+mn-ea"/>
              </a:rPr>
              <a:t>转让</a:t>
            </a:r>
            <a:r>
              <a:rPr lang="zh-CN" altLang="en-US" sz="800">
                <a:solidFill>
                  <a:srgbClr val="53565A"/>
                </a:solidFill>
                <a:latin typeface="+mn-lt"/>
                <a:ea typeface="+mn-ea"/>
              </a:rPr>
              <a:t>目标股份的所有权</a:t>
            </a:r>
            <a:endParaRPr lang="en-US" altLang="ko-KR" sz="800">
              <a:solidFill>
                <a:srgbClr val="53565A"/>
              </a:solidFill>
              <a:latin typeface="+mn-lt"/>
              <a:ea typeface="+mn-ea"/>
            </a:endParaRPr>
          </a:p>
        </p:txBody>
      </p:sp>
      <p:sp>
        <p:nvSpPr>
          <p:cNvPr id="16392" name="AutoShape 8"/>
          <p:cNvSpPr>
            <a:spLocks noChangeArrowheads="1"/>
          </p:cNvSpPr>
          <p:nvPr/>
        </p:nvSpPr>
        <p:spPr bwMode="gray">
          <a:xfrm>
            <a:off x="155448" y="1403350"/>
            <a:ext cx="940452" cy="1223962"/>
          </a:xfrm>
          <a:prstGeom prst="homePlate">
            <a:avLst>
              <a:gd name="adj" fmla="val 30227"/>
            </a:avLst>
          </a:prstGeom>
          <a:solidFill>
            <a:schemeClr val="tx2"/>
          </a:solidFill>
          <a:ln w="6350">
            <a:solidFill>
              <a:schemeClr val="bg1"/>
            </a:solidFill>
            <a:miter lim="800000"/>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r>
              <a:rPr lang="zh-CN" altLang="en-US" sz="1000">
                <a:solidFill>
                  <a:schemeClr val="bg1"/>
                </a:solidFill>
                <a:latin typeface="+mn-lt"/>
                <a:ea typeface="+mn-ea"/>
              </a:rPr>
              <a:t>初步准备</a:t>
            </a:r>
            <a:endParaRPr lang="en-US" altLang="ko-KR" sz="1000">
              <a:solidFill>
                <a:schemeClr val="bg1"/>
              </a:solidFill>
              <a:latin typeface="+mn-lt"/>
              <a:ea typeface="+mn-ea"/>
            </a:endParaRPr>
          </a:p>
        </p:txBody>
      </p:sp>
      <p:sp>
        <p:nvSpPr>
          <p:cNvPr id="16410" name="Rectangle 26"/>
          <p:cNvSpPr>
            <a:spLocks noChangeArrowheads="1"/>
          </p:cNvSpPr>
          <p:nvPr/>
        </p:nvSpPr>
        <p:spPr bwMode="gray">
          <a:xfrm>
            <a:off x="231477" y="1420812"/>
            <a:ext cx="127267" cy="122238"/>
          </a:xfrm>
          <a:prstGeom prst="rect">
            <a:avLst/>
          </a:prstGeom>
          <a:noFill/>
          <a:ln>
            <a:noFill/>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r>
              <a:rPr lang="en-US" altLang="ko-KR" sz="800">
                <a:solidFill>
                  <a:schemeClr val="bg1"/>
                </a:solidFill>
                <a:latin typeface="+mn-lt"/>
                <a:ea typeface="+mn-ea"/>
              </a:rPr>
              <a:t>1</a:t>
            </a:r>
          </a:p>
        </p:txBody>
      </p:sp>
      <p:sp>
        <p:nvSpPr>
          <p:cNvPr id="16401" name="AutoShape 17"/>
          <p:cNvSpPr>
            <a:spLocks noChangeArrowheads="1"/>
          </p:cNvSpPr>
          <p:nvPr/>
        </p:nvSpPr>
        <p:spPr bwMode="gray">
          <a:xfrm>
            <a:off x="887233" y="1403350"/>
            <a:ext cx="1170192" cy="1223962"/>
          </a:xfrm>
          <a:prstGeom prst="chevron">
            <a:avLst>
              <a:gd name="adj" fmla="val 25000"/>
            </a:avLst>
          </a:prstGeom>
          <a:solidFill>
            <a:schemeClr val="tx2"/>
          </a:solidFill>
          <a:ln w="6350">
            <a:solidFill>
              <a:schemeClr val="bg1"/>
            </a:solidFill>
            <a:miter lim="800000"/>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3038" algn="ctr" fontAlgn="base">
              <a:spcBef>
                <a:spcPct val="0"/>
              </a:spcBef>
              <a:spcAft>
                <a:spcPct val="0"/>
              </a:spcAft>
            </a:pPr>
            <a:r>
              <a:rPr lang="zh-CN" altLang="en-US" sz="1000">
                <a:solidFill>
                  <a:schemeClr val="bg1"/>
                </a:solidFill>
                <a:latin typeface="+mn-lt"/>
                <a:ea typeface="+mn-ea"/>
              </a:rPr>
              <a:t>初步估值</a:t>
            </a:r>
            <a:endParaRPr lang="en-US" altLang="ko-KR" sz="1000">
              <a:solidFill>
                <a:schemeClr val="bg1"/>
              </a:solidFill>
              <a:latin typeface="+mn-lt"/>
              <a:ea typeface="+mn-ea"/>
            </a:endParaRPr>
          </a:p>
        </p:txBody>
      </p:sp>
      <p:sp>
        <p:nvSpPr>
          <p:cNvPr id="16411" name="Rectangle 27"/>
          <p:cNvSpPr>
            <a:spLocks noChangeArrowheads="1"/>
          </p:cNvSpPr>
          <p:nvPr/>
        </p:nvSpPr>
        <p:spPr bwMode="gray">
          <a:xfrm>
            <a:off x="1004585" y="1420812"/>
            <a:ext cx="127266" cy="122238"/>
          </a:xfrm>
          <a:prstGeom prst="rect">
            <a:avLst/>
          </a:prstGeom>
          <a:noFill/>
          <a:ln>
            <a:noFill/>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r>
              <a:rPr lang="en-US" altLang="ko-KR" sz="800">
                <a:solidFill>
                  <a:schemeClr val="bg1"/>
                </a:solidFill>
                <a:latin typeface="+mn-lt"/>
                <a:ea typeface="+mn-ea"/>
              </a:rPr>
              <a:t>2</a:t>
            </a:r>
          </a:p>
        </p:txBody>
      </p:sp>
      <p:sp>
        <p:nvSpPr>
          <p:cNvPr id="16399" name="AutoShape 15" descr="Dark upward diagonal"/>
          <p:cNvSpPr>
            <a:spLocks noChangeArrowheads="1"/>
          </p:cNvSpPr>
          <p:nvPr/>
        </p:nvSpPr>
        <p:spPr bwMode="gray">
          <a:xfrm>
            <a:off x="1848758" y="1403350"/>
            <a:ext cx="1170192" cy="1223962"/>
          </a:xfrm>
          <a:prstGeom prst="chevron">
            <a:avLst>
              <a:gd name="adj" fmla="val 25000"/>
            </a:avLst>
          </a:prstGeom>
          <a:pattFill prst="ltUpDiag">
            <a:fgClr>
              <a:schemeClr val="tx2">
                <a:lumMod val="40000"/>
                <a:lumOff val="60000"/>
              </a:schemeClr>
            </a:fgClr>
            <a:bgClr>
              <a:schemeClr val="bg1"/>
            </a:bgClr>
          </a:pattFill>
          <a:ln w="6350" algn="ctr">
            <a:solidFill>
              <a:schemeClr val="tx2"/>
            </a:solidFill>
            <a:prstDash val="dash"/>
            <a:miter lim="800000"/>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3038" algn="ctr" fontAlgn="base">
              <a:spcBef>
                <a:spcPct val="0"/>
              </a:spcBef>
              <a:spcAft>
                <a:spcPct val="0"/>
              </a:spcAft>
            </a:pPr>
            <a:r>
              <a:rPr lang="zh-CN" altLang="en-US" sz="1000" smtClean="0">
                <a:latin typeface="+mn-lt"/>
                <a:ea typeface="+mn-ea"/>
              </a:rPr>
              <a:t>提交</a:t>
            </a:r>
            <a:br>
              <a:rPr lang="en-US" altLang="zh-CN" sz="1000" smtClean="0">
                <a:latin typeface="+mn-lt"/>
                <a:ea typeface="+mn-ea"/>
              </a:rPr>
            </a:br>
            <a:r>
              <a:rPr lang="zh-CN" altLang="en-US" sz="1000" smtClean="0">
                <a:latin typeface="+mn-lt"/>
                <a:ea typeface="+mn-ea"/>
              </a:rPr>
              <a:t>无约束力要约</a:t>
            </a:r>
            <a:endParaRPr lang="en-US" altLang="ko-KR" sz="1000">
              <a:latin typeface="+mn-lt"/>
              <a:ea typeface="+mn-ea"/>
            </a:endParaRPr>
          </a:p>
        </p:txBody>
      </p:sp>
      <p:sp>
        <p:nvSpPr>
          <p:cNvPr id="16412" name="Rectangle 28" descr="Light upward diagonal"/>
          <p:cNvSpPr>
            <a:spLocks noChangeArrowheads="1"/>
          </p:cNvSpPr>
          <p:nvPr/>
        </p:nvSpPr>
        <p:spPr bwMode="gray">
          <a:xfrm>
            <a:off x="1957844" y="1420812"/>
            <a:ext cx="127267" cy="122238"/>
          </a:xfrm>
          <a:prstGeom prst="rect">
            <a:avLst/>
          </a:prstGeom>
          <a:noFill/>
          <a:ln>
            <a:noFill/>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r>
              <a:rPr lang="en-US" altLang="ko-KR" sz="900">
                <a:latin typeface="+mn-lt"/>
                <a:ea typeface="+mn-ea"/>
              </a:rPr>
              <a:t>3</a:t>
            </a:r>
          </a:p>
        </p:txBody>
      </p:sp>
      <p:sp>
        <p:nvSpPr>
          <p:cNvPr id="16400" name="AutoShape 16"/>
          <p:cNvSpPr>
            <a:spLocks noChangeArrowheads="1"/>
          </p:cNvSpPr>
          <p:nvPr/>
        </p:nvSpPr>
        <p:spPr bwMode="gray">
          <a:xfrm>
            <a:off x="2810283" y="1403350"/>
            <a:ext cx="1170192" cy="1223962"/>
          </a:xfrm>
          <a:prstGeom prst="chevron">
            <a:avLst>
              <a:gd name="adj" fmla="val 25000"/>
            </a:avLst>
          </a:prstGeom>
          <a:solidFill>
            <a:schemeClr val="accent1"/>
          </a:solidFill>
          <a:ln w="6350">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3038" algn="ctr" fontAlgn="base">
              <a:spcBef>
                <a:spcPct val="0"/>
              </a:spcBef>
              <a:spcAft>
                <a:spcPct val="0"/>
              </a:spcAft>
            </a:pPr>
            <a:r>
              <a:rPr lang="zh-CN" altLang="en-US" sz="1000" smtClean="0">
                <a:solidFill>
                  <a:schemeClr val="bg1"/>
                </a:solidFill>
                <a:latin typeface="+mn-lt"/>
                <a:ea typeface="+mn-ea"/>
              </a:rPr>
              <a:t>初步</a:t>
            </a:r>
            <a:br>
              <a:rPr lang="en-US" altLang="zh-CN" sz="1000" smtClean="0">
                <a:solidFill>
                  <a:schemeClr val="bg1"/>
                </a:solidFill>
                <a:latin typeface="+mn-lt"/>
                <a:ea typeface="+mn-ea"/>
              </a:rPr>
            </a:br>
            <a:r>
              <a:rPr lang="zh-CN" altLang="en-US" sz="1000" smtClean="0">
                <a:solidFill>
                  <a:schemeClr val="bg1"/>
                </a:solidFill>
                <a:latin typeface="+mn-lt"/>
                <a:ea typeface="+mn-ea"/>
              </a:rPr>
              <a:t>尽职</a:t>
            </a:r>
            <a:r>
              <a:rPr lang="zh-CN" altLang="en-US" sz="1000">
                <a:solidFill>
                  <a:schemeClr val="bg1"/>
                </a:solidFill>
                <a:latin typeface="+mn-lt"/>
                <a:ea typeface="+mn-ea"/>
              </a:rPr>
              <a:t>调查</a:t>
            </a:r>
            <a:endParaRPr lang="en-US" altLang="ko-KR" sz="1000">
              <a:solidFill>
                <a:schemeClr val="bg1"/>
              </a:solidFill>
              <a:latin typeface="+mn-lt"/>
              <a:ea typeface="+mn-ea"/>
            </a:endParaRPr>
          </a:p>
        </p:txBody>
      </p:sp>
      <p:sp>
        <p:nvSpPr>
          <p:cNvPr id="16413" name="Rectangle 29"/>
          <p:cNvSpPr>
            <a:spLocks noChangeArrowheads="1"/>
          </p:cNvSpPr>
          <p:nvPr/>
        </p:nvSpPr>
        <p:spPr bwMode="gray">
          <a:xfrm>
            <a:off x="2914413" y="1420812"/>
            <a:ext cx="127266" cy="122238"/>
          </a:xfrm>
          <a:prstGeom prst="rect">
            <a:avLst/>
          </a:prstGeom>
          <a:noFill/>
          <a:ln>
            <a:noFill/>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r>
              <a:rPr lang="en-US" altLang="ko-KR" sz="800">
                <a:solidFill>
                  <a:schemeClr val="bg1"/>
                </a:solidFill>
                <a:latin typeface="+mn-lt"/>
                <a:ea typeface="+mn-ea"/>
              </a:rPr>
              <a:t>4</a:t>
            </a:r>
          </a:p>
        </p:txBody>
      </p:sp>
      <p:sp>
        <p:nvSpPr>
          <p:cNvPr id="16393" name="AutoShape 9"/>
          <p:cNvSpPr>
            <a:spLocks noChangeArrowheads="1"/>
          </p:cNvSpPr>
          <p:nvPr/>
        </p:nvSpPr>
        <p:spPr bwMode="gray">
          <a:xfrm>
            <a:off x="3771808" y="1403350"/>
            <a:ext cx="1170192" cy="1223962"/>
          </a:xfrm>
          <a:prstGeom prst="chevron">
            <a:avLst>
              <a:gd name="adj" fmla="val 25000"/>
            </a:avLst>
          </a:prstGeom>
          <a:solidFill>
            <a:schemeClr val="accent1"/>
          </a:solidFill>
          <a:ln w="6350">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227013" algn="ctr" fontAlgn="base">
              <a:spcBef>
                <a:spcPct val="0"/>
              </a:spcBef>
              <a:spcAft>
                <a:spcPct val="0"/>
              </a:spcAft>
            </a:pPr>
            <a:r>
              <a:rPr lang="zh-CN" altLang="en-US" sz="1000">
                <a:solidFill>
                  <a:schemeClr val="bg1"/>
                </a:solidFill>
                <a:latin typeface="+mn-lt"/>
                <a:ea typeface="+mn-ea"/>
              </a:rPr>
              <a:t>提交有</a:t>
            </a:r>
          </a:p>
          <a:p>
            <a:pPr marL="173038" algn="ctr" fontAlgn="base">
              <a:spcBef>
                <a:spcPct val="0"/>
              </a:spcBef>
              <a:spcAft>
                <a:spcPct val="0"/>
              </a:spcAft>
            </a:pPr>
            <a:r>
              <a:rPr lang="zh-CN" altLang="en-US" sz="1000">
                <a:solidFill>
                  <a:schemeClr val="bg1"/>
                </a:solidFill>
                <a:latin typeface="+mn-lt"/>
                <a:ea typeface="+mn-ea"/>
              </a:rPr>
              <a:t>约束力要约</a:t>
            </a:r>
            <a:endParaRPr lang="en-US" altLang="ko-KR" sz="1000">
              <a:solidFill>
                <a:schemeClr val="bg1"/>
              </a:solidFill>
              <a:latin typeface="+mn-lt"/>
              <a:ea typeface="+mn-ea"/>
            </a:endParaRPr>
          </a:p>
        </p:txBody>
      </p:sp>
      <p:sp>
        <p:nvSpPr>
          <p:cNvPr id="16414" name="Rectangle 30"/>
          <p:cNvSpPr>
            <a:spLocks noChangeArrowheads="1"/>
          </p:cNvSpPr>
          <p:nvPr/>
        </p:nvSpPr>
        <p:spPr bwMode="gray">
          <a:xfrm>
            <a:off x="3882547" y="1420812"/>
            <a:ext cx="127267" cy="122238"/>
          </a:xfrm>
          <a:prstGeom prst="rect">
            <a:avLst/>
          </a:prstGeom>
          <a:noFill/>
          <a:ln>
            <a:noFill/>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r>
              <a:rPr lang="en-US" altLang="ko-KR" sz="800">
                <a:solidFill>
                  <a:schemeClr val="bg1"/>
                </a:solidFill>
                <a:latin typeface="+mn-lt"/>
                <a:ea typeface="+mn-ea"/>
              </a:rPr>
              <a:t>5</a:t>
            </a:r>
          </a:p>
        </p:txBody>
      </p:sp>
      <p:sp>
        <p:nvSpPr>
          <p:cNvPr id="16394" name="AutoShape 10"/>
          <p:cNvSpPr>
            <a:spLocks noChangeArrowheads="1"/>
          </p:cNvSpPr>
          <p:nvPr/>
        </p:nvSpPr>
        <p:spPr bwMode="gray">
          <a:xfrm>
            <a:off x="4733333" y="1403350"/>
            <a:ext cx="1170192" cy="1223962"/>
          </a:xfrm>
          <a:prstGeom prst="chevron">
            <a:avLst>
              <a:gd name="adj" fmla="val 25000"/>
            </a:avLst>
          </a:prstGeom>
          <a:solidFill>
            <a:schemeClr val="accent2"/>
          </a:solidFill>
          <a:ln w="6350">
            <a:solidFill>
              <a:schemeClr val="bg1"/>
            </a:solidFill>
            <a:miter lim="800000"/>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algn="ctr" fontAlgn="base">
              <a:spcBef>
                <a:spcPct val="0"/>
              </a:spcBef>
              <a:spcAft>
                <a:spcPct val="0"/>
              </a:spcAft>
            </a:pPr>
            <a:r>
              <a:rPr lang="zh-CN" altLang="en-US" sz="1000">
                <a:solidFill>
                  <a:srgbClr val="FFFFFF"/>
                </a:solidFill>
                <a:latin typeface="+mn-lt"/>
                <a:ea typeface="+mn-ea"/>
              </a:rPr>
              <a:t>谈判及执行</a:t>
            </a:r>
          </a:p>
          <a:p>
            <a:pPr marL="173038" algn="ctr" fontAlgn="base">
              <a:spcBef>
                <a:spcPct val="0"/>
              </a:spcBef>
              <a:spcAft>
                <a:spcPct val="0"/>
              </a:spcAft>
            </a:pPr>
            <a:r>
              <a:rPr lang="zh-CN" altLang="en-US" sz="1000">
                <a:solidFill>
                  <a:srgbClr val="FFFFFF"/>
                </a:solidFill>
                <a:latin typeface="+mn-lt"/>
                <a:ea typeface="+mn-ea"/>
              </a:rPr>
              <a:t>谅解备忘录</a:t>
            </a:r>
            <a:endParaRPr lang="en-US" altLang="ko-KR" sz="1000">
              <a:solidFill>
                <a:srgbClr val="FFFFFF"/>
              </a:solidFill>
              <a:latin typeface="+mn-lt"/>
              <a:ea typeface="+mn-ea"/>
            </a:endParaRPr>
          </a:p>
        </p:txBody>
      </p:sp>
      <p:sp>
        <p:nvSpPr>
          <p:cNvPr id="16415" name="Rectangle 31"/>
          <p:cNvSpPr>
            <a:spLocks noChangeArrowheads="1"/>
          </p:cNvSpPr>
          <p:nvPr/>
        </p:nvSpPr>
        <p:spPr bwMode="gray">
          <a:xfrm>
            <a:off x="4820932" y="1420812"/>
            <a:ext cx="127267" cy="122238"/>
          </a:xfrm>
          <a:prstGeom prst="rect">
            <a:avLst/>
          </a:prstGeom>
          <a:noFill/>
          <a:ln>
            <a:noFill/>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r>
              <a:rPr lang="en-US" altLang="ko-KR" sz="800">
                <a:solidFill>
                  <a:schemeClr val="bg1"/>
                </a:solidFill>
                <a:latin typeface="+mn-lt"/>
                <a:ea typeface="+mn-ea"/>
              </a:rPr>
              <a:t>6</a:t>
            </a:r>
          </a:p>
        </p:txBody>
      </p:sp>
      <p:sp>
        <p:nvSpPr>
          <p:cNvPr id="16395" name="AutoShape 11"/>
          <p:cNvSpPr>
            <a:spLocks noChangeArrowheads="1"/>
          </p:cNvSpPr>
          <p:nvPr/>
        </p:nvSpPr>
        <p:spPr bwMode="gray">
          <a:xfrm>
            <a:off x="7623281" y="1403350"/>
            <a:ext cx="1171845" cy="1223962"/>
          </a:xfrm>
          <a:prstGeom prst="chevron">
            <a:avLst>
              <a:gd name="adj" fmla="val 25000"/>
            </a:avLst>
          </a:prstGeom>
          <a:solidFill>
            <a:schemeClr val="accent3"/>
          </a:solidFill>
          <a:ln w="6350">
            <a:solidFill>
              <a:schemeClr val="bg1"/>
            </a:solidFill>
            <a:miter lim="800000"/>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3038" algn="ctr" fontAlgn="base">
              <a:spcBef>
                <a:spcPct val="0"/>
              </a:spcBef>
              <a:spcAft>
                <a:spcPct val="0"/>
              </a:spcAft>
            </a:pPr>
            <a:r>
              <a:rPr lang="zh-CN" altLang="en-US" sz="1000" smtClean="0">
                <a:solidFill>
                  <a:srgbClr val="FFFFFF"/>
                </a:solidFill>
                <a:latin typeface="+mn-lt"/>
                <a:ea typeface="+mn-ea"/>
              </a:rPr>
              <a:t>签署</a:t>
            </a:r>
            <a:br>
              <a:rPr lang="en-US" altLang="zh-CN" sz="1000" smtClean="0">
                <a:solidFill>
                  <a:srgbClr val="FFFFFF"/>
                </a:solidFill>
                <a:latin typeface="+mn-lt"/>
                <a:ea typeface="+mn-ea"/>
              </a:rPr>
            </a:br>
            <a:r>
              <a:rPr lang="zh-CN" altLang="en-US" sz="1000" smtClean="0">
                <a:solidFill>
                  <a:srgbClr val="FFFFFF"/>
                </a:solidFill>
                <a:latin typeface="+mn-lt"/>
                <a:ea typeface="+mn-ea"/>
              </a:rPr>
              <a:t>买卖</a:t>
            </a:r>
            <a:r>
              <a:rPr lang="zh-CN" altLang="en-US" sz="1000">
                <a:solidFill>
                  <a:srgbClr val="FFFFFF"/>
                </a:solidFill>
                <a:latin typeface="+mn-lt"/>
                <a:ea typeface="+mn-ea"/>
              </a:rPr>
              <a:t>协议</a:t>
            </a:r>
            <a:endParaRPr lang="en-US" altLang="ko-KR" sz="1000">
              <a:solidFill>
                <a:srgbClr val="FFFFFF"/>
              </a:solidFill>
              <a:latin typeface="+mn-lt"/>
              <a:ea typeface="+mn-ea"/>
            </a:endParaRPr>
          </a:p>
        </p:txBody>
      </p:sp>
      <p:sp>
        <p:nvSpPr>
          <p:cNvPr id="16417" name="Rectangle 33"/>
          <p:cNvSpPr>
            <a:spLocks noChangeArrowheads="1"/>
          </p:cNvSpPr>
          <p:nvPr/>
        </p:nvSpPr>
        <p:spPr bwMode="gray">
          <a:xfrm>
            <a:off x="7729061" y="1420812"/>
            <a:ext cx="127266" cy="122238"/>
          </a:xfrm>
          <a:prstGeom prst="rect">
            <a:avLst/>
          </a:prstGeom>
          <a:noFill/>
          <a:ln>
            <a:noFill/>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r>
              <a:rPr lang="en-US" altLang="ko-KR" sz="800">
                <a:solidFill>
                  <a:schemeClr val="bg1"/>
                </a:solidFill>
                <a:latin typeface="+mn-lt"/>
                <a:ea typeface="+mn-ea"/>
              </a:rPr>
              <a:t>8</a:t>
            </a:r>
          </a:p>
        </p:txBody>
      </p:sp>
      <p:sp>
        <p:nvSpPr>
          <p:cNvPr id="16396" name="AutoShape 12"/>
          <p:cNvSpPr>
            <a:spLocks noChangeArrowheads="1"/>
          </p:cNvSpPr>
          <p:nvPr/>
        </p:nvSpPr>
        <p:spPr bwMode="gray">
          <a:xfrm>
            <a:off x="8586456" y="1403350"/>
            <a:ext cx="1170192" cy="1223962"/>
          </a:xfrm>
          <a:prstGeom prst="chevron">
            <a:avLst>
              <a:gd name="adj" fmla="val 25000"/>
            </a:avLst>
          </a:prstGeom>
          <a:solidFill>
            <a:schemeClr val="accent3"/>
          </a:solidFill>
          <a:ln w="6350">
            <a:solidFill>
              <a:schemeClr val="bg1"/>
            </a:solidFill>
            <a:miter lim="800000"/>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3038" algn="ctr" fontAlgn="base">
              <a:spcBef>
                <a:spcPct val="0"/>
              </a:spcBef>
              <a:spcAft>
                <a:spcPct val="0"/>
              </a:spcAft>
            </a:pPr>
            <a:r>
              <a:rPr lang="zh-CN" altLang="en-US" sz="1000">
                <a:solidFill>
                  <a:srgbClr val="FFFFFF"/>
                </a:solidFill>
                <a:latin typeface="+mn-lt"/>
                <a:ea typeface="+mn-ea"/>
              </a:rPr>
              <a:t>完成</a:t>
            </a:r>
            <a:endParaRPr lang="en-US" altLang="ko-KR" sz="1000">
              <a:solidFill>
                <a:srgbClr val="FFFFFF"/>
              </a:solidFill>
              <a:latin typeface="+mn-lt"/>
              <a:ea typeface="+mn-ea"/>
            </a:endParaRPr>
          </a:p>
        </p:txBody>
      </p:sp>
      <p:sp>
        <p:nvSpPr>
          <p:cNvPr id="16418" name="Rectangle 34"/>
          <p:cNvSpPr>
            <a:spLocks noChangeArrowheads="1"/>
          </p:cNvSpPr>
          <p:nvPr/>
        </p:nvSpPr>
        <p:spPr bwMode="gray">
          <a:xfrm>
            <a:off x="8692235" y="1420812"/>
            <a:ext cx="127266" cy="122238"/>
          </a:xfrm>
          <a:prstGeom prst="rect">
            <a:avLst/>
          </a:prstGeom>
          <a:noFill/>
          <a:ln>
            <a:noFill/>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r>
              <a:rPr lang="en-US" altLang="ko-KR" sz="800">
                <a:solidFill>
                  <a:schemeClr val="bg1"/>
                </a:solidFill>
                <a:latin typeface="+mn-lt"/>
                <a:ea typeface="+mn-ea"/>
              </a:rPr>
              <a:t>9</a:t>
            </a:r>
          </a:p>
        </p:txBody>
      </p:sp>
      <p:sp>
        <p:nvSpPr>
          <p:cNvPr id="16391" name="AutoShape 7"/>
          <p:cNvSpPr>
            <a:spLocks noChangeArrowheads="1"/>
          </p:cNvSpPr>
          <p:nvPr/>
        </p:nvSpPr>
        <p:spPr bwMode="gray">
          <a:xfrm flipH="1">
            <a:off x="6564238" y="1403350"/>
            <a:ext cx="1267710" cy="611187"/>
          </a:xfrm>
          <a:prstGeom prst="parallelogram">
            <a:avLst>
              <a:gd name="adj" fmla="val 44935"/>
            </a:avLst>
          </a:prstGeom>
          <a:solidFill>
            <a:schemeClr val="accent2"/>
          </a:solidFill>
          <a:ln w="6350">
            <a:solidFill>
              <a:schemeClr val="bg1"/>
            </a:solidFill>
            <a:miter lim="800000"/>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3038" algn="ctr" fontAlgn="base">
              <a:spcBef>
                <a:spcPct val="0"/>
              </a:spcBef>
              <a:spcAft>
                <a:spcPct val="0"/>
              </a:spcAft>
            </a:pPr>
            <a:r>
              <a:rPr lang="zh-CN" altLang="en-US" sz="1000">
                <a:solidFill>
                  <a:srgbClr val="FFFFFF"/>
                </a:solidFill>
                <a:latin typeface="+mn-lt"/>
                <a:ea typeface="+mn-ea"/>
              </a:rPr>
              <a:t>收购</a:t>
            </a:r>
            <a:r>
              <a:rPr lang="zh-CN" altLang="en-US" sz="1000" smtClean="0">
                <a:solidFill>
                  <a:srgbClr val="FFFFFF"/>
                </a:solidFill>
                <a:latin typeface="+mn-lt"/>
                <a:ea typeface="+mn-ea"/>
              </a:rPr>
              <a:t>价格</a:t>
            </a:r>
            <a:br>
              <a:rPr lang="en-US" altLang="zh-CN" sz="1000" smtClean="0">
                <a:solidFill>
                  <a:srgbClr val="FFFFFF"/>
                </a:solidFill>
                <a:latin typeface="+mn-lt"/>
                <a:ea typeface="+mn-ea"/>
              </a:rPr>
            </a:br>
            <a:r>
              <a:rPr lang="zh-CN" altLang="en-US" sz="1000" smtClean="0">
                <a:solidFill>
                  <a:srgbClr val="FFFFFF"/>
                </a:solidFill>
                <a:latin typeface="+mn-lt"/>
                <a:ea typeface="+mn-ea"/>
              </a:rPr>
              <a:t>调整</a:t>
            </a:r>
            <a:endParaRPr lang="en-US" altLang="ko-KR" sz="1000">
              <a:solidFill>
                <a:srgbClr val="FFFFFF"/>
              </a:solidFill>
              <a:latin typeface="+mn-lt"/>
              <a:ea typeface="+mn-ea"/>
            </a:endParaRPr>
          </a:p>
        </p:txBody>
      </p:sp>
      <p:sp>
        <p:nvSpPr>
          <p:cNvPr id="16397" name="AutoShape 13" descr="Light upward diagonal"/>
          <p:cNvSpPr>
            <a:spLocks noChangeArrowheads="1"/>
          </p:cNvSpPr>
          <p:nvPr/>
        </p:nvSpPr>
        <p:spPr bwMode="gray">
          <a:xfrm flipH="1">
            <a:off x="5694859" y="1403350"/>
            <a:ext cx="1266056" cy="611187"/>
          </a:xfrm>
          <a:prstGeom prst="parallelogram">
            <a:avLst>
              <a:gd name="adj" fmla="val 45826"/>
            </a:avLst>
          </a:prstGeom>
          <a:pattFill prst="ltUpDiag">
            <a:fgClr>
              <a:schemeClr val="accent2"/>
            </a:fgClr>
            <a:bgClr>
              <a:schemeClr val="bg1"/>
            </a:bgClr>
          </a:pattFill>
          <a:ln w="6350" algn="ctr">
            <a:solidFill>
              <a:schemeClr val="accent2"/>
            </a:solidFill>
            <a:prstDash val="dash"/>
            <a:miter lim="800000"/>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r>
              <a:rPr lang="zh-CN" altLang="en-US" sz="1000">
                <a:latin typeface="+mn-lt"/>
                <a:ea typeface="+mn-ea"/>
              </a:rPr>
              <a:t>确认</a:t>
            </a:r>
            <a:r>
              <a:rPr lang="zh-CN" altLang="en-US" sz="1000" smtClean="0">
                <a:latin typeface="+mn-lt"/>
                <a:ea typeface="+mn-ea"/>
              </a:rPr>
              <a:t>性</a:t>
            </a:r>
            <a:br>
              <a:rPr lang="en-US" altLang="zh-CN" sz="1000" smtClean="0">
                <a:latin typeface="+mn-lt"/>
                <a:ea typeface="+mn-ea"/>
              </a:rPr>
            </a:br>
            <a:r>
              <a:rPr lang="zh-CN" altLang="en-US" sz="1000" smtClean="0">
                <a:latin typeface="+mn-lt"/>
                <a:ea typeface="+mn-ea"/>
              </a:rPr>
              <a:t>尽职</a:t>
            </a:r>
            <a:r>
              <a:rPr lang="zh-CN" altLang="en-US" sz="1000">
                <a:latin typeface="+mn-lt"/>
                <a:ea typeface="+mn-ea"/>
              </a:rPr>
              <a:t>调查</a:t>
            </a:r>
            <a:endParaRPr lang="en-US" altLang="ko-KR" sz="1000">
              <a:latin typeface="+mn-lt"/>
              <a:ea typeface="+mn-ea"/>
            </a:endParaRPr>
          </a:p>
        </p:txBody>
      </p:sp>
      <p:sp>
        <p:nvSpPr>
          <p:cNvPr id="16398" name="AutoShape 14"/>
          <p:cNvSpPr>
            <a:spLocks noChangeArrowheads="1"/>
          </p:cNvSpPr>
          <p:nvPr/>
        </p:nvSpPr>
        <p:spPr bwMode="gray">
          <a:xfrm flipH="1" flipV="1">
            <a:off x="5694858" y="2011364"/>
            <a:ext cx="2137090" cy="620713"/>
          </a:xfrm>
          <a:prstGeom prst="parallelogram">
            <a:avLst>
              <a:gd name="adj" fmla="val 45317"/>
            </a:avLst>
          </a:prstGeom>
          <a:solidFill>
            <a:schemeClr val="accent2"/>
          </a:solidFill>
          <a:ln w="6350">
            <a:solidFill>
              <a:schemeClr val="bg1"/>
            </a:solidFill>
            <a:miter lim="800000"/>
          </a:ln>
          <a:effectLst/>
          <a:extLst/>
        </p:spPr>
        <p:txBody>
          <a:bodyPr rot="10800000"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r>
              <a:rPr lang="zh-CN" altLang="en-US" sz="1000">
                <a:solidFill>
                  <a:srgbClr val="FFFFFF"/>
                </a:solidFill>
                <a:latin typeface="+mn-lt"/>
                <a:ea typeface="+mn-ea"/>
              </a:rPr>
              <a:t>谈判买卖协议</a:t>
            </a:r>
            <a:endParaRPr lang="en-US" altLang="ko-KR" sz="1000">
              <a:solidFill>
                <a:srgbClr val="FFFFFF"/>
              </a:solidFill>
              <a:latin typeface="+mn-lt"/>
              <a:ea typeface="+mn-ea"/>
            </a:endParaRPr>
          </a:p>
        </p:txBody>
      </p:sp>
      <p:sp>
        <p:nvSpPr>
          <p:cNvPr id="16416" name="Rectangle 32" descr="Light upward diagonal"/>
          <p:cNvSpPr>
            <a:spLocks noChangeArrowheads="1"/>
          </p:cNvSpPr>
          <p:nvPr/>
        </p:nvSpPr>
        <p:spPr bwMode="gray">
          <a:xfrm>
            <a:off x="5797332" y="1420812"/>
            <a:ext cx="127267" cy="122238"/>
          </a:xfrm>
          <a:prstGeom prst="rect">
            <a:avLst/>
          </a:prstGeom>
          <a:noFill/>
          <a:ln>
            <a:noFill/>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r>
              <a:rPr lang="en-US" altLang="ko-KR" sz="900">
                <a:latin typeface="+mn-lt"/>
                <a:ea typeface="+mn-ea"/>
              </a:rPr>
              <a:t>7</a:t>
            </a:r>
          </a:p>
        </p:txBody>
      </p:sp>
      <p:sp>
        <p:nvSpPr>
          <p:cNvPr id="16419" name="Rectangle 35"/>
          <p:cNvSpPr>
            <a:spLocks noChangeArrowheads="1"/>
          </p:cNvSpPr>
          <p:nvPr/>
        </p:nvSpPr>
        <p:spPr bwMode="gray">
          <a:xfrm>
            <a:off x="6027074" y="2026604"/>
            <a:ext cx="125614" cy="122238"/>
          </a:xfrm>
          <a:prstGeom prst="rect">
            <a:avLst/>
          </a:prstGeom>
          <a:noFill/>
          <a:ln>
            <a:noFill/>
          </a:ln>
          <a:effectLst/>
          <a:extLst>
            <a:ext uri="{91240B29-F687-4F45-9708-019B960494DF}">
              <a14:hiddenLine xmlns:a14="http://schemas.microsoft.com/office/drawing/2010/main" w="6350" algn="ctr">
                <a:solidFill>
                  <a:schemeClr val="bg2"/>
                </a:solidFill>
                <a:miter lim="800000"/>
                <a:headEnd/>
                <a:tailEnd/>
              </a14:hiddenLine>
            </a:ex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r>
              <a:rPr lang="en-US" altLang="ko-KR" sz="800">
                <a:solidFill>
                  <a:schemeClr val="bg1"/>
                </a:solidFill>
                <a:latin typeface="+mn-lt"/>
                <a:ea typeface="+mn-ea"/>
              </a:rPr>
              <a:t>7</a:t>
            </a:r>
          </a:p>
        </p:txBody>
      </p:sp>
      <p:sp>
        <p:nvSpPr>
          <p:cNvPr id="16420" name="Rectangle 36"/>
          <p:cNvSpPr>
            <a:spLocks noChangeArrowheads="1"/>
          </p:cNvSpPr>
          <p:nvPr/>
        </p:nvSpPr>
        <p:spPr bwMode="gray">
          <a:xfrm>
            <a:off x="6779104" y="1420812"/>
            <a:ext cx="128919" cy="122238"/>
          </a:xfrm>
          <a:prstGeom prst="rect">
            <a:avLst/>
          </a:prstGeom>
          <a:noFill/>
          <a:ln>
            <a:noFill/>
          </a:ln>
          <a:effectLst/>
          <a:extLst/>
        </p:spPr>
        <p:txBody>
          <a:bodyPr wrap="none" lIns="45720" rIns="4572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r>
              <a:rPr lang="en-US" altLang="ko-KR" sz="800">
                <a:solidFill>
                  <a:schemeClr val="bg1"/>
                </a:solidFill>
                <a:latin typeface="+mn-lt"/>
                <a:ea typeface="+mn-ea"/>
              </a:rPr>
              <a:t>7</a:t>
            </a:r>
          </a:p>
        </p:txBody>
      </p:sp>
      <p:sp>
        <p:nvSpPr>
          <p:cNvPr id="16421" name="Line 37"/>
          <p:cNvSpPr>
            <a:spLocks noChangeShapeType="1"/>
          </p:cNvSpPr>
          <p:nvPr/>
        </p:nvSpPr>
        <p:spPr bwMode="gray">
          <a:xfrm>
            <a:off x="155448" y="1200150"/>
            <a:ext cx="1532161" cy="0"/>
          </a:xfrm>
          <a:prstGeom prst="line">
            <a:avLst/>
          </a:prstGeom>
          <a:noFill/>
          <a:ln w="6350">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endParaRPr lang="en-US" sz="1400">
              <a:solidFill>
                <a:srgbClr val="000000"/>
              </a:solidFill>
              <a:latin typeface="+mn-lt"/>
              <a:ea typeface="+mn-ea"/>
            </a:endParaRPr>
          </a:p>
        </p:txBody>
      </p:sp>
      <p:sp>
        <p:nvSpPr>
          <p:cNvPr id="16422" name="Line 38"/>
          <p:cNvSpPr>
            <a:spLocks noChangeShapeType="1"/>
          </p:cNvSpPr>
          <p:nvPr/>
        </p:nvSpPr>
        <p:spPr bwMode="gray">
          <a:xfrm>
            <a:off x="1824789" y="1200150"/>
            <a:ext cx="2788920" cy="0"/>
          </a:xfrm>
          <a:prstGeom prst="line">
            <a:avLst/>
          </a:prstGeom>
          <a:noFill/>
          <a:ln w="6350">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endParaRPr lang="en-US" sz="1400">
              <a:solidFill>
                <a:srgbClr val="000000"/>
              </a:solidFill>
              <a:latin typeface="+mn-lt"/>
              <a:ea typeface="+mn-ea"/>
            </a:endParaRPr>
          </a:p>
        </p:txBody>
      </p:sp>
      <p:sp>
        <p:nvSpPr>
          <p:cNvPr id="16423" name="Line 39"/>
          <p:cNvSpPr>
            <a:spLocks noChangeShapeType="1"/>
          </p:cNvSpPr>
          <p:nvPr/>
        </p:nvSpPr>
        <p:spPr bwMode="gray">
          <a:xfrm>
            <a:off x="4722177" y="1200150"/>
            <a:ext cx="4680771" cy="0"/>
          </a:xfrm>
          <a:prstGeom prst="line">
            <a:avLst/>
          </a:prstGeom>
          <a:noFill/>
          <a:ln w="6350">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ctr" fontAlgn="base">
              <a:spcBef>
                <a:spcPct val="0"/>
              </a:spcBef>
              <a:spcAft>
                <a:spcPct val="0"/>
              </a:spcAft>
            </a:pPr>
            <a:endParaRPr lang="en-US" sz="1400">
              <a:solidFill>
                <a:srgbClr val="000000"/>
              </a:solidFill>
              <a:latin typeface="+mn-lt"/>
              <a:ea typeface="+mn-ea"/>
            </a:endParaRPr>
          </a:p>
        </p:txBody>
      </p:sp>
      <p:sp>
        <p:nvSpPr>
          <p:cNvPr id="16424" name="Text Box 40"/>
          <p:cNvSpPr txBox="1">
            <a:spLocks noChangeArrowheads="1"/>
          </p:cNvSpPr>
          <p:nvPr/>
        </p:nvSpPr>
        <p:spPr bwMode="gray">
          <a:xfrm>
            <a:off x="747122" y="1123206"/>
            <a:ext cx="348813" cy="153888"/>
          </a:xfrm>
          <a:prstGeom prst="rect">
            <a:avLst/>
          </a:prstGeom>
          <a:solidFill>
            <a:schemeClr val="bg1"/>
          </a:solidFill>
          <a:ln>
            <a:noFill/>
          </a:ln>
          <a:effectLst/>
          <a:extLst>
            <a:ext uri="{91240B29-F687-4F45-9708-019B960494DF}">
              <a14:hiddenLine xmlns:a14="http://schemas.microsoft.com/office/drawing/2010/main" w="9525"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45720" tIns="0" rIns="4572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fontAlgn="base">
              <a:spcBef>
                <a:spcPct val="0"/>
              </a:spcBef>
              <a:spcAft>
                <a:spcPct val="0"/>
              </a:spcAft>
            </a:pPr>
            <a:r>
              <a:rPr lang="zh-CN" altLang="en-US" sz="1000">
                <a:solidFill>
                  <a:srgbClr val="CB6015"/>
                </a:solidFill>
                <a:latin typeface="+mn-lt"/>
                <a:ea typeface="+mn-ea"/>
              </a:rPr>
              <a:t>准备</a:t>
            </a:r>
          </a:p>
        </p:txBody>
      </p:sp>
      <p:sp>
        <p:nvSpPr>
          <p:cNvPr id="16425" name="Text Box 41"/>
          <p:cNvSpPr txBox="1">
            <a:spLocks noChangeArrowheads="1"/>
          </p:cNvSpPr>
          <p:nvPr/>
        </p:nvSpPr>
        <p:spPr bwMode="gray">
          <a:xfrm>
            <a:off x="3044843" y="1123206"/>
            <a:ext cx="348813" cy="153888"/>
          </a:xfrm>
          <a:prstGeom prst="rect">
            <a:avLst/>
          </a:prstGeom>
          <a:solidFill>
            <a:schemeClr val="bg1"/>
          </a:solidFill>
          <a:ln>
            <a:noFill/>
          </a:ln>
          <a:effectLst/>
          <a:extLst>
            <a:ext uri="{91240B29-F687-4F45-9708-019B960494DF}">
              <a14:hiddenLine xmlns:a14="http://schemas.microsoft.com/office/drawing/2010/main" w="9525"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45720" tIns="0" rIns="4572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fontAlgn="base">
              <a:spcBef>
                <a:spcPct val="0"/>
              </a:spcBef>
              <a:spcAft>
                <a:spcPct val="0"/>
              </a:spcAft>
            </a:pPr>
            <a:r>
              <a:rPr lang="zh-CN" altLang="en-US" sz="1000">
                <a:solidFill>
                  <a:srgbClr val="CB6015"/>
                </a:solidFill>
                <a:latin typeface="+mn-lt"/>
                <a:ea typeface="+mn-ea"/>
              </a:rPr>
              <a:t>竞标</a:t>
            </a:r>
          </a:p>
        </p:txBody>
      </p:sp>
      <p:sp>
        <p:nvSpPr>
          <p:cNvPr id="16426" name="Text Box 42"/>
          <p:cNvSpPr txBox="1">
            <a:spLocks noChangeArrowheads="1"/>
          </p:cNvSpPr>
          <p:nvPr/>
        </p:nvSpPr>
        <p:spPr bwMode="gray">
          <a:xfrm>
            <a:off x="6742282" y="1123206"/>
            <a:ext cx="640560" cy="153888"/>
          </a:xfrm>
          <a:prstGeom prst="rect">
            <a:avLst/>
          </a:prstGeom>
          <a:solidFill>
            <a:schemeClr val="bg1"/>
          </a:solidFill>
          <a:ln>
            <a:noFill/>
          </a:ln>
          <a:effectLst/>
          <a:extLst>
            <a:ext uri="{91240B29-F687-4F45-9708-019B960494DF}">
              <a14:hiddenLine xmlns:a14="http://schemas.microsoft.com/office/drawing/2010/main" w="9525"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45720" tIns="0" rIns="45720" bIns="0" anchor="ctr">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fontAlgn="base">
              <a:spcBef>
                <a:spcPct val="0"/>
              </a:spcBef>
              <a:spcAft>
                <a:spcPct val="0"/>
              </a:spcAft>
            </a:pPr>
            <a:r>
              <a:rPr lang="zh-CN" altLang="en-US" sz="1000" smtClean="0">
                <a:solidFill>
                  <a:srgbClr val="CB6015"/>
                </a:solidFill>
                <a:latin typeface="+mn-lt"/>
                <a:ea typeface="+mn-ea"/>
              </a:rPr>
              <a:t>谈判</a:t>
            </a:r>
            <a:r>
              <a:rPr lang="en-US" altLang="zh-CN" sz="1000" smtClean="0">
                <a:solidFill>
                  <a:srgbClr val="CB6015"/>
                </a:solidFill>
                <a:latin typeface="+mn-lt"/>
                <a:ea typeface="+mn-ea"/>
              </a:rPr>
              <a:t>/</a:t>
            </a:r>
            <a:r>
              <a:rPr lang="zh-CN" altLang="en-US" sz="1000" smtClean="0">
                <a:solidFill>
                  <a:srgbClr val="CB6015"/>
                </a:solidFill>
                <a:latin typeface="+mn-lt"/>
                <a:ea typeface="+mn-ea"/>
              </a:rPr>
              <a:t>签约</a:t>
            </a:r>
            <a:endParaRPr lang="ko-KR" altLang="en-US" sz="1000">
              <a:solidFill>
                <a:srgbClr val="CB6015"/>
              </a:solidFill>
              <a:latin typeface="+mn-lt"/>
              <a:ea typeface="+mn-ea"/>
            </a:endParaRPr>
          </a:p>
        </p:txBody>
      </p:sp>
      <p:grpSp>
        <p:nvGrpSpPr>
          <p:cNvPr id="7" name="Group 6"/>
          <p:cNvGrpSpPr/>
          <p:nvPr/>
        </p:nvGrpSpPr>
        <p:grpSpPr>
          <a:xfrm>
            <a:off x="151200" y="557225"/>
            <a:ext cx="9601200" cy="499467"/>
            <a:chOff x="151200" y="557225"/>
            <a:chExt cx="9601200" cy="499467"/>
          </a:xfrm>
        </p:grpSpPr>
        <p:sp>
          <p:nvSpPr>
            <p:cNvPr id="5" name="MessageBox"/>
            <p:cNvSpPr/>
            <p:nvPr>
              <p:custDataLst>
                <p:tags r:id="rId2"/>
              </p:custDataLst>
            </p:nvPr>
          </p:nvSpPr>
          <p:spPr bwMode="auto">
            <a:xfrm>
              <a:off x="151200" y="557225"/>
              <a:ext cx="9601200" cy="430887"/>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lang="zh-CN" altLang="en-US">
                  <a:solidFill>
                    <a:srgbClr val="00BDF2"/>
                  </a:solidFill>
                  <a:latin typeface="Arial"/>
                  <a:ea typeface="+mj-ea"/>
                </a:rPr>
                <a:t>一个两步式程序包括有约束力和无约束力两个竞标阶段以及初步和确认性尽职调查。一步式程序通常不包括无约束力竞标和确认性尽职调查阶段。</a:t>
              </a:r>
            </a:p>
          </p:txBody>
        </p:sp>
        <p:cxnSp>
          <p:nvCxnSpPr>
            <p:cNvPr id="6" name="MessageLine"/>
            <p:cNvCxnSpPr/>
            <p:nvPr/>
          </p:nvCxnSpPr>
          <p:spPr bwMode="auto">
            <a:xfrm>
              <a:off x="151200" y="1056692"/>
              <a:ext cx="9601200" cy="0"/>
            </a:xfrm>
            <a:prstGeom prst="line">
              <a:avLst/>
            </a:prstGeom>
            <a:solidFill>
              <a:schemeClr val="folHlink"/>
            </a:solidFill>
            <a:ln w="6350" cap="flat" cmpd="sng" algn="ctr">
              <a:solidFill>
                <a:srgbClr val="97999B"/>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68" name="Rectangle 6"/>
          <p:cNvSpPr txBox="1">
            <a:spLocks noChangeArrowheads="1"/>
          </p:cNvSpPr>
          <p:nvPr/>
        </p:nvSpPr>
        <p:spPr bwMode="gray">
          <a:xfrm>
            <a:off x="155449" y="2739033"/>
            <a:ext cx="682752" cy="3385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vert="horz" wrap="square" lIns="0" tIns="0" rIns="0" bIns="0" numCol="1" anchor="t" anchorCtr="0" compatLnSpc="1">
            <a:prstTxWarp prst="textNoShape">
              <a:avLst/>
            </a:prstTxWarp>
            <a:spAutoFit/>
          </a:bodyPr>
          <a:lstStyle>
            <a:defPPr>
              <a:defRPr lang="en-US"/>
            </a:defPPr>
            <a:lvl1pPr marL="171450" indent="-171450" algn="l" defTabSz="1838325" rtl="0" eaLnBrk="0" fontAlgn="base" hangingPunct="0">
              <a:spcBef>
                <a:spcPct val="75000"/>
              </a:spcBef>
              <a:spcAft>
                <a:spcPct val="0"/>
              </a:spcAft>
              <a:buClr>
                <a:schemeClr val="tx2"/>
              </a:buClr>
              <a:buFont typeface="Symbol" pitchFamily="18" charset="2"/>
              <a:buChar char="·"/>
              <a:defRPr sz="1400" kern="1200">
                <a:solidFill>
                  <a:srgbClr val="53565A"/>
                </a:solidFill>
                <a:latin typeface="+mn-lt"/>
                <a:ea typeface="+mn-ea"/>
                <a:cs typeface="+mn-cs"/>
              </a:defRPr>
            </a:lvl1pPr>
            <a:lvl2pPr marL="344488" indent="-171450" algn="l" defTabSz="1838325" rtl="0" eaLnBrk="0" fontAlgn="base" hangingPunct="0">
              <a:spcBef>
                <a:spcPct val="25000"/>
              </a:spcBef>
              <a:spcAft>
                <a:spcPct val="0"/>
              </a:spcAft>
              <a:buClr>
                <a:schemeClr val="tx2"/>
              </a:buClr>
              <a:buFont typeface="Arial" pitchFamily="34" charset="0"/>
              <a:buChar char="–"/>
              <a:defRPr sz="1400" kern="1200">
                <a:solidFill>
                  <a:srgbClr val="53565A"/>
                </a:solidFill>
                <a:latin typeface="+mn-lt"/>
                <a:ea typeface="+mn-ea"/>
                <a:cs typeface="+mn-cs"/>
              </a:defRPr>
            </a:lvl2pPr>
            <a:lvl3pPr marL="517525" indent="-171450" algn="l" defTabSz="1838325" rtl="0" eaLnBrk="0" fontAlgn="base" hangingPunct="0">
              <a:spcBef>
                <a:spcPct val="25000"/>
              </a:spcBef>
              <a:spcAft>
                <a:spcPct val="0"/>
              </a:spcAft>
              <a:buClr>
                <a:schemeClr val="tx2"/>
              </a:buClr>
              <a:buFont typeface="Symbol" pitchFamily="18" charset="2"/>
              <a:buChar char="·"/>
              <a:defRPr sz="1400" kern="1200">
                <a:solidFill>
                  <a:srgbClr val="53565A"/>
                </a:solidFill>
                <a:latin typeface="+mn-lt"/>
                <a:ea typeface="+mn-ea"/>
                <a:cs typeface="+mn-cs"/>
              </a:defRPr>
            </a:lvl3pPr>
            <a:lvl4pPr marL="685800" indent="-166688" algn="l" defTabSz="1838325" rtl="0" eaLnBrk="0" fontAlgn="base" hangingPunct="0">
              <a:spcBef>
                <a:spcPct val="25000"/>
              </a:spcBef>
              <a:spcAft>
                <a:spcPct val="0"/>
              </a:spcAft>
              <a:buClr>
                <a:schemeClr val="tx2"/>
              </a:buClr>
              <a:buFont typeface="Arial" pitchFamily="34" charset="0"/>
              <a:buChar char="–"/>
              <a:defRPr sz="1400" kern="1200">
                <a:solidFill>
                  <a:srgbClr val="53565A"/>
                </a:solidFill>
                <a:latin typeface="+mn-lt"/>
                <a:ea typeface="+mn-ea"/>
                <a:cs typeface="+mn-cs"/>
              </a:defRPr>
            </a:lvl4pPr>
            <a:lvl5pPr marL="852488" indent="-165100" algn="l" defTabSz="1838325" rtl="0" eaLnBrk="0" fontAlgn="base" hangingPunct="0">
              <a:spcBef>
                <a:spcPct val="25000"/>
              </a:spcBef>
              <a:spcAft>
                <a:spcPct val="0"/>
              </a:spcAft>
              <a:buClr>
                <a:schemeClr val="tx2"/>
              </a:buClr>
              <a:buFont typeface="Symbol" pitchFamily="18" charset="2"/>
              <a:buChar char="·"/>
              <a:defRPr sz="1400" kern="1200">
                <a:solidFill>
                  <a:srgbClr val="53565A"/>
                </a:solidFill>
                <a:latin typeface="+mn-lt"/>
                <a:ea typeface="+mn-ea"/>
                <a:cs typeface="+mn-cs"/>
              </a:defRPr>
            </a:lvl5pPr>
            <a:lvl6pPr marL="1309688" indent="-165100" algn="l" defTabSz="1838325"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mn-lt"/>
                <a:ea typeface="+mn-ea"/>
                <a:cs typeface="+mn-cs"/>
              </a:defRPr>
            </a:lvl6pPr>
            <a:lvl7pPr marL="1766888" indent="-165100" algn="l" defTabSz="1838325"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mn-lt"/>
                <a:ea typeface="+mn-ea"/>
                <a:cs typeface="+mn-cs"/>
              </a:defRPr>
            </a:lvl7pPr>
            <a:lvl8pPr marL="2224088" indent="-165100" algn="l" defTabSz="1838325"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mn-lt"/>
                <a:ea typeface="+mn-ea"/>
                <a:cs typeface="+mn-cs"/>
              </a:defRPr>
            </a:lvl8pPr>
            <a:lvl9pPr marL="2681288" indent="-165100" algn="l" defTabSz="1838325" rtl="0" eaLnBrk="0" fontAlgn="base" latinLnBrk="0" hangingPunct="0">
              <a:spcBef>
                <a:spcPct val="25000"/>
              </a:spcBef>
              <a:spcAft>
                <a:spcPct val="0"/>
              </a:spcAft>
              <a:buClr>
                <a:schemeClr val="tx2"/>
              </a:buClr>
              <a:buFont typeface="Symbol" pitchFamily="18" charset="2"/>
              <a:buChar char="·"/>
              <a:defRPr sz="1400" kern="1200">
                <a:solidFill>
                  <a:srgbClr val="53565A"/>
                </a:solidFill>
                <a:latin typeface="+mn-lt"/>
                <a:ea typeface="+mn-ea"/>
                <a:cs typeface="+mn-cs"/>
              </a:defRPr>
            </a:lvl9pPr>
          </a:lstStyle>
          <a:p>
            <a:pPr marL="114300" indent="-114300" eaLnBrk="1" hangingPunct="1">
              <a:spcBef>
                <a:spcPts val="300"/>
              </a:spcBef>
            </a:pPr>
            <a:r>
              <a:rPr lang="zh-CN" altLang="en-US" sz="800" smtClean="0"/>
              <a:t>聘任财务顾问讨论</a:t>
            </a:r>
            <a:r>
              <a:rPr lang="en-US" altLang="zh-CN" sz="800" smtClean="0"/>
              <a:t>/</a:t>
            </a:r>
            <a:r>
              <a:rPr lang="zh-CN" altLang="en-US" sz="800" smtClean="0"/>
              <a:t>寻找机会</a:t>
            </a:r>
          </a:p>
          <a:p>
            <a:pPr marL="114300" indent="-114300" eaLnBrk="1" hangingPunct="1">
              <a:spcBef>
                <a:spcPts val="300"/>
              </a:spcBef>
            </a:pPr>
            <a:r>
              <a:rPr lang="zh-CN" altLang="en-US" sz="800" smtClean="0"/>
              <a:t>组建负责协调的内部特别工作组</a:t>
            </a:r>
          </a:p>
          <a:p>
            <a:pPr marL="114300" indent="-114300" eaLnBrk="1" hangingPunct="1">
              <a:spcBef>
                <a:spcPts val="300"/>
              </a:spcBef>
            </a:pPr>
            <a:r>
              <a:rPr lang="zh-CN" altLang="en-US" sz="800" smtClean="0"/>
              <a:t>表明意向</a:t>
            </a:r>
          </a:p>
          <a:p>
            <a:pPr marL="114300" indent="-114300" eaLnBrk="1" hangingPunct="1">
              <a:spcBef>
                <a:spcPts val="300"/>
              </a:spcBef>
            </a:pPr>
            <a:r>
              <a:rPr lang="zh-CN" altLang="en-US" sz="800" smtClean="0"/>
              <a:t>如果需要，签署保密协议，并且开始准备介绍材料（</a:t>
            </a:r>
            <a:r>
              <a:rPr lang="en-US" altLang="zh-CN" sz="800" smtClean="0"/>
              <a:t>Teaser</a:t>
            </a:r>
            <a:r>
              <a:rPr lang="zh-CN" altLang="en-US" sz="800" smtClean="0"/>
              <a:t>）</a:t>
            </a:r>
          </a:p>
          <a:p>
            <a:pPr marL="114300" indent="-114300" eaLnBrk="1" hangingPunct="1">
              <a:spcBef>
                <a:spcPts val="300"/>
              </a:spcBef>
            </a:pPr>
            <a:r>
              <a:rPr lang="zh-CN" altLang="en-US" sz="800" smtClean="0"/>
              <a:t>开发工作计划，并且举行启动会议</a:t>
            </a:r>
          </a:p>
          <a:p>
            <a:pPr marL="114300" indent="-114300" eaLnBrk="1" hangingPunct="1">
              <a:spcBef>
                <a:spcPts val="300"/>
              </a:spcBef>
            </a:pPr>
            <a:r>
              <a:rPr lang="zh-CN" altLang="en-US" sz="800" smtClean="0"/>
              <a:t>聘任法律</a:t>
            </a:r>
            <a:r>
              <a:rPr lang="en-US" altLang="zh-CN" sz="800" smtClean="0"/>
              <a:t>/</a:t>
            </a:r>
            <a:r>
              <a:rPr lang="zh-CN" altLang="en-US" sz="800" smtClean="0"/>
              <a:t>会计顾问</a:t>
            </a:r>
          </a:p>
          <a:p>
            <a:pPr marL="114300" indent="-114300" eaLnBrk="1" hangingPunct="1">
              <a:spcBef>
                <a:spcPts val="300"/>
              </a:spcBef>
            </a:pPr>
            <a:r>
              <a:rPr lang="zh-CN" altLang="en-US" sz="800" smtClean="0"/>
              <a:t>进行初步行业</a:t>
            </a:r>
            <a:r>
              <a:rPr lang="en-US" altLang="zh-CN" sz="800" smtClean="0"/>
              <a:t>/</a:t>
            </a:r>
            <a:r>
              <a:rPr lang="zh-CN" altLang="en-US" sz="800" smtClean="0"/>
              <a:t>公司分析</a:t>
            </a:r>
          </a:p>
          <a:p>
            <a:pPr marL="114300" indent="-114300" eaLnBrk="1" hangingPunct="1">
              <a:spcBef>
                <a:spcPts val="300"/>
              </a:spcBef>
            </a:pPr>
            <a:r>
              <a:rPr lang="zh-CN" altLang="en-US" sz="800" smtClean="0"/>
              <a:t>进行初步潜在竞购者</a:t>
            </a:r>
            <a:br>
              <a:rPr lang="en-US" altLang="zh-CN" sz="800" smtClean="0"/>
            </a:br>
            <a:r>
              <a:rPr lang="zh-CN" altLang="en-US" sz="800" smtClean="0"/>
              <a:t>分析</a:t>
            </a:r>
          </a:p>
          <a:p>
            <a:pPr marL="114300" indent="-114300" eaLnBrk="1" hangingPunct="1">
              <a:spcBef>
                <a:spcPts val="300"/>
              </a:spcBef>
            </a:pPr>
            <a:r>
              <a:rPr lang="zh-CN" altLang="en-US" sz="800" smtClean="0"/>
              <a:t>如果需要，提交意向书</a:t>
            </a:r>
            <a:endParaRPr lang="en-US" altLang="ko-KR" sz="800"/>
          </a:p>
        </p:txBody>
      </p:sp>
      <p:sp>
        <p:nvSpPr>
          <p:cNvPr id="10" name="Rectangle 9"/>
          <p:cNvSpPr/>
          <p:nvPr>
            <p:custDataLst>
              <p:tags r:id="rId3"/>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mj-ea"/>
              </a:rPr>
              <a:t>13</a:t>
            </a:r>
            <a:endParaRPr kumimoji="0" lang="en-US" sz="800" i="0" u="none" strike="noStrike" cap="none" normalizeH="0" baseline="0" smtClean="0">
              <a:ln>
                <a:noFill/>
              </a:ln>
              <a:solidFill>
                <a:srgbClr val="53565A"/>
              </a:solidFill>
              <a:effectLst/>
              <a:latin typeface="Arial" pitchFamily="34" charset="0"/>
              <a:ea typeface="+mj-ea"/>
            </a:endParaRPr>
          </a:p>
        </p:txBody>
      </p:sp>
      <p:sp>
        <p:nvSpPr>
          <p:cNvPr id="11" name="Rectangle 10"/>
          <p:cNvSpPr/>
          <p:nvPr>
            <p:custDataLst>
              <p:tags r:id="rId4"/>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mj-ea"/>
              </a:rPr>
              <a:t>典型的并购程序及顾问职责</a:t>
            </a:r>
            <a:endParaRPr kumimoji="0" lang="en-US" sz="800" i="0" u="none" strike="noStrike" cap="none" normalizeH="0" baseline="0" smtClean="0">
              <a:ln>
                <a:noFill/>
              </a:ln>
              <a:solidFill>
                <a:srgbClr val="53565A"/>
              </a:solidFill>
              <a:effectLst/>
              <a:latin typeface="Arial" pitchFamily="34" charset="0"/>
              <a:ea typeface="+mj-ea"/>
            </a:endParaRPr>
          </a:p>
        </p:txBody>
      </p:sp>
    </p:spTree>
    <p:custDataLst>
      <p:tags r:id="rId5"/>
    </p:custDataLst>
    <p:extLst>
      <p:ext uri="{BB962C8B-B14F-4D97-AF65-F5344CB8AC3E}">
        <p14:creationId xmlns:p14="http://schemas.microsoft.com/office/powerpoint/2010/main" val="686167355"/>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0" name="Rectangle 35"/>
          <p:cNvSpPr>
            <a:spLocks noGrp="1" noChangeArrowheads="1"/>
          </p:cNvSpPr>
          <p:nvPr>
            <p:ph type="title"/>
          </p:nvPr>
        </p:nvSpPr>
        <p:spPr/>
        <p:txBody>
          <a:bodyPr/>
          <a:lstStyle/>
          <a:p>
            <a:pPr eaLnBrk="1" hangingPunct="1"/>
            <a:r>
              <a:rPr lang="zh-CN" altLang="en-US" smtClean="0"/>
              <a:t>顾问的作用和职责</a:t>
            </a:r>
            <a:endParaRPr lang="en-US" altLang="zh-CN" smtClean="0"/>
          </a:p>
        </p:txBody>
      </p:sp>
      <p:sp>
        <p:nvSpPr>
          <p:cNvPr id="48132" name="Rectangle 39"/>
          <p:cNvSpPr>
            <a:spLocks noChangeArrowheads="1"/>
          </p:cNvSpPr>
          <p:nvPr/>
        </p:nvSpPr>
        <p:spPr bwMode="gray">
          <a:xfrm>
            <a:off x="1978025" y="4930775"/>
            <a:ext cx="1733550" cy="1241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algn="l" defTabSz="1838325">
              <a:spcBef>
                <a:spcPct val="75000"/>
              </a:spcBef>
              <a:buClr>
                <a:srgbClr val="97999B"/>
              </a:buClr>
              <a:buFont typeface="Symbol" pitchFamily="18" charset="2"/>
              <a:buNone/>
            </a:pPr>
            <a:r>
              <a:rPr lang="zh-CN" altLang="en-US" sz="1300" b="1" smtClean="0">
                <a:solidFill>
                  <a:srgbClr val="00BDF2"/>
                </a:solidFill>
                <a:ea typeface="STKaiti" pitchFamily="2" charset="-122"/>
              </a:rPr>
              <a:t>公关、政府关系</a:t>
            </a:r>
          </a:p>
          <a:p>
            <a:pPr marL="171450" indent="-171450" algn="l" defTabSz="1838325">
              <a:spcBef>
                <a:spcPct val="75000"/>
              </a:spcBef>
              <a:buClr>
                <a:srgbClr val="97999B"/>
              </a:buClr>
              <a:buFont typeface="Symbol" pitchFamily="18" charset="2"/>
              <a:buChar char="·"/>
            </a:pPr>
            <a:r>
              <a:rPr lang="zh-CN" altLang="en-US" sz="1300" smtClean="0">
                <a:solidFill>
                  <a:srgbClr val="53565A"/>
                </a:solidFill>
                <a:ea typeface="STKaiti" pitchFamily="2" charset="-122"/>
              </a:rPr>
              <a:t>公共关系</a:t>
            </a:r>
          </a:p>
          <a:p>
            <a:pPr marL="171450" indent="-171450" algn="l" defTabSz="1838325">
              <a:spcBef>
                <a:spcPct val="75000"/>
              </a:spcBef>
              <a:buClr>
                <a:srgbClr val="97999B"/>
              </a:buClr>
              <a:buFont typeface="Symbol" pitchFamily="18" charset="2"/>
              <a:buChar char="·"/>
            </a:pPr>
            <a:r>
              <a:rPr lang="zh-CN" altLang="en-US" sz="1300" smtClean="0">
                <a:solidFill>
                  <a:srgbClr val="53565A"/>
                </a:solidFill>
                <a:ea typeface="STKaiti" pitchFamily="2" charset="-122"/>
              </a:rPr>
              <a:t>政府关系</a:t>
            </a:r>
          </a:p>
          <a:p>
            <a:pPr marL="171450" indent="-171450" algn="l" defTabSz="1838325">
              <a:spcBef>
                <a:spcPct val="75000"/>
              </a:spcBef>
              <a:buClr>
                <a:srgbClr val="97999B"/>
              </a:buClr>
              <a:buFont typeface="Symbol" pitchFamily="18" charset="2"/>
              <a:buChar char="·"/>
            </a:pPr>
            <a:r>
              <a:rPr lang="zh-CN" altLang="en-US" sz="1300" smtClean="0">
                <a:solidFill>
                  <a:srgbClr val="53565A"/>
                </a:solidFill>
                <a:ea typeface="STKaiti" pitchFamily="2" charset="-122"/>
              </a:rPr>
              <a:t>投资者关系</a:t>
            </a:r>
          </a:p>
        </p:txBody>
      </p:sp>
      <p:sp>
        <p:nvSpPr>
          <p:cNvPr id="48133" name="Rectangle 40"/>
          <p:cNvSpPr>
            <a:spLocks noChangeArrowheads="1"/>
          </p:cNvSpPr>
          <p:nvPr/>
        </p:nvSpPr>
        <p:spPr bwMode="gray">
          <a:xfrm>
            <a:off x="6197600" y="4930775"/>
            <a:ext cx="1733550" cy="125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algn="l" defTabSz="1838325">
              <a:spcBef>
                <a:spcPct val="75000"/>
              </a:spcBef>
              <a:buClr>
                <a:srgbClr val="97999B"/>
              </a:buClr>
              <a:buFont typeface="Symbol" pitchFamily="18" charset="2"/>
              <a:buNone/>
            </a:pPr>
            <a:r>
              <a:rPr lang="zh-CN" altLang="en-US" sz="1300" b="1" smtClean="0">
                <a:solidFill>
                  <a:srgbClr val="00BDF2"/>
                </a:solidFill>
                <a:ea typeface="STKaiti" pitchFamily="2" charset="-122"/>
              </a:rPr>
              <a:t>其它顾问</a:t>
            </a:r>
          </a:p>
          <a:p>
            <a:pPr marL="171450" indent="-171450" algn="l" defTabSz="1838325">
              <a:spcBef>
                <a:spcPct val="75000"/>
              </a:spcBef>
              <a:buClr>
                <a:srgbClr val="97999B"/>
              </a:buClr>
              <a:buFont typeface="Symbol" pitchFamily="18" charset="2"/>
              <a:buChar char="·"/>
            </a:pPr>
            <a:r>
              <a:rPr lang="zh-CN" altLang="en-US" sz="1300" smtClean="0">
                <a:solidFill>
                  <a:srgbClr val="53565A"/>
                </a:solidFill>
                <a:ea typeface="STKaiti" pitchFamily="2" charset="-122"/>
              </a:rPr>
              <a:t>商业</a:t>
            </a:r>
          </a:p>
          <a:p>
            <a:pPr marL="171450" indent="-171450" algn="l" defTabSz="1838325">
              <a:spcBef>
                <a:spcPct val="75000"/>
              </a:spcBef>
              <a:buClr>
                <a:srgbClr val="97999B"/>
              </a:buClr>
              <a:buFont typeface="Symbol" pitchFamily="18" charset="2"/>
              <a:buChar char="·"/>
            </a:pPr>
            <a:r>
              <a:rPr lang="zh-CN" altLang="en-US" sz="1300" smtClean="0">
                <a:solidFill>
                  <a:srgbClr val="53565A"/>
                </a:solidFill>
                <a:ea typeface="STKaiti" pitchFamily="2" charset="-122"/>
              </a:rPr>
              <a:t>技术</a:t>
            </a:r>
            <a:endParaRPr lang="en-US" altLang="zh-CN" sz="1300" smtClean="0">
              <a:solidFill>
                <a:srgbClr val="53565A"/>
              </a:solidFill>
              <a:ea typeface="STKaiti" pitchFamily="2" charset="-122"/>
            </a:endParaRPr>
          </a:p>
          <a:p>
            <a:pPr marL="171450" indent="-171450" algn="l" defTabSz="1838325">
              <a:spcBef>
                <a:spcPct val="75000"/>
              </a:spcBef>
              <a:buClr>
                <a:srgbClr val="97999B"/>
              </a:buClr>
              <a:buFont typeface="Symbol" pitchFamily="18" charset="2"/>
              <a:buChar char="·"/>
            </a:pPr>
            <a:r>
              <a:rPr lang="zh-CN" altLang="en-US" sz="1300" smtClean="0">
                <a:solidFill>
                  <a:srgbClr val="53565A"/>
                </a:solidFill>
                <a:ea typeface="STKaiti" pitchFamily="2" charset="-122"/>
              </a:rPr>
              <a:t>人事</a:t>
            </a:r>
          </a:p>
        </p:txBody>
      </p:sp>
      <p:sp>
        <p:nvSpPr>
          <p:cNvPr id="48134" name="Rectangle 38"/>
          <p:cNvSpPr>
            <a:spLocks noChangeArrowheads="1"/>
          </p:cNvSpPr>
          <p:nvPr/>
        </p:nvSpPr>
        <p:spPr bwMode="gray">
          <a:xfrm>
            <a:off x="1138238" y="3133725"/>
            <a:ext cx="1733550" cy="158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algn="l" defTabSz="1838325">
              <a:spcBef>
                <a:spcPct val="75000"/>
              </a:spcBef>
              <a:buClr>
                <a:srgbClr val="97999B"/>
              </a:buClr>
              <a:buFont typeface="Symbol" pitchFamily="18" charset="2"/>
              <a:buNone/>
            </a:pPr>
            <a:r>
              <a:rPr lang="zh-CN" altLang="en-US" sz="1300" b="1" smtClean="0">
                <a:solidFill>
                  <a:srgbClr val="00BDF2"/>
                </a:solidFill>
                <a:ea typeface="STKaiti" pitchFamily="2" charset="-122"/>
              </a:rPr>
              <a:t>法律顾问</a:t>
            </a:r>
          </a:p>
          <a:p>
            <a:pPr marL="171450" indent="-171450" algn="l" defTabSz="1838325">
              <a:spcBef>
                <a:spcPct val="75000"/>
              </a:spcBef>
              <a:buClr>
                <a:srgbClr val="97999B"/>
              </a:buClr>
              <a:buFont typeface="Symbol" pitchFamily="18" charset="2"/>
              <a:buChar char="·"/>
            </a:pPr>
            <a:r>
              <a:rPr lang="zh-CN" altLang="en-US" sz="1300" smtClean="0">
                <a:solidFill>
                  <a:srgbClr val="53565A"/>
                </a:solidFill>
                <a:ea typeface="STKaiti" pitchFamily="2" charset="-122"/>
              </a:rPr>
              <a:t>法律尽职调查</a:t>
            </a:r>
          </a:p>
          <a:p>
            <a:pPr marL="171450" indent="-171450" algn="l" defTabSz="1838325">
              <a:spcBef>
                <a:spcPct val="75000"/>
              </a:spcBef>
              <a:buClr>
                <a:srgbClr val="97999B"/>
              </a:buClr>
              <a:buFont typeface="Symbol" pitchFamily="18" charset="2"/>
              <a:buChar char="·"/>
            </a:pPr>
            <a:r>
              <a:rPr lang="zh-CN" altLang="en-US" sz="1300" smtClean="0">
                <a:solidFill>
                  <a:srgbClr val="53565A"/>
                </a:solidFill>
                <a:ea typeface="STKaiti" pitchFamily="2" charset="-122"/>
              </a:rPr>
              <a:t>合同谈判和文件编制</a:t>
            </a:r>
          </a:p>
          <a:p>
            <a:pPr marL="171450" indent="-171450" algn="l" defTabSz="1838325">
              <a:spcBef>
                <a:spcPct val="75000"/>
              </a:spcBef>
              <a:buClr>
                <a:srgbClr val="97999B"/>
              </a:buClr>
              <a:buFont typeface="Symbol" pitchFamily="18" charset="2"/>
              <a:buChar char="·"/>
            </a:pPr>
            <a:r>
              <a:rPr lang="zh-CN" altLang="en-US" sz="1300" smtClean="0">
                <a:solidFill>
                  <a:srgbClr val="53565A"/>
                </a:solidFill>
                <a:ea typeface="STKaiti" pitchFamily="2" charset="-122"/>
              </a:rPr>
              <a:t>监管批准</a:t>
            </a:r>
          </a:p>
          <a:p>
            <a:pPr marL="171450" indent="-171450" algn="l" defTabSz="1838325">
              <a:spcBef>
                <a:spcPct val="75000"/>
              </a:spcBef>
              <a:buClr>
                <a:srgbClr val="97999B"/>
              </a:buClr>
              <a:buFont typeface="Symbol" pitchFamily="18" charset="2"/>
              <a:buChar char="·"/>
            </a:pPr>
            <a:r>
              <a:rPr lang="zh-CN" altLang="en-US" sz="1300" smtClean="0">
                <a:solidFill>
                  <a:srgbClr val="53565A"/>
                </a:solidFill>
                <a:ea typeface="STKaiti" pitchFamily="2" charset="-122"/>
              </a:rPr>
              <a:t>税收结构</a:t>
            </a:r>
            <a:endParaRPr lang="en-US" sz="1300" smtClean="0">
              <a:solidFill>
                <a:srgbClr val="53565A"/>
              </a:solidFill>
              <a:ea typeface="STKaiti" pitchFamily="2" charset="-122"/>
            </a:endParaRPr>
          </a:p>
        </p:txBody>
      </p:sp>
      <p:sp>
        <p:nvSpPr>
          <p:cNvPr id="48135" name="Rectangle 41"/>
          <p:cNvSpPr>
            <a:spLocks noChangeArrowheads="1"/>
          </p:cNvSpPr>
          <p:nvPr/>
        </p:nvSpPr>
        <p:spPr bwMode="gray">
          <a:xfrm>
            <a:off x="7035800" y="3133725"/>
            <a:ext cx="1733550" cy="893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algn="l" defTabSz="1838325">
              <a:spcBef>
                <a:spcPct val="75000"/>
              </a:spcBef>
              <a:buClr>
                <a:srgbClr val="97999B"/>
              </a:buClr>
              <a:buFont typeface="Symbol" pitchFamily="18" charset="2"/>
              <a:buNone/>
            </a:pPr>
            <a:r>
              <a:rPr lang="zh-CN" altLang="en-US" sz="1300" b="1" smtClean="0">
                <a:solidFill>
                  <a:srgbClr val="00BDF2"/>
                </a:solidFill>
                <a:ea typeface="STKaiti" pitchFamily="2" charset="-122"/>
              </a:rPr>
              <a:t>会计和税务</a:t>
            </a:r>
          </a:p>
          <a:p>
            <a:pPr marL="171450" indent="-171450" algn="l" defTabSz="1838325">
              <a:spcBef>
                <a:spcPct val="75000"/>
              </a:spcBef>
              <a:buClr>
                <a:srgbClr val="97999B"/>
              </a:buClr>
              <a:buFont typeface="Symbol" pitchFamily="18" charset="2"/>
              <a:buChar char="·"/>
            </a:pPr>
            <a:r>
              <a:rPr lang="zh-CN" altLang="en-US" sz="1300" smtClean="0">
                <a:solidFill>
                  <a:srgbClr val="53565A"/>
                </a:solidFill>
                <a:ea typeface="STKaiti" pitchFamily="2" charset="-122"/>
              </a:rPr>
              <a:t>财务和税务尽职调查</a:t>
            </a:r>
          </a:p>
          <a:p>
            <a:pPr marL="171450" indent="-171450" algn="l" defTabSz="1838325">
              <a:spcBef>
                <a:spcPct val="75000"/>
              </a:spcBef>
              <a:buClr>
                <a:srgbClr val="97999B"/>
              </a:buClr>
              <a:buFont typeface="Symbol" pitchFamily="18" charset="2"/>
              <a:buChar char="·"/>
            </a:pPr>
            <a:r>
              <a:rPr lang="zh-CN" altLang="en-US" sz="1300" smtClean="0">
                <a:solidFill>
                  <a:srgbClr val="53565A"/>
                </a:solidFill>
                <a:ea typeface="STKaiti" pitchFamily="2" charset="-122"/>
              </a:rPr>
              <a:t>税收结构</a:t>
            </a:r>
          </a:p>
        </p:txBody>
      </p:sp>
      <p:sp>
        <p:nvSpPr>
          <p:cNvPr id="48136" name="Rectangle 42"/>
          <p:cNvSpPr>
            <a:spLocks noChangeArrowheads="1"/>
          </p:cNvSpPr>
          <p:nvPr/>
        </p:nvSpPr>
        <p:spPr bwMode="gray">
          <a:xfrm>
            <a:off x="2505075" y="619125"/>
            <a:ext cx="4899025" cy="227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marL="171450" indent="-171450" algn="l" defTabSz="1838325">
              <a:spcBef>
                <a:spcPct val="75000"/>
              </a:spcBef>
              <a:buClr>
                <a:srgbClr val="97999B"/>
              </a:buClr>
              <a:buFont typeface="Symbol" pitchFamily="18" charset="2"/>
              <a:buNone/>
            </a:pPr>
            <a:r>
              <a:rPr lang="zh-CN" altLang="en-US" sz="1300" b="1" smtClean="0">
                <a:solidFill>
                  <a:srgbClr val="002D72"/>
                </a:solidFill>
                <a:ea typeface="STKaiti" pitchFamily="2" charset="-122"/>
              </a:rPr>
              <a:t>财务顾问	</a:t>
            </a:r>
          </a:p>
          <a:p>
            <a:pPr marL="171450" indent="-171450" algn="l" defTabSz="1838325">
              <a:spcBef>
                <a:spcPct val="75000"/>
              </a:spcBef>
              <a:buClr>
                <a:srgbClr val="97999B"/>
              </a:buClr>
              <a:buFont typeface="Symbol" pitchFamily="18" charset="2"/>
              <a:buChar char="·"/>
            </a:pPr>
            <a:r>
              <a:rPr lang="zh-CN" altLang="en-US" sz="1300" smtClean="0">
                <a:solidFill>
                  <a:srgbClr val="53565A"/>
                </a:solidFill>
                <a:ea typeface="STKaiti" pitchFamily="2" charset="-122"/>
              </a:rPr>
              <a:t>客户、各方专业顾问和对方相应人员的总协调人。具体职责包括</a:t>
            </a:r>
          </a:p>
          <a:p>
            <a:pPr marL="344488" lvl="1" indent="-171450" algn="l" defTabSz="1838325">
              <a:spcBef>
                <a:spcPct val="25000"/>
              </a:spcBef>
              <a:buClr>
                <a:srgbClr val="97999B"/>
              </a:buClr>
              <a:buFont typeface="Arial" pitchFamily="34" charset="0"/>
              <a:buChar char="–"/>
            </a:pPr>
            <a:r>
              <a:rPr lang="zh-CN" altLang="en-US" sz="1300" smtClean="0">
                <a:solidFill>
                  <a:srgbClr val="53565A"/>
                </a:solidFill>
                <a:ea typeface="STKaiti" pitchFamily="2" charset="-122"/>
              </a:rPr>
              <a:t>尽职调查，与客户的工作团队和其他专业顾问合作</a:t>
            </a:r>
          </a:p>
          <a:p>
            <a:pPr marL="344488" lvl="1" indent="-171450" algn="l" defTabSz="1838325">
              <a:spcBef>
                <a:spcPct val="25000"/>
              </a:spcBef>
              <a:buClr>
                <a:srgbClr val="97999B"/>
              </a:buClr>
              <a:buFont typeface="Arial" pitchFamily="34" charset="0"/>
              <a:buChar char="–"/>
            </a:pPr>
            <a:r>
              <a:rPr lang="zh-CN" altLang="en-US" sz="1300" smtClean="0">
                <a:solidFill>
                  <a:srgbClr val="53565A"/>
                </a:solidFill>
                <a:ea typeface="STKaiti" pitchFamily="2" charset="-122"/>
              </a:rPr>
              <a:t>估值（历史表现和财务预测）</a:t>
            </a:r>
          </a:p>
          <a:p>
            <a:pPr marL="344488" lvl="1" indent="-171450" algn="l" defTabSz="1838325">
              <a:spcBef>
                <a:spcPct val="25000"/>
              </a:spcBef>
              <a:buClr>
                <a:srgbClr val="97999B"/>
              </a:buClr>
              <a:buFont typeface="Arial" pitchFamily="34" charset="0"/>
              <a:buChar char="–"/>
            </a:pPr>
            <a:r>
              <a:rPr lang="zh-CN" altLang="en-US" sz="1300" smtClean="0">
                <a:solidFill>
                  <a:srgbClr val="53565A"/>
                </a:solidFill>
                <a:ea typeface="STKaiti" pitchFamily="2" charset="-122"/>
              </a:rPr>
              <a:t>谈判</a:t>
            </a:r>
          </a:p>
          <a:p>
            <a:pPr marL="344488" lvl="1" indent="-171450" algn="l" defTabSz="1838325">
              <a:spcBef>
                <a:spcPct val="25000"/>
              </a:spcBef>
              <a:buClr>
                <a:srgbClr val="97999B"/>
              </a:buClr>
              <a:buFont typeface="Arial" pitchFamily="34" charset="0"/>
              <a:buChar char="–"/>
            </a:pPr>
            <a:r>
              <a:rPr lang="zh-CN" altLang="en-US" sz="1300" smtClean="0">
                <a:solidFill>
                  <a:srgbClr val="53565A"/>
                </a:solidFill>
                <a:ea typeface="STKaiti" pitchFamily="2" charset="-122"/>
              </a:rPr>
              <a:t>交易结构设计</a:t>
            </a:r>
          </a:p>
          <a:p>
            <a:pPr marL="344488" lvl="1" indent="-171450" algn="l" defTabSz="1838325">
              <a:spcBef>
                <a:spcPct val="25000"/>
              </a:spcBef>
              <a:buClr>
                <a:srgbClr val="97999B"/>
              </a:buClr>
              <a:buFont typeface="Arial" pitchFamily="34" charset="0"/>
              <a:buChar char="–"/>
            </a:pPr>
            <a:r>
              <a:rPr lang="zh-CN" altLang="en-US" sz="1300" smtClean="0">
                <a:solidFill>
                  <a:srgbClr val="53565A"/>
                </a:solidFill>
                <a:ea typeface="STKaiti" pitchFamily="2" charset="-122"/>
              </a:rPr>
              <a:t>融资策略和执行</a:t>
            </a:r>
          </a:p>
          <a:p>
            <a:pPr marL="344488" lvl="1" indent="-171450" algn="l" defTabSz="1838325">
              <a:spcBef>
                <a:spcPct val="25000"/>
              </a:spcBef>
              <a:buClr>
                <a:srgbClr val="97999B"/>
              </a:buClr>
              <a:buFont typeface="Arial" pitchFamily="34" charset="0"/>
              <a:buChar char="–"/>
            </a:pPr>
            <a:r>
              <a:rPr lang="zh-CN" altLang="en-US" sz="1300" smtClean="0">
                <a:solidFill>
                  <a:srgbClr val="53565A"/>
                </a:solidFill>
                <a:ea typeface="STKaiti" pitchFamily="2" charset="-122"/>
              </a:rPr>
              <a:t>发表公告和投资者关系</a:t>
            </a:r>
          </a:p>
          <a:p>
            <a:pPr marL="344488" lvl="1" indent="-171450" algn="l" defTabSz="1838325">
              <a:spcBef>
                <a:spcPct val="25000"/>
              </a:spcBef>
              <a:buClr>
                <a:srgbClr val="97999B"/>
              </a:buClr>
              <a:buFont typeface="Arial" pitchFamily="34" charset="0"/>
              <a:buChar char="–"/>
            </a:pPr>
            <a:r>
              <a:rPr lang="zh-CN" altLang="en-US" sz="1300" smtClean="0">
                <a:solidFill>
                  <a:srgbClr val="53565A"/>
                </a:solidFill>
                <a:ea typeface="STKaiti" pitchFamily="2" charset="-122"/>
              </a:rPr>
              <a:t>协助政府审批</a:t>
            </a:r>
          </a:p>
        </p:txBody>
      </p:sp>
      <p:pic>
        <p:nvPicPr>
          <p:cNvPr id="48137" name="Picture 43" descr="Citi_w_60%"/>
          <p:cNvPicPr>
            <a:picLocks noChangeAspect="1" noChangeArrowheads="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bwMode="gray">
          <a:xfrm>
            <a:off x="3262313" y="561975"/>
            <a:ext cx="419100" cy="276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8138" name="Isosceles Triangle 26"/>
          <p:cNvSpPr/>
          <p:nvPr/>
        </p:nvSpPr>
        <p:spPr bwMode="gray">
          <a:xfrm flipV="1">
            <a:off x="4641850" y="2935288"/>
            <a:ext cx="623888" cy="238125"/>
          </a:xfrm>
          <a:custGeom>
            <a:gdLst>
              <a:gd name="T0" fmla="*/ 0 w 413647"/>
              <a:gd name="T1" fmla="*/ 0 h 206632"/>
              <a:gd name="T2" fmla="*/ 0 w 413647"/>
              <a:gd name="T3" fmla="*/ 0 h 206632"/>
              <a:gd name="T4" fmla="*/ 0 w 413647"/>
              <a:gd name="T5" fmla="*/ 0 h 206632"/>
              <a:gd name="T6" fmla="*/ 0 w 413647"/>
              <a:gd name="T7" fmla="*/ 0 h 206632"/>
              <a:gd name="T8" fmla="*/ 0 w 413647"/>
              <a:gd name="T9" fmla="*/ 0 h 206632"/>
              <a:gd name="T10" fmla="*/ 0 w 413647"/>
              <a:gd name="T11" fmla="*/ 0 h 206632"/>
              <a:gd name="T12" fmla="*/ 0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chemeClr val="tx1"/>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ea typeface="STKaiti" pitchFamily="2" charset="-122"/>
            </a:endParaRPr>
          </a:p>
        </p:txBody>
      </p:sp>
      <p:sp>
        <p:nvSpPr>
          <p:cNvPr id="48139" name="Isosceles Triangle 26"/>
          <p:cNvSpPr/>
          <p:nvPr/>
        </p:nvSpPr>
        <p:spPr bwMode="gray">
          <a:xfrm rot="18000000" flipV="1">
            <a:off x="3194844" y="3475831"/>
            <a:ext cx="623888" cy="238125"/>
          </a:xfrm>
          <a:custGeom>
            <a:gdLst>
              <a:gd name="T0" fmla="*/ 0 w 413647"/>
              <a:gd name="T1" fmla="*/ 0 h 206632"/>
              <a:gd name="T2" fmla="*/ 0 w 413647"/>
              <a:gd name="T3" fmla="*/ 0 h 206632"/>
              <a:gd name="T4" fmla="*/ 0 w 413647"/>
              <a:gd name="T5" fmla="*/ 0 h 206632"/>
              <a:gd name="T6" fmla="*/ 0 w 413647"/>
              <a:gd name="T7" fmla="*/ 0 h 206632"/>
              <a:gd name="T8" fmla="*/ 0 w 413647"/>
              <a:gd name="T9" fmla="*/ 0 h 206632"/>
              <a:gd name="T10" fmla="*/ 0 w 413647"/>
              <a:gd name="T11" fmla="*/ 0 h 206632"/>
              <a:gd name="T12" fmla="*/ 0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chemeClr val="tx1"/>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ea typeface="STKaiti" pitchFamily="2" charset="-122"/>
            </a:endParaRPr>
          </a:p>
        </p:txBody>
      </p:sp>
      <p:sp>
        <p:nvSpPr>
          <p:cNvPr id="48140" name="Isosceles Triangle 26"/>
          <p:cNvSpPr/>
          <p:nvPr/>
        </p:nvSpPr>
        <p:spPr bwMode="gray">
          <a:xfrm rot="3600000" flipH="1" flipV="1">
            <a:off x="6090444" y="3475831"/>
            <a:ext cx="623888" cy="238125"/>
          </a:xfrm>
          <a:custGeom>
            <a:gdLst>
              <a:gd name="T0" fmla="*/ 0 w 413647"/>
              <a:gd name="T1" fmla="*/ 0 h 206632"/>
              <a:gd name="T2" fmla="*/ 0 w 413647"/>
              <a:gd name="T3" fmla="*/ 0 h 206632"/>
              <a:gd name="T4" fmla="*/ 0 w 413647"/>
              <a:gd name="T5" fmla="*/ 0 h 206632"/>
              <a:gd name="T6" fmla="*/ 0 w 413647"/>
              <a:gd name="T7" fmla="*/ 0 h 206632"/>
              <a:gd name="T8" fmla="*/ 0 w 413647"/>
              <a:gd name="T9" fmla="*/ 0 h 206632"/>
              <a:gd name="T10" fmla="*/ 0 w 413647"/>
              <a:gd name="T11" fmla="*/ 0 h 206632"/>
              <a:gd name="T12" fmla="*/ 0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chemeClr val="tx1"/>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ea typeface="STKaiti" pitchFamily="2" charset="-122"/>
            </a:endParaRPr>
          </a:p>
        </p:txBody>
      </p:sp>
      <p:sp>
        <p:nvSpPr>
          <p:cNvPr id="48141" name="Isosceles Triangle 26"/>
          <p:cNvSpPr/>
          <p:nvPr/>
        </p:nvSpPr>
        <p:spPr bwMode="gray">
          <a:xfrm rot="-7200000" flipH="1" flipV="1">
            <a:off x="3601244" y="4633119"/>
            <a:ext cx="623887" cy="238125"/>
          </a:xfrm>
          <a:custGeom>
            <a:gdLst>
              <a:gd name="T0" fmla="*/ 0 w 413647"/>
              <a:gd name="T1" fmla="*/ 0 h 206632"/>
              <a:gd name="T2" fmla="*/ 0 w 413647"/>
              <a:gd name="T3" fmla="*/ 0 h 206632"/>
              <a:gd name="T4" fmla="*/ 0 w 413647"/>
              <a:gd name="T5" fmla="*/ 0 h 206632"/>
              <a:gd name="T6" fmla="*/ 0 w 413647"/>
              <a:gd name="T7" fmla="*/ 0 h 206632"/>
              <a:gd name="T8" fmla="*/ 0 w 413647"/>
              <a:gd name="T9" fmla="*/ 0 h 206632"/>
              <a:gd name="T10" fmla="*/ 0 w 413647"/>
              <a:gd name="T11" fmla="*/ 0 h 206632"/>
              <a:gd name="T12" fmla="*/ 0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chemeClr val="tx1"/>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ea typeface="STKaiti" pitchFamily="2" charset="-122"/>
            </a:endParaRPr>
          </a:p>
        </p:txBody>
      </p:sp>
      <p:sp>
        <p:nvSpPr>
          <p:cNvPr id="48142" name="Isosceles Triangle 26"/>
          <p:cNvSpPr/>
          <p:nvPr/>
        </p:nvSpPr>
        <p:spPr bwMode="gray">
          <a:xfrm rot="7200000" flipV="1">
            <a:off x="5680869" y="4633119"/>
            <a:ext cx="623887" cy="238125"/>
          </a:xfrm>
          <a:custGeom>
            <a:gdLst>
              <a:gd name="T0" fmla="*/ 0 w 413647"/>
              <a:gd name="T1" fmla="*/ 0 h 206632"/>
              <a:gd name="T2" fmla="*/ 0 w 413647"/>
              <a:gd name="T3" fmla="*/ 0 h 206632"/>
              <a:gd name="T4" fmla="*/ 0 w 413647"/>
              <a:gd name="T5" fmla="*/ 0 h 206632"/>
              <a:gd name="T6" fmla="*/ 0 w 413647"/>
              <a:gd name="T7" fmla="*/ 0 h 206632"/>
              <a:gd name="T8" fmla="*/ 0 w 413647"/>
              <a:gd name="T9" fmla="*/ 0 h 206632"/>
              <a:gd name="T10" fmla="*/ 0 w 413647"/>
              <a:gd name="T11" fmla="*/ 0 h 206632"/>
              <a:gd name="T12" fmla="*/ 0 w 413647"/>
              <a:gd name="T13" fmla="*/ 0 h 206632"/>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413647" h="206632">
                <a:moveTo>
                  <a:pt x="206824" y="0"/>
                </a:moveTo>
                <a:lnTo>
                  <a:pt x="413647" y="206632"/>
                </a:lnTo>
                <a:lnTo>
                  <a:pt x="344935" y="206632"/>
                </a:lnTo>
                <a:lnTo>
                  <a:pt x="206824" y="68649"/>
                </a:lnTo>
                <a:lnTo>
                  <a:pt x="68713" y="206632"/>
                </a:lnTo>
                <a:lnTo>
                  <a:pt x="0" y="206632"/>
                </a:lnTo>
                <a:lnTo>
                  <a:pt x="206824" y="0"/>
                </a:lnTo>
                <a:close/>
              </a:path>
            </a:pathLst>
          </a:custGeom>
          <a:solidFill>
            <a:schemeClr val="tx1"/>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endParaRPr lang="en-US" smtClean="0">
              <a:solidFill>
                <a:srgbClr val="53565A"/>
              </a:solidFill>
              <a:ea typeface="STKaiti" pitchFamily="2" charset="-122"/>
            </a:endParaRPr>
          </a:p>
        </p:txBody>
      </p:sp>
      <p:pic>
        <p:nvPicPr>
          <p:cNvPr id="18" name="Picture 2" descr="G:\_Pres Tech\Admin\Design\50TPT\Project Aeolus 2014\1198939\CRSC_Logo.emf"/>
          <p:cNvPicPr>
            <a:picLocks noChangeAspect="1" noChangeArrowheads="1"/>
          </p:cNvPicPr>
          <p:nvPr/>
        </p:nvPicPr>
        <p:blipFill>
          <a:blip r:embed="rId5">
            <a:extLst>
              <a:ext uri="{28A0092B-C50C-407E-A947-70E740481C1C}">
                <a14:useLocalDpi xmlns:a14="http://schemas.microsoft.com/office/drawing/2010/main" val="0"/>
              </a:ext>
            </a:extLst>
          </a:blip>
          <a:srcRect r="62080"/>
          <a:stretch>
            <a:fillRect/>
          </a:stretch>
        </p:blipFill>
        <p:spPr bwMode="gray">
          <a:xfrm>
            <a:off x="3943667" y="3720280"/>
            <a:ext cx="2011680" cy="61917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custDataLst>
              <p:tags r:id="rId6"/>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STKaiti" pitchFamily="2" charset="-122"/>
                <a:cs typeface="Arial" pitchFamily="34" charset="0"/>
              </a:rPr>
              <a:t>14</a:t>
            </a:r>
          </a:p>
        </p:txBody>
      </p:sp>
      <p:sp>
        <p:nvSpPr>
          <p:cNvPr id="8" name="Rectangle 7"/>
          <p:cNvSpPr/>
          <p:nvPr>
            <p:custDataLst>
              <p:tags r:id="rId7"/>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STKaiti" pitchFamily="2" charset="-122"/>
                <a:cs typeface="Arial" pitchFamily="34" charset="0"/>
              </a:rPr>
              <a:t>典型的并购程序及顾问职责</a:t>
            </a:r>
            <a:endParaRPr kumimoji="0" lang="en-US" sz="800" i="0" u="none" strike="noStrike" cap="none" normalizeH="0" baseline="0" smtClean="0">
              <a:ln>
                <a:noFill/>
              </a:ln>
              <a:solidFill>
                <a:srgbClr val="53565A"/>
              </a:solidFill>
              <a:effectLst/>
              <a:latin typeface="Arial" pitchFamily="34" charset="0"/>
              <a:ea typeface="STKaiti" pitchFamily="2" charset="-122"/>
              <a:cs typeface="Arial" pitchFamily="34" charset="0"/>
            </a:endParaRPr>
          </a:p>
        </p:txBody>
      </p:sp>
    </p:spTree>
    <p:custDataLst>
      <p:tags r:id="rId8"/>
    </p:custDataLst>
    <p:extLst>
      <p:ext uri="{BB962C8B-B14F-4D97-AF65-F5344CB8AC3E}">
        <p14:creationId xmlns:p14="http://schemas.microsoft.com/office/powerpoint/2010/main" val="37792266"/>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4" name="Rectangle 21"/>
          <p:cNvSpPr>
            <a:spLocks noGrp="1" noChangeArrowheads="1"/>
          </p:cNvSpPr>
          <p:nvPr>
            <p:ph type="title"/>
          </p:nvPr>
        </p:nvSpPr>
        <p:spPr/>
        <p:txBody>
          <a:bodyPr/>
          <a:lstStyle/>
          <a:p>
            <a:pPr eaLnBrk="1" hangingPunct="1"/>
            <a:r>
              <a:rPr lang="zh-CN" altLang="en-US" smtClean="0"/>
              <a:t>花旗作为买方顾问的职责</a:t>
            </a:r>
            <a:endParaRPr lang="en-US" smtClean="0"/>
          </a:p>
        </p:txBody>
      </p:sp>
      <p:graphicFrame>
        <p:nvGraphicFramePr>
          <p:cNvPr id="171011" name="Group 3"/>
          <p:cNvGraphicFramePr>
            <a:graphicFrameLocks noGrp="1"/>
          </p:cNvGraphicFramePr>
          <p:nvPr>
            <p:extLst>
              <p:ext uri="{D42A27DB-BD31-4B8C-83A1-F6EECF244321}">
                <p14:modId xmlns:p14="http://schemas.microsoft.com/office/powerpoint/2010/main" val="1654226524"/>
              </p:ext>
            </p:extLst>
          </p:nvPr>
        </p:nvGraphicFramePr>
        <p:xfrm>
          <a:off x="152400" y="685800"/>
          <a:ext cx="9602788" cy="5427716"/>
        </p:xfrm>
        <a:graphic>
          <a:graphicData uri="http://schemas.openxmlformats.org/drawingml/2006/table">
            <a:tbl>
              <a:tblPr/>
              <a:tblGrid>
                <a:gridCol w="2286000"/>
                <a:gridCol w="7316788"/>
              </a:tblGrid>
              <a:tr h="1960605">
                <a:tc>
                  <a:txBody>
                    <a:bodyPr vert="horz" wrap="square"/>
                    <a:lstStyle/>
                    <a:p>
                      <a:pPr marL="0" marR="0" lvl="0" indent="0" algn="l" defTabSz="914400" rtl="0" eaLnBrk="1" fontAlgn="base" latinLnBrk="0" hangingPunct="1">
                        <a:lnSpc>
                          <a:spcPct val="100000"/>
                        </a:lnSpc>
                        <a:spcBef>
                          <a:spcPct val="45000"/>
                        </a:spcBef>
                        <a:spcAft>
                          <a:spcPct val="0"/>
                        </a:spcAft>
                        <a:buClr>
                          <a:srgbClr val="DC241F"/>
                        </a:buClr>
                        <a:buSzTx/>
                        <a:buFont typeface="Wingdings 2" pitchFamily="18" charset="2"/>
                        <a:buNone/>
                      </a:pPr>
                      <a:r>
                        <a:rPr kumimoji="0" lang="zh-CN" altLang="en-US" sz="1200" b="0" i="0" u="none" strike="noStrike" cap="none" normalizeH="0" baseline="0" smtClean="0">
                          <a:ln>
                            <a:noFill/>
                          </a:ln>
                          <a:solidFill>
                            <a:schemeClr val="accent1"/>
                          </a:solidFill>
                          <a:effectLst/>
                          <a:latin typeface="Arial" pitchFamily="34" charset="0"/>
                          <a:ea typeface="STKaiti" pitchFamily="2" charset="-122"/>
                          <a:cs typeface="Arial" pitchFamily="34" charset="0"/>
                        </a:rPr>
                        <a:t>向董事会和管理层提供战略性顾问服务</a:t>
                      </a:r>
                    </a:p>
                  </a:txBody>
                  <a:tcPr marT="91433" marB="45719" horzOverflow="overflow">
                    <a:lnL>
                      <a:noFill/>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评估可选战略方案并确定最佳目标资产</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制定合适的融资策略、交易结构和税务结构</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制定接洽和要约策略（接洽文件、要约函）</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评估目标公司反收购的措施</a:t>
                      </a: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评估潜在的竞购者并提供行业建议</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就汇率及风险对冲解决方案提供建议</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根据交易情况，准备和出具公允意见</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评估股票市场潜在波动</a:t>
                      </a:r>
                    </a:p>
                  </a:txBody>
                  <a:tcPr marR="45720" marT="45719" marB="45719" horzOverflow="overflow">
                    <a:lnL w="6350" cap="flat" cmpd="sng" algn="ctr">
                      <a:solidFill>
                        <a:schemeClr val="tx1"/>
                      </a:solidFill>
                      <a:prstDash val="solid"/>
                      <a:round/>
                      <a:headEnd type="none" w="med" len="med"/>
                      <a:tailEnd type="none" w="med" len="med"/>
                    </a:lnL>
                    <a:lnR>
                      <a:noFill/>
                    </a:lnR>
                    <a:lnT w="6350" cap="flat" cmpd="sng" algn="ctr">
                      <a:solidFill>
                        <a:schemeClr val="tx1"/>
                      </a:solidFill>
                      <a:prstDash val="solid"/>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502151">
                <a:tc>
                  <a:txBody>
                    <a:bodyPr vert="horz" wrap="square"/>
                    <a:lstStyle/>
                    <a:p>
                      <a:pPr marL="0" marR="0" lvl="0" indent="0" algn="l" defTabSz="914400" rtl="0" eaLnBrk="1" fontAlgn="base" latinLnBrk="0" hangingPunct="1">
                        <a:lnSpc>
                          <a:spcPct val="100000"/>
                        </a:lnSpc>
                        <a:spcBef>
                          <a:spcPct val="45000"/>
                        </a:spcBef>
                        <a:spcAft>
                          <a:spcPct val="0"/>
                        </a:spcAft>
                        <a:buClr>
                          <a:srgbClr val="DC241F"/>
                        </a:buClr>
                        <a:buSzTx/>
                        <a:buFont typeface="Wingdings 2" pitchFamily="18" charset="2"/>
                        <a:buNone/>
                      </a:pPr>
                      <a:r>
                        <a:rPr kumimoji="0" lang="zh-CN" altLang="en-US" sz="1200" b="0" i="0" u="none" strike="noStrike" cap="none" normalizeH="0" baseline="0" smtClean="0">
                          <a:ln>
                            <a:noFill/>
                          </a:ln>
                          <a:solidFill>
                            <a:schemeClr val="accent1"/>
                          </a:solidFill>
                          <a:effectLst/>
                          <a:latin typeface="Arial" pitchFamily="34" charset="0"/>
                          <a:ea typeface="STKaiti" pitchFamily="2" charset="-122"/>
                          <a:cs typeface="Arial" pitchFamily="34" charset="0"/>
                        </a:rPr>
                        <a:t>与目标公司及其顾问团队沟通</a:t>
                      </a:r>
                    </a:p>
                  </a:txBody>
                  <a:tcPr marT="91433" marB="45719" horzOverflow="overflow">
                    <a:lnL>
                      <a:noFill/>
                    </a:lnL>
                    <a:lnR w="6350" cap="flat" cmpd="sng" algn="ctr">
                      <a:solidFill>
                        <a:schemeClr val="tx1"/>
                      </a:solid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了解目标公司的主要顾虑及敏感问题</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与目标公司沟通并传达买方的谈判立场</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txBody>
                  <a:tcPr marR="45720" marT="45719" marB="45719" horzOverflow="overflow">
                    <a:lnL w="6350" cap="flat" cmpd="sng" algn="ctr">
                      <a:solidFill>
                        <a:schemeClr val="tx1"/>
                      </a:solidFill>
                      <a:prstDash val="solid"/>
                      <a:round/>
                      <a:headEnd type="none" w="med" len="med"/>
                      <a:tailEnd type="none" w="med" len="med"/>
                    </a:lnL>
                    <a:lnR>
                      <a:noFill/>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745227">
                <a:tc>
                  <a:txBody>
                    <a:bodyPr vert="horz" wrap="square"/>
                    <a:lstStyle/>
                    <a:p>
                      <a:pPr marL="0" marR="0" lvl="0" indent="0" algn="l" defTabSz="914400" rtl="0" eaLnBrk="1" fontAlgn="base" latinLnBrk="0" hangingPunct="1">
                        <a:lnSpc>
                          <a:spcPct val="100000"/>
                        </a:lnSpc>
                        <a:spcBef>
                          <a:spcPct val="45000"/>
                        </a:spcBef>
                        <a:spcAft>
                          <a:spcPct val="0"/>
                        </a:spcAft>
                        <a:buClr>
                          <a:srgbClr val="DC241F"/>
                        </a:buClr>
                        <a:buSzTx/>
                        <a:buFont typeface="Wingdings 2" pitchFamily="18" charset="2"/>
                        <a:buNone/>
                      </a:pPr>
                      <a:r>
                        <a:rPr kumimoji="0" lang="zh-CN" altLang="en-US" sz="1200" b="0" i="0" u="none" strike="noStrike" cap="none" normalizeH="0" baseline="0" smtClean="0">
                          <a:ln>
                            <a:noFill/>
                          </a:ln>
                          <a:solidFill>
                            <a:schemeClr val="accent1"/>
                          </a:solidFill>
                          <a:effectLst/>
                          <a:latin typeface="Arial" pitchFamily="34" charset="0"/>
                          <a:ea typeface="STKaiti" pitchFamily="2" charset="-122"/>
                          <a:cs typeface="Arial" pitchFamily="34" charset="0"/>
                        </a:rPr>
                        <a:t>协调及执行尽职调查</a:t>
                      </a:r>
                    </a:p>
                  </a:txBody>
                  <a:tcPr marT="91433" marB="45719" horzOverflow="overflow">
                    <a:lnL>
                      <a:noFill/>
                    </a:lnL>
                    <a:lnR w="6350" cap="flat" cmpd="sng" algn="ctr">
                      <a:solidFill>
                        <a:schemeClr val="tx1"/>
                      </a:solid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推荐合适的会计、法律和公关顾问团队</a:t>
                      </a: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开展详尽的业务、财务和法律方面的尽职调查</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与目标公司顾问团队协调目标公司管理层报告会和实地考察</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txBody>
                  <a:tcPr marR="45720" marT="45719" marB="45719" horzOverflow="overflow">
                    <a:lnL w="6350" cap="flat" cmpd="sng" algn="ctr">
                      <a:solidFill>
                        <a:schemeClr val="tx1"/>
                      </a:solidFill>
                      <a:prstDash val="solid"/>
                      <a:round/>
                      <a:headEnd type="none" w="med" len="med"/>
                      <a:tailEnd type="none" w="med" len="med"/>
                    </a:lnL>
                    <a:lnR>
                      <a:noFill/>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988302">
                <a:tc>
                  <a:txBody>
                    <a:bodyPr vert="horz" wrap="square"/>
                    <a:lstStyle/>
                    <a:p>
                      <a:pPr marL="0" marR="0" lvl="0" indent="0" algn="l" defTabSz="914400" rtl="0" eaLnBrk="1" fontAlgn="base" latinLnBrk="0" hangingPunct="1">
                        <a:lnSpc>
                          <a:spcPct val="100000"/>
                        </a:lnSpc>
                        <a:spcBef>
                          <a:spcPct val="45000"/>
                        </a:spcBef>
                        <a:spcAft>
                          <a:spcPct val="0"/>
                        </a:spcAft>
                        <a:buClr>
                          <a:srgbClr val="DC241F"/>
                        </a:buClr>
                        <a:buSzTx/>
                        <a:buFont typeface="Wingdings 2" pitchFamily="18" charset="2"/>
                        <a:buNone/>
                      </a:pPr>
                      <a:r>
                        <a:rPr kumimoji="0" lang="zh-CN" altLang="en-US" sz="1200" b="0" i="0" u="none" strike="noStrike" cap="none" normalizeH="0" baseline="0" smtClean="0">
                          <a:ln>
                            <a:noFill/>
                          </a:ln>
                          <a:solidFill>
                            <a:schemeClr val="accent1"/>
                          </a:solidFill>
                          <a:effectLst/>
                          <a:latin typeface="Arial" pitchFamily="34" charset="0"/>
                          <a:ea typeface="STKaiti" pitchFamily="2" charset="-122"/>
                          <a:cs typeface="Arial" pitchFamily="34" charset="0"/>
                        </a:rPr>
                        <a:t>进行估值和竞购者分析</a:t>
                      </a:r>
                    </a:p>
                  </a:txBody>
                  <a:tcPr marT="91433" marB="45719" horzOverflow="overflow">
                    <a:lnL>
                      <a:noFill/>
                    </a:lnL>
                    <a:lnR w="6350" cap="flat" cmpd="sng" algn="ctr">
                      <a:solidFill>
                        <a:schemeClr val="tx1"/>
                      </a:solidFill>
                      <a:prstDash val="solid"/>
                      <a:round/>
                      <a:headEnd type="none" w="med" len="med"/>
                      <a:tailEnd type="none" w="med" len="med"/>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对目标资产进行独立估值</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分析交易对买方的潜在影响</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评估潜在的协同效应</a:t>
                      </a: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竞购者收购对价支付能力分析</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txBody>
                  <a:tcPr marR="45720" marT="45719" marB="45719" horzOverflow="overflow">
                    <a:lnL w="6350" cap="flat" cmpd="sng" algn="ctr">
                      <a:solidFill>
                        <a:schemeClr val="tx1"/>
                      </a:solidFill>
                      <a:prstDash val="solid"/>
                      <a:round/>
                      <a:headEnd type="none" w="med" len="med"/>
                      <a:tailEnd type="none" w="med" len="med"/>
                    </a:lnL>
                    <a:lnR>
                      <a:noFill/>
                    </a:lnR>
                    <a:lnT w="9525" cap="flat" cmpd="sng" algn="ctr">
                      <a:solidFill>
                        <a:schemeClr val="tx1"/>
                      </a:solidFill>
                      <a:prstDash val="sysDot"/>
                      <a:round/>
                      <a:headEnd type="none" w="med" len="med"/>
                      <a:tailEnd type="none" w="med" len="med"/>
                    </a:lnT>
                    <a:lnB w="9525" cap="flat" cmpd="sng" algn="ctr">
                      <a:solidFill>
                        <a:schemeClr val="tx1"/>
                      </a:solidFill>
                      <a:prstDash val="sysDot"/>
                      <a:round/>
                      <a:headEnd type="none" w="med" len="med"/>
                      <a:tailEnd type="none" w="med" len="med"/>
                    </a:lnB>
                    <a:lnTlToBr>
                      <a:noFill/>
                    </a:lnTlToBr>
                    <a:lnBlToTr>
                      <a:noFill/>
                    </a:lnBlToTr>
                    <a:noFill/>
                  </a:tcPr>
                </a:tc>
              </a:tr>
              <a:tr h="1231378">
                <a:tc>
                  <a:txBody>
                    <a:bodyPr vert="horz" wrap="square"/>
                    <a:lstStyle/>
                    <a:p>
                      <a:pPr marL="0" marR="0" lvl="0" indent="0" algn="l" defTabSz="914400" rtl="0" eaLnBrk="1" fontAlgn="base" latinLnBrk="0" hangingPunct="1">
                        <a:lnSpc>
                          <a:spcPct val="100000"/>
                        </a:lnSpc>
                        <a:spcBef>
                          <a:spcPct val="45000"/>
                        </a:spcBef>
                        <a:spcAft>
                          <a:spcPct val="0"/>
                        </a:spcAft>
                        <a:buClr>
                          <a:srgbClr val="DC241F"/>
                        </a:buClr>
                        <a:buSzTx/>
                        <a:buFont typeface="Wingdings 2" pitchFamily="18" charset="2"/>
                        <a:buNone/>
                      </a:pPr>
                      <a:r>
                        <a:rPr kumimoji="0" lang="zh-CN" altLang="en-US" sz="1200" b="0" i="0" u="none" strike="noStrike" cap="none" normalizeH="0" baseline="0" smtClean="0">
                          <a:ln>
                            <a:noFill/>
                          </a:ln>
                          <a:solidFill>
                            <a:schemeClr val="accent1"/>
                          </a:solidFill>
                          <a:effectLst/>
                          <a:latin typeface="Arial" pitchFamily="34" charset="0"/>
                          <a:ea typeface="STKaiti" pitchFamily="2" charset="-122"/>
                          <a:cs typeface="Arial" pitchFamily="34" charset="0"/>
                        </a:rPr>
                        <a:t>交易执行</a:t>
                      </a:r>
                    </a:p>
                  </a:txBody>
                  <a:tcPr marT="91433" marB="45719" horzOverflow="overflow">
                    <a:lnL>
                      <a:noFill/>
                    </a:lnL>
                    <a:lnR w="6350" cap="flat" cmpd="sng" algn="ctr">
                      <a:solidFill>
                        <a:schemeClr val="tx1"/>
                      </a:solidFill>
                      <a:prstDash val="solid"/>
                      <a:round/>
                      <a:headEnd type="none" w="med" len="med"/>
                      <a:tailEnd type="none" w="med" len="med"/>
                    </a:lnR>
                    <a:lnT w="9525" cap="flat" cmpd="sng" algn="ctr">
                      <a:solidFill>
                        <a:schemeClr val="tx1"/>
                      </a:solidFill>
                      <a:prstDash val="sysDot"/>
                      <a:round/>
                      <a:headEnd type="none" w="med" len="med"/>
                      <a:tailEnd type="none" w="med" len="med"/>
                    </a:lnT>
                    <a:lnB w="6350" cap="flat" cmpd="sng" algn="ctr">
                      <a:solidFill>
                        <a:srgbClr val="00B0F0"/>
                      </a:solidFill>
                      <a:prstDash val="solid"/>
                      <a:round/>
                      <a:headEnd type="none" w="med" len="med"/>
                      <a:tailEnd type="none" w="med" len="med"/>
                    </a:lnB>
                    <a:lnTlToBr>
                      <a:noFill/>
                    </a:lnTlToBr>
                    <a:lnBlToTr>
                      <a:noFill/>
                    </a:lnBlToTr>
                    <a:noFill/>
                  </a:tcPr>
                </a:tc>
                <a:tc>
                  <a:txBody>
                    <a:bodyPr vert="horz" wrap="square"/>
                    <a:lstStyle/>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参与收购</a:t>
                      </a:r>
                      <a:r>
                        <a:rPr kumimoji="0" lang="en-US" altLang="zh-CN" sz="1100" b="0" i="0" u="none" strike="noStrike" cap="none" normalizeH="0" baseline="0" smtClean="0">
                          <a:ln>
                            <a:noFill/>
                          </a:ln>
                          <a:solidFill>
                            <a:schemeClr val="tx1"/>
                          </a:solidFill>
                          <a:effectLst/>
                          <a:latin typeface="Arial" pitchFamily="34" charset="0"/>
                          <a:ea typeface="STKaiti" pitchFamily="2" charset="-122"/>
                          <a:cs typeface="Arial" pitchFamily="34" charset="0"/>
                        </a:rPr>
                        <a:t> / </a:t>
                      </a: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合并协议的准备和谈判</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确定或有事项和潜在的交易完成调整事项</a:t>
                      </a: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提供融资</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协助准备市场沟通材料</a:t>
                      </a:r>
                    </a:p>
                    <a:p>
                      <a:pPr marL="171450" marR="0" lvl="0" indent="-171450" algn="l" defTabSz="914400" rtl="0" eaLnBrk="1" fontAlgn="base" latinLnBrk="0" hangingPunct="1">
                        <a:lnSpc>
                          <a:spcPct val="100000"/>
                        </a:lnSpc>
                        <a:spcBef>
                          <a:spcPct val="45000"/>
                        </a:spcBef>
                        <a:spcAft>
                          <a:spcPct val="0"/>
                        </a:spcAft>
                        <a:buClr>
                          <a:srgbClr val="97999B"/>
                        </a:buClr>
                        <a:buSzTx/>
                        <a:buFont typeface="Symbol" pitchFamily="18" charset="2"/>
                        <a:buChar char="·"/>
                      </a:pPr>
                      <a:r>
                        <a:rPr kumimoji="0" lang="zh-CN" alt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rPr>
                        <a:t>协助准备股东材料（要约文件、交易说明书等）</a:t>
                      </a:r>
                      <a:endParaRPr kumimoji="0" lang="en-US" sz="1100" b="0" i="0" u="none" strike="noStrike" cap="none" normalizeH="0" baseline="0" smtClean="0">
                        <a:ln>
                          <a:noFill/>
                        </a:ln>
                        <a:solidFill>
                          <a:schemeClr val="tx1"/>
                        </a:solidFill>
                        <a:effectLst/>
                        <a:latin typeface="Arial" pitchFamily="34" charset="0"/>
                        <a:ea typeface="STKaiti" pitchFamily="2" charset="-122"/>
                        <a:cs typeface="Arial" pitchFamily="34" charset="0"/>
                      </a:endParaRPr>
                    </a:p>
                  </a:txBody>
                  <a:tcPr marR="45720" marT="45719" marB="45719" horzOverflow="overflow">
                    <a:lnL w="6350" cap="flat" cmpd="sng" algn="ctr">
                      <a:solidFill>
                        <a:schemeClr val="tx1"/>
                      </a:solidFill>
                      <a:prstDash val="solid"/>
                      <a:round/>
                      <a:headEnd type="none" w="med" len="med"/>
                      <a:tailEnd type="none" w="med" len="med"/>
                    </a:lnL>
                    <a:lnR>
                      <a:noFill/>
                    </a:lnR>
                    <a:lnT w="9525" cap="flat" cmpd="sng" algn="ctr">
                      <a:solidFill>
                        <a:schemeClr val="tx1"/>
                      </a:solidFill>
                      <a:prstDash val="sysDot"/>
                      <a:round/>
                      <a:headEnd type="none" w="med" len="med"/>
                      <a:tailEnd type="none" w="med" len="med"/>
                    </a:lnT>
                    <a:lnB w="6350" cap="flat" cmpd="sng" algn="ctr">
                      <a:solidFill>
                        <a:srgbClr val="00B0F0"/>
                      </a:solidFill>
                      <a:prstDash val="solid"/>
                      <a:round/>
                      <a:headEnd type="none" w="med" len="med"/>
                      <a:tailEnd type="none" w="med" len="med"/>
                    </a:lnB>
                    <a:lnTlToBr>
                      <a:noFill/>
                    </a:lnTlToBr>
                    <a:lnBlToTr>
                      <a:noFill/>
                    </a:lnBlToTr>
                    <a:noFill/>
                  </a:tcPr>
                </a:tc>
              </a:tr>
            </a:tbl>
          </a:graphicData>
        </a:graphic>
      </p:graphicFrame>
      <p:sp>
        <p:nvSpPr>
          <p:cNvPr id="7" name="Rectangle 6"/>
          <p:cNvSpPr/>
          <p:nvPr>
            <p:custDataLst>
              <p:tags r:id="rId2"/>
            </p:custDataLst>
          </p:nvPr>
        </p:nvSpPr>
        <p:spPr bwMode="auto">
          <a:xfrm>
            <a:off x="165100" y="6718300"/>
            <a:ext cx="5715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en-US" sz="800" i="0" u="none" strike="noStrike" cap="none" normalizeH="0" baseline="0" smtClean="0">
                <a:ln>
                  <a:noFill/>
                </a:ln>
                <a:solidFill>
                  <a:srgbClr val="53565A"/>
                </a:solidFill>
                <a:effectLst/>
                <a:latin typeface="Arial" pitchFamily="34" charset="0"/>
                <a:ea typeface="STKaiti" pitchFamily="2" charset="-122"/>
                <a:cs typeface="Arial" pitchFamily="34" charset="0"/>
              </a:rPr>
              <a:t>15</a:t>
            </a:r>
          </a:p>
        </p:txBody>
      </p:sp>
      <p:sp>
        <p:nvSpPr>
          <p:cNvPr id="8" name="Rectangle 7"/>
          <p:cNvSpPr/>
          <p:nvPr>
            <p:custDataLst>
              <p:tags r:id="rId3"/>
            </p:custDataLst>
          </p:nvPr>
        </p:nvSpPr>
        <p:spPr bwMode="auto">
          <a:xfrm>
            <a:off x="475488" y="6718300"/>
            <a:ext cx="687070" cy="121920"/>
          </a:xfrm>
          <a:prstGeom prst="rect">
            <a:avLst/>
          </a:prstGeom>
          <a:noFill/>
          <a:ln w="6350" cap="flat" cmpd="sng" algn="ctr">
            <a:noFill/>
            <a:prstDash val="solid"/>
            <a:round/>
            <a:headEnd type="none" w="med" len="med"/>
            <a:tailEnd type="none" w="med" len="med"/>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6350" cap="flat" cmpd="sng" algn="ctr">
                <a:solidFill>
                  <a:schemeClr val="tx2"/>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t" anchorCtr="0" compatLnSpc="1">
            <a:prstTxWarp prst="textNoShape">
              <a:avLst/>
            </a:prstTxWarp>
          </a:bodyPr>
          <a:lstStyle>
            <a:defPPr>
              <a:defRPr lang="en-US"/>
            </a:defPPr>
            <a:lvl1pPr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1pPr>
            <a:lvl2pPr marL="4572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2pPr>
            <a:lvl3pPr marL="9144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3pPr>
            <a:lvl4pPr marL="13716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4pPr>
            <a:lvl5pPr marL="1828800" algn="ctr" rtl="0" fontAlgn="base">
              <a:spcBef>
                <a:spcPct val="0"/>
              </a:spcBef>
              <a:spcAft>
                <a:spcPct val="0"/>
              </a:spcAft>
              <a:defRPr sz="1400" kern="1200">
                <a:solidFill>
                  <a:schemeClr val="tx1"/>
                </a:solidFill>
                <a:latin typeface="Arial" pitchFamily="34" charset="0"/>
                <a:ea typeface="ヒラギノ角ゴ Pro W3" pitchFamily="124" charset="-128"/>
                <a:cs typeface="+mn-cs"/>
              </a:defRPr>
            </a:lvl5pPr>
            <a:lvl6pPr marL="2286000" algn="l" defTabSz="914400" rtl="0" eaLnBrk="1" latinLnBrk="0" hangingPunct="1">
              <a:defRPr sz="1400" kern="1200">
                <a:solidFill>
                  <a:schemeClr val="tx1"/>
                </a:solidFill>
                <a:latin typeface="Arial" pitchFamily="34" charset="0"/>
                <a:ea typeface="ヒラギノ角ゴ Pro W3" pitchFamily="124" charset="-128"/>
                <a:cs typeface="+mn-cs"/>
              </a:defRPr>
            </a:lvl6pPr>
            <a:lvl7pPr marL="2743200" algn="l" defTabSz="914400" rtl="0" eaLnBrk="1" latinLnBrk="0" hangingPunct="1">
              <a:defRPr sz="1400" kern="1200">
                <a:solidFill>
                  <a:schemeClr val="tx1"/>
                </a:solidFill>
                <a:latin typeface="Arial" pitchFamily="34" charset="0"/>
                <a:ea typeface="ヒラギノ角ゴ Pro W3" pitchFamily="124" charset="-128"/>
                <a:cs typeface="+mn-cs"/>
              </a:defRPr>
            </a:lvl7pPr>
            <a:lvl8pPr marL="3200400" algn="l" defTabSz="914400" rtl="0" eaLnBrk="1" latinLnBrk="0" hangingPunct="1">
              <a:defRPr sz="1400" kern="1200">
                <a:solidFill>
                  <a:schemeClr val="tx1"/>
                </a:solidFill>
                <a:latin typeface="Arial" pitchFamily="34" charset="0"/>
                <a:ea typeface="ヒラギノ角ゴ Pro W3" pitchFamily="124" charset="-128"/>
                <a:cs typeface="+mn-cs"/>
              </a:defRPr>
            </a:lvl8pPr>
            <a:lvl9pPr marL="3657600" algn="l" defTabSz="914400" rtl="0" eaLnBrk="1" latinLnBrk="0" hangingPunct="1">
              <a:defRPr sz="1400" kern="1200">
                <a:solidFill>
                  <a:schemeClr val="tx1"/>
                </a:solidFill>
                <a:latin typeface="Arial" pitchFamily="34" charset="0"/>
                <a:ea typeface="ヒラギノ角ゴ Pro W3" pitchFamily="124" charset="-128"/>
                <a:cs typeface="+mn-cs"/>
              </a:defRPr>
            </a:lvl9pPr>
          </a:lstStyle>
          <a:p>
            <a:pPr algn="l"/>
            <a:r>
              <a:rPr kumimoji="0" lang="zh-CN" altLang="en-US" sz="800" i="0" u="none" strike="noStrike" cap="none" normalizeH="0" baseline="0" smtClean="0">
                <a:ln>
                  <a:noFill/>
                </a:ln>
                <a:solidFill>
                  <a:srgbClr val="53565A"/>
                </a:solidFill>
                <a:effectLst/>
                <a:latin typeface="Arial" pitchFamily="34" charset="0"/>
                <a:ea typeface="STKaiti" pitchFamily="2" charset="-122"/>
                <a:cs typeface="Arial" pitchFamily="34" charset="0"/>
              </a:rPr>
              <a:t>典型的并购程序及顾问职责</a:t>
            </a:r>
            <a:endParaRPr kumimoji="0" lang="en-US" sz="800" i="0" u="none" strike="noStrike" cap="none" normalizeH="0" baseline="0" smtClean="0">
              <a:ln>
                <a:noFill/>
              </a:ln>
              <a:solidFill>
                <a:srgbClr val="53565A"/>
              </a:solidFill>
              <a:effectLst/>
              <a:latin typeface="Arial" pitchFamily="34" charset="0"/>
              <a:ea typeface="STKaiti" pitchFamily="2" charset="-122"/>
              <a:cs typeface="Arial" pitchFamily="34" charset="0"/>
            </a:endParaRPr>
          </a:p>
        </p:txBody>
      </p:sp>
    </p:spTree>
    <p:custDataLst>
      <p:tags r:id="rId4"/>
    </p:custDataLst>
    <p:extLst>
      <p:ext uri="{BB962C8B-B14F-4D97-AF65-F5344CB8AC3E}">
        <p14:creationId xmlns:p14="http://schemas.microsoft.com/office/powerpoint/2010/main" val="2496996726"/>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https://d.book118.com/265003112123011040</a:t>
            </a:r>
          </a:p>
        </p:txBody>
      </p:sp>
    </p:spTree>
  </p:cSld>
  <p:clrMapOvr>
    <a:masterClrMapping/>
  </p:clrMapOvr>
  <p:transition/>
  <p:timing/>
</p:sld>
</file>

<file path=ppt/tags/tag1.xml><?xml version="1.0" encoding="utf-8"?>
<p:tagLst xmlns:p="http://schemas.openxmlformats.org/presentationml/2006/main">
  <p:tag name="LAYOUT" val="ppLayoutTitle"/>
</p:tagLst>
</file>

<file path=ppt/tags/tag2.xml><?xml version="1.0" encoding="utf-8"?>
<p:tagLst xmlns:p="http://schemas.openxmlformats.org/presentationml/2006/main">
  <p:tag name="SSB" val="TOCHeader"/>
</p:tagLst>
</file>

<file path=ppt/tags/tag3.xml><?xml version="1.0" encoding="utf-8"?>
<p:tagLst xmlns:p="http://schemas.openxmlformats.org/presentationml/2006/main">
  <p:tag name="SSB" val="TOCTable"/>
</p:tagLst>
</file>

<file path=ppt/tags/tag4.xml><?xml version="1.0" encoding="utf-8"?>
<p:tagLst xmlns:p="http://schemas.openxmlformats.org/presentationml/2006/main">
  <p:tag name="LAYOUT" val="ppLayoutTitleOnly"/>
  <p:tag name="SSB" val="TOC"/>
</p:tagLst>
</file>

<file path=ppt/tags/tag5.xml><?xml version="1.0" encoding="utf-8"?>
<p:tagLst xmlns:p="http://schemas.openxmlformats.org/presentationml/2006/main">
  <p:tag name="LAYOUT" val="ppLayoutTitle"/>
</p:tagLst>
</file>

<file path=ppt/tags/tag6.xml><?xml version="1.0" encoding="utf-8"?>
<p:tagLst xmlns:p="http://schemas.openxmlformats.org/presentationml/2006/main">
  <p:tag name="SSB" val="PageNbr"/>
</p:tagLst>
</file>

<file path=ppt/tags/tag7.xml><?xml version="1.0" encoding="utf-8"?>
<p:tagLst xmlns:p="http://schemas.openxmlformats.org/presentationml/2006/main">
  <p:tag name="SSB" val="SectionTitle"/>
</p:tagLst>
</file>

<file path=ppt/tags/tag8.xml><?xml version="1.0" encoding="utf-8"?>
<p:tagLst xmlns:p="http://schemas.openxmlformats.org/presentationml/2006/main">
  <p:tag name="LAYOUT" val="ppLayoutBlank"/>
</p:tagLst>
</file>

<file path=ppt/tags/tag9.xml><?xml version="1.0" encoding="utf-8"?>
<p:tagLst xmlns:p="http://schemas.openxmlformats.org/presentationml/2006/main">
  <p:tag name="SSB" val="txtPageMessage"/>
</p:tagLst>
</file>

<file path=ppt/tags/tag10.xml><?xml version="1.0" encoding="utf-8"?>
<p:tagLst xmlns:p="http://schemas.openxmlformats.org/presentationml/2006/main">
  <p:tag name="SSB" val="InPageLogo"/>
</p:tagLst>
</file>

<file path=ppt/tags/tag11.xml><?xml version="1.0" encoding="utf-8"?>
<p:tagLst xmlns:p="http://schemas.openxmlformats.org/presentationml/2006/main">
  <p:tag name="SSB" val="PageNbr"/>
</p:tagLst>
</file>

<file path=ppt/tags/tag12.xml><?xml version="1.0" encoding="utf-8"?>
<p:tagLst xmlns:p="http://schemas.openxmlformats.org/presentationml/2006/main">
  <p:tag name="SSB" val="SectionTitle"/>
</p:tagLst>
</file>

<file path=ppt/tags/tag13.xml><?xml version="1.0" encoding="utf-8"?>
<p:tagLst xmlns:p="http://schemas.openxmlformats.org/presentationml/2006/main">
  <p:tag name="LAYOUT" val="ppLayoutTitleOnly"/>
</p:tagLst>
</file>

<file path=ppt/tags/tag14.xml><?xml version="1.0" encoding="utf-8"?>
<p:tagLst xmlns:p="http://schemas.openxmlformats.org/presentationml/2006/main">
  <p:tag name="SSB" val="txtPageMessage"/>
</p:tagLst>
</file>

<file path=ppt/tags/tag15.xml><?xml version="1.0" encoding="utf-8"?>
<p:tagLst xmlns:p="http://schemas.openxmlformats.org/presentationml/2006/main">
  <p:tag name="SSB" val="PageNbr"/>
</p:tagLst>
</file>

<file path=ppt/tags/tag16.xml><?xml version="1.0" encoding="utf-8"?>
<p:tagLst xmlns:p="http://schemas.openxmlformats.org/presentationml/2006/main">
  <p:tag name="SSB" val="SectionTitle"/>
</p:tagLst>
</file>

<file path=ppt/tags/tag17.xml><?xml version="1.0" encoding="utf-8"?>
<p:tagLst xmlns:p="http://schemas.openxmlformats.org/presentationml/2006/main">
  <p:tag name="LAYOUT" val="ppLayoutTitleOnly"/>
</p:tagLst>
</file>

<file path=ppt/tags/tag18.xml><?xml version="1.0" encoding="utf-8"?>
<p:tagLst xmlns:p="http://schemas.openxmlformats.org/presentationml/2006/main">
  <p:tag name="LAYOUT" val="ppLayoutTitle"/>
</p:tagLst>
</file>

<file path=ppt/tags/tag19.xml><?xml version="1.0" encoding="utf-8"?>
<p:tagLst xmlns:p="http://schemas.openxmlformats.org/presentationml/2006/main">
  <p:tag name="SSB" val="txtPageMessage"/>
</p:tagLst>
</file>

<file path=ppt/tags/tag20.xml><?xml version="1.0" encoding="utf-8"?>
<p:tagLst xmlns:p="http://schemas.openxmlformats.org/presentationml/2006/main">
  <p:tag name="SSB" val="PageNbr"/>
</p:tagLst>
</file>

<file path=ppt/tags/tag21.xml><?xml version="1.0" encoding="utf-8"?>
<p:tagLst xmlns:p="http://schemas.openxmlformats.org/presentationml/2006/main">
  <p:tag name="SSB" val="SectionTitle"/>
</p:tagLst>
</file>

<file path=ppt/tags/tag22.xml><?xml version="1.0" encoding="utf-8"?>
<p:tagLst xmlns:p="http://schemas.openxmlformats.org/presentationml/2006/main">
  <p:tag name="LAYOUT" val="ppLayoutBlank"/>
</p:tagLst>
</file>

<file path=ppt/tags/tag23.xml><?xml version="1.0" encoding="utf-8"?>
<p:tagLst xmlns:p="http://schemas.openxmlformats.org/presentationml/2006/main">
  <p:tag name="SSB" val="txtPageMessage"/>
</p:tagLst>
</file>

<file path=ppt/tags/tag24.xml><?xml version="1.0" encoding="utf-8"?>
<p:tagLst xmlns:p="http://schemas.openxmlformats.org/presentationml/2006/main">
  <p:tag name="SSB" val="PageNbr"/>
</p:tagLst>
</file>

<file path=ppt/tags/tag25.xml><?xml version="1.0" encoding="utf-8"?>
<p:tagLst xmlns:p="http://schemas.openxmlformats.org/presentationml/2006/main">
  <p:tag name="SSB" val="SectionTitle"/>
</p:tagLst>
</file>

<file path=ppt/tags/tag26.xml><?xml version="1.0" encoding="utf-8"?>
<p:tagLst xmlns:p="http://schemas.openxmlformats.org/presentationml/2006/main">
  <p:tag name="LAYOUT" val="ppLayoutBlank"/>
</p:tagLst>
</file>

<file path=ppt/tags/tag27.xml><?xml version="1.0" encoding="utf-8"?>
<p:tagLst xmlns:p="http://schemas.openxmlformats.org/presentationml/2006/main">
  <p:tag name="LAYOUT" val="ppLayoutTitle"/>
</p:tagLst>
</file>

<file path=ppt/tags/tag28.xml><?xml version="1.0" encoding="utf-8"?>
<p:tagLst xmlns:p="http://schemas.openxmlformats.org/presentationml/2006/main">
  <p:tag name="SSB" val="txtPageMessage"/>
</p:tagLst>
</file>

<file path=ppt/tags/tag29.xml><?xml version="1.0" encoding="utf-8"?>
<p:tagLst xmlns:p="http://schemas.openxmlformats.org/presentationml/2006/main">
  <p:tag name="SSB" val="PageNbr"/>
</p:tagLst>
</file>

<file path=ppt/tags/tag30.xml><?xml version="1.0" encoding="utf-8"?>
<p:tagLst xmlns:p="http://schemas.openxmlformats.org/presentationml/2006/main">
  <p:tag name="SSB" val="SectionTitle"/>
</p:tagLst>
</file>

<file path=ppt/tags/tag31.xml><?xml version="1.0" encoding="utf-8"?>
<p:tagLst xmlns:p="http://schemas.openxmlformats.org/presentationml/2006/main">
  <p:tag name="LAYOUT" val="ppLayoutBlank"/>
</p:tagLst>
</file>

<file path=ppt/tags/tag32.xml><?xml version="1.0" encoding="utf-8"?>
<p:tagLst xmlns:p="http://schemas.openxmlformats.org/presentationml/2006/main">
  <p:tag name="SSB" val="txtPageMessage"/>
</p:tagLst>
</file>

<file path=ppt/tags/tag33.xml><?xml version="1.0" encoding="utf-8"?>
<p:tagLst xmlns:p="http://schemas.openxmlformats.org/presentationml/2006/main">
  <p:tag name="SSB" val="PageNbr"/>
</p:tagLst>
</file>

<file path=ppt/tags/tag34.xml><?xml version="1.0" encoding="utf-8"?>
<p:tagLst xmlns:p="http://schemas.openxmlformats.org/presentationml/2006/main">
  <p:tag name="SSB" val="SectionTitle"/>
</p:tagLst>
</file>

<file path=ppt/tags/tag35.xml><?xml version="1.0" encoding="utf-8"?>
<p:tagLst xmlns:p="http://schemas.openxmlformats.org/presentationml/2006/main">
  <p:tag name="LAYOUT" val="ppLayoutBlank"/>
</p:tagLst>
</file>

<file path=ppt/tags/tag36.xml><?xml version="1.0" encoding="utf-8"?>
<p:tagLst xmlns:p="http://schemas.openxmlformats.org/presentationml/2006/main">
  <p:tag name="LAYOUT" val="ppLayoutTitle"/>
</p:tagLst>
</file>

<file path=ppt/tags/tag37.xml><?xml version="1.0" encoding="utf-8"?>
<p:tagLst xmlns:p="http://schemas.openxmlformats.org/presentationml/2006/main">
  <p:tag name="SSB" val="PageNbr"/>
</p:tagLst>
</file>

<file path=ppt/tags/tag38.xml><?xml version="1.0" encoding="utf-8"?>
<p:tagLst xmlns:p="http://schemas.openxmlformats.org/presentationml/2006/main">
  <p:tag name="SSB" val="SectionTitle"/>
</p:tagLst>
</file>

<file path=ppt/tags/tag39.xml><?xml version="1.0" encoding="utf-8"?>
<p:tagLst xmlns:p="http://schemas.openxmlformats.org/presentationml/2006/main">
  <p:tag name="LAYOUT" val="ppLayoutTitleOnly"/>
</p:tagLst>
</file>

<file path=ppt/tags/tag40.xml><?xml version="1.0" encoding="utf-8"?>
<p:tagLst xmlns:p="http://schemas.openxmlformats.org/presentationml/2006/main">
  <p:tag name="SSB" val="PageNbr"/>
</p:tagLst>
</file>

<file path=ppt/tags/tag41.xml><?xml version="1.0" encoding="utf-8"?>
<p:tagLst xmlns:p="http://schemas.openxmlformats.org/presentationml/2006/main">
  <p:tag name="SSB" val="SectionTitle"/>
</p:tagLst>
</file>

<file path=ppt/tags/tag42.xml><?xml version="1.0" encoding="utf-8"?>
<p:tagLst xmlns:p="http://schemas.openxmlformats.org/presentationml/2006/main">
  <p:tag name="LAYOUT" val="ppLayoutTitleOnly"/>
</p:tagLst>
</file>

<file path=ppt/tags/tag43.xml><?xml version="1.0" encoding="utf-8"?>
<p:tagLst xmlns:p="http://schemas.openxmlformats.org/presentationml/2006/main">
  <p:tag name="SSB" val="PageNbr"/>
</p:tagLst>
</file>

<file path=ppt/tags/tag44.xml><?xml version="1.0" encoding="utf-8"?>
<p:tagLst xmlns:p="http://schemas.openxmlformats.org/presentationml/2006/main">
  <p:tag name="SSB" val="SectionTitle"/>
</p:tagLst>
</file>

<file path=ppt/tags/tag45.xml><?xml version="1.0" encoding="utf-8"?>
<p:tagLst xmlns:p="http://schemas.openxmlformats.org/presentationml/2006/main">
  <p:tag name="LAYOUT" val="ppLayoutTitleOnly"/>
</p:tagLst>
</file>

<file path=ppt/tags/tag46.xml><?xml version="1.0" encoding="utf-8"?>
<p:tagLst xmlns:p="http://schemas.openxmlformats.org/presentationml/2006/main">
  <p:tag name="LAYOUT" val="ppLayoutTitle"/>
</p:tagLst>
</file>

<file path=ppt/tags/tag47.xml><?xml version="1.0" encoding="utf-8"?>
<p:tagLst xmlns:p="http://schemas.openxmlformats.org/presentationml/2006/main">
  <p:tag name="SSB" val="txtPageMessage"/>
</p:tagLst>
</file>

<file path=ppt/tags/tag48.xml><?xml version="1.0" encoding="utf-8"?>
<p:tagLst xmlns:p="http://schemas.openxmlformats.org/presentationml/2006/main">
  <p:tag name="SSB" val="PageNbr"/>
</p:tagLst>
</file>

<file path=ppt/tags/tag49.xml><?xml version="1.0" encoding="utf-8"?>
<p:tagLst xmlns:p="http://schemas.openxmlformats.org/presentationml/2006/main">
  <p:tag name="SSB" val="SectionTitle"/>
</p:tagLst>
</file>

<file path=ppt/tags/tag50.xml><?xml version="1.0" encoding="utf-8"?>
<p:tagLst xmlns:p="http://schemas.openxmlformats.org/presentationml/2006/main">
  <p:tag name="LAYOUT" val="ppLayoutTitleOnly"/>
</p:tagLst>
</file>

<file path=ppt/tags/tag51.xml><?xml version="1.0" encoding="utf-8"?>
<p:tagLst xmlns:p="http://schemas.openxmlformats.org/presentationml/2006/main">
  <p:tag name="SSB" val="txtPageMessage"/>
</p:tagLst>
</file>

<file path=ppt/tags/tag52.xml><?xml version="1.0" encoding="utf-8"?>
<p:tagLst xmlns:p="http://schemas.openxmlformats.org/presentationml/2006/main">
  <p:tag name="SSB" val="PageNbr"/>
</p:tagLst>
</file>

<file path=ppt/tags/tag53.xml><?xml version="1.0" encoding="utf-8"?>
<p:tagLst xmlns:p="http://schemas.openxmlformats.org/presentationml/2006/main">
  <p:tag name="SSB" val="SectionTitle"/>
</p:tagLst>
</file>

<file path=ppt/tags/tag54.xml><?xml version="1.0" encoding="utf-8"?>
<p:tagLst xmlns:p="http://schemas.openxmlformats.org/presentationml/2006/main">
  <p:tag name="LAYOUT" val="ppLayoutTitleOnly"/>
</p:tagLst>
</file>

<file path=ppt/tags/tag55.xml><?xml version="1.0" encoding="utf-8"?>
<p:tagLst xmlns:p="http://schemas.openxmlformats.org/presentationml/2006/main">
  <p:tag name="SSB" val="txtPageMessage"/>
</p:tagLst>
</file>

<file path=ppt/tags/tag56.xml><?xml version="1.0" encoding="utf-8"?>
<p:tagLst xmlns:p="http://schemas.openxmlformats.org/presentationml/2006/main">
  <p:tag name="SSB" val="PageNbr"/>
</p:tagLst>
</file>

<file path=ppt/tags/tag57.xml><?xml version="1.0" encoding="utf-8"?>
<p:tagLst xmlns:p="http://schemas.openxmlformats.org/presentationml/2006/main">
  <p:tag name="SSB" val="SectionTitle"/>
</p:tagLst>
</file>

<file path=ppt/tags/tag58.xml><?xml version="1.0" encoding="utf-8"?>
<p:tagLst xmlns:p="http://schemas.openxmlformats.org/presentationml/2006/main">
  <p:tag name="LAYOUT" val="ppLayoutTitleOnly"/>
</p:tagLst>
</file>

<file path=ppt/tags/tag59.xml><?xml version="1.0" encoding="utf-8"?>
<p:tagLst xmlns:p="http://schemas.openxmlformats.org/presentationml/2006/main">
  <p:tag name="SSB" val="InPageLogo"/>
</p:tagLst>
</file>

<file path=ppt/tags/tag60.xml><?xml version="1.0" encoding="utf-8"?>
<p:tagLst xmlns:p="http://schemas.openxmlformats.org/presentationml/2006/main">
  <p:tag name="SSB" val="PageNbr"/>
</p:tagLst>
</file>

<file path=ppt/tags/tag61.xml><?xml version="1.0" encoding="utf-8"?>
<p:tagLst xmlns:p="http://schemas.openxmlformats.org/presentationml/2006/main">
  <p:tag name="SSB" val="SectionTitle"/>
</p:tagLst>
</file>

<file path=ppt/tags/tag62.xml><?xml version="1.0" encoding="utf-8"?>
<p:tagLst xmlns:p="http://schemas.openxmlformats.org/presentationml/2006/main">
  <p:tag name="LAYOUT" val="ppLayoutTitleOnly"/>
</p:tagLst>
</file>

<file path=ppt/tags/tag63.xml><?xml version="1.0" encoding="utf-8"?>
<p:tagLst xmlns:p="http://schemas.openxmlformats.org/presentationml/2006/main">
  <p:tag name="SSB" val="PageNbr"/>
</p:tagLst>
</file>

<file path=ppt/tags/tag64.xml><?xml version="1.0" encoding="utf-8"?>
<p:tagLst xmlns:p="http://schemas.openxmlformats.org/presentationml/2006/main">
  <p:tag name="SSB" val="SectionTitle"/>
</p:tagLst>
</file>

<file path=ppt/tags/tag65.xml><?xml version="1.0" encoding="utf-8"?>
<p:tagLst xmlns:p="http://schemas.openxmlformats.org/presentationml/2006/main">
  <p:tag name="LAYOUT" val="ppLayoutTitleOnly"/>
</p:tagLst>
</file>

<file path=ppt/tags/tag6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ICG_Pres (A4)">
  <a:themeElements>
    <a:clrScheme name="ICG_Pres (A4) 1">
      <a:dk1>
        <a:srgbClr val="53565A"/>
      </a:dk1>
      <a:lt1>
        <a:srgbClr val="FFFFFF"/>
      </a:lt1>
      <a:dk2>
        <a:srgbClr val="97999B"/>
      </a:dk2>
      <a:lt2>
        <a:srgbClr val="53565A"/>
      </a:lt2>
      <a:accent1>
        <a:srgbClr val="002D72"/>
      </a:accent1>
      <a:accent2>
        <a:srgbClr val="99ABC7"/>
      </a:accent2>
      <a:accent3>
        <a:srgbClr val="00BDF2"/>
      </a:accent3>
      <a:accent4>
        <a:srgbClr val="99E4FA"/>
      </a:accent4>
      <a:accent5>
        <a:srgbClr val="53565A"/>
      </a:accent5>
      <a:accent6>
        <a:srgbClr val="97999B"/>
      </a:accent6>
      <a:hlink>
        <a:srgbClr val="00BDF2"/>
      </a:hlink>
      <a:folHlink>
        <a:srgbClr val="99DFE3"/>
      </a:folHlink>
    </a:clrScheme>
    <a:fontScheme name="ICG Fonts">
      <a:majorFont>
        <a:latin typeface="Arial"/>
        <a:ea typeface="STKaiti"/>
        <a:cs typeface="Arial"/>
      </a:majorFont>
      <a:minorFont>
        <a:latin typeface="Arial"/>
        <a:ea typeface="STKaiti"/>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folHlink"/>
        </a:solidFill>
        <a:ln w="635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rtlCol="0"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sz="1400" b="0" i="0" u="none" strike="noStrike" cap="none" normalizeH="0" baseline="0" dirty="0" smtClean="0">
            <a:ln>
              <a:noFill/>
            </a:ln>
            <a:solidFill>
              <a:schemeClr val="tx1"/>
            </a:solidFill>
            <a:effectLst/>
            <a:latin typeface="Arial" pitchFamily="34" charset="0"/>
            <a:ea typeface="+mj-ea"/>
          </a:defRPr>
        </a:defPPr>
      </a:lstStyle>
    </a:spDef>
    <a:lnDef>
      <a:spPr bwMode="auto">
        <a:xfrm>
          <a:off x="0" y="0"/>
          <a:ext cx="1" cy="1"/>
        </a:xfrm>
        <a:custGeom>
          <a:avLst/>
          <a:gdLst/>
          <a:ahLst/>
          <a:cxnLst/>
          <a:rect l="0" t="0" r="0" b="0"/>
          <a:pathLst/>
        </a:custGeom>
        <a:solidFill>
          <a:schemeClr val="folHlink"/>
        </a:solidFill>
        <a:ln w="635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400" b="0" i="0" u="none" strike="noStrike" cap="none" normalizeH="0" baseline="0" smtClean="0">
            <a:ln>
              <a:noFill/>
            </a:ln>
            <a:solidFill>
              <a:schemeClr val="tx1"/>
            </a:solidFill>
            <a:effectLst/>
            <a:latin typeface="Arial" pitchFamily="34" charset="0"/>
            <a:ea typeface="ヒラギノ角ゴ Pro W3" pitchFamily="124" charset="-128"/>
          </a:defRPr>
        </a:defPPr>
      </a:lstStyle>
    </a:lnDef>
    <a:txDef>
      <a:spPr>
        <a:noFill/>
      </a:spPr>
      <a:bodyPr wrap="none" rtlCol="0">
        <a:spAutoFit/>
      </a:bodyPr>
      <a:lstStyle>
        <a:defPPr>
          <a:defRPr baseline="0" dirty="0">
            <a:ea typeface="+mj-ea"/>
          </a:defRPr>
        </a:defPPr>
      </a:lstStyle>
    </a:txDef>
  </a:objectDefaults>
  <a:extraClrSchemeLst>
    <a:extraClrScheme>
      <a:clrScheme name="ICG_Pres (A4) 1">
        <a:dk1>
          <a:srgbClr val="53565A"/>
        </a:dk1>
        <a:lt1>
          <a:srgbClr val="FFFFFF"/>
        </a:lt1>
        <a:dk2>
          <a:srgbClr val="97999B"/>
        </a:dk2>
        <a:lt2>
          <a:srgbClr val="53565A"/>
        </a:lt2>
        <a:accent1>
          <a:srgbClr val="002D72"/>
        </a:accent1>
        <a:accent2>
          <a:srgbClr val="99ABC7"/>
        </a:accent2>
        <a:accent3>
          <a:srgbClr val="FFFFFF"/>
        </a:accent3>
        <a:accent4>
          <a:srgbClr val="46484C"/>
        </a:accent4>
        <a:accent5>
          <a:srgbClr val="AAADBC"/>
        </a:accent5>
        <a:accent6>
          <a:srgbClr val="8A9BB4"/>
        </a:accent6>
        <a:hlink>
          <a:srgbClr val="00BDF2"/>
        </a:hlink>
        <a:folHlink>
          <a:srgbClr val="99E4FA"/>
        </a:folHlink>
      </a:clrScheme>
      <a:clrMap bg1="lt1" tx1="dk1" bg2="lt2" tx2="dk2" accent1="accent1" accent2="accent2" accent3="accent3" accent4="accent4" accent5="accent5" accent6="accent6" hlink="hlink" folHlink="folHlink"/>
    </a:extraClrScheme>
  </a:extraClrSchemeLst>
  <a:custClrLst>
    <a:custClr name="Aqua">
      <a:srgbClr val="00B0B9"/>
    </a:custClr>
    <a:custClr name="Aqua Tint">
      <a:srgbClr val="99DFE3"/>
    </a:custClr>
    <a:custClr name="Goldenrod">
      <a:srgbClr val="C99700"/>
    </a:custClr>
    <a:custClr name="Goldenrod Tint">
      <a:srgbClr val="E9D599"/>
    </a:custClr>
    <a:custClr name="Forest">
      <a:srgbClr val="00843D"/>
    </a:custClr>
    <a:custClr name="Forest Tint">
      <a:srgbClr val="66B797"/>
    </a:custClr>
    <a:custClr name="Plum">
      <a:srgbClr val="890C58"/>
    </a:custClr>
    <a:custClr name="Plum Tint">
      <a:srgbClr val="B37A9F"/>
    </a:custClr>
    <a:custClr name="Olive">
      <a:srgbClr val="949300"/>
    </a:custClr>
    <a:custClr name="Olive Tint">
      <a:srgbClr val="D4D499"/>
    </a:custClr>
    <a:custClr name="Teal">
      <a:srgbClr val="007377"/>
    </a:custClr>
    <a:custClr name="Teal Tint">
      <a:srgbClr val="99C7C9"/>
    </a:custClr>
    <a:custClr name="Tangerine">
      <a:srgbClr val="ED8B00"/>
    </a:custClr>
    <a:custClr name="Tangerine Tint">
      <a:srgbClr val="F8D199"/>
    </a:custClr>
    <a:custClr name="Purple">
      <a:srgbClr val="6B3077"/>
    </a:custClr>
    <a:custClr name="Purple Tint">
      <a:srgbClr val="C4ACC9"/>
    </a:custClr>
    <a:custClr name="Green">
      <a:srgbClr val="84BD00"/>
    </a:custClr>
    <a:custClr name="Green Tint">
      <a:srgbClr val="CEE599"/>
    </a:custClr>
    <a:custClr name="White">
      <a:srgbClr val="FFFFFF"/>
    </a:custClr>
    <a:custClr name="White">
      <a:srgbClr val="FFFFFF"/>
    </a:custClr>
    <a:custClr name="Burnt Orange">
      <a:srgbClr val="CB6015"/>
    </a:custClr>
    <a:custClr name="Citi Cyan Tint (20%)">
      <a:srgbClr val="CCF2FC"/>
    </a:custClr>
    <a:custClr name="Citi Light Gray Tint(20%)">
      <a:srgbClr val="EAEBEB"/>
    </a:custClr>
  </a:custClrLst>
</a:theme>
</file>

<file path=ppt/theme/theme3.xml><?xml version="1.0" encoding="utf-8"?>
<a:theme xmlns:r="http://schemas.openxmlformats.org/officeDocument/2006/relationships" xmlns:a="http://schemas.openxmlformats.org/drawingml/2006/main" name="1_ICG_Pres (A4)">
  <a:themeElements>
    <a:clrScheme name="ICG_Pres (A4) 1">
      <a:dk1>
        <a:srgbClr val="53565A"/>
      </a:dk1>
      <a:lt1>
        <a:srgbClr val="FFFFFF"/>
      </a:lt1>
      <a:dk2>
        <a:srgbClr val="97999B"/>
      </a:dk2>
      <a:lt2>
        <a:srgbClr val="53565A"/>
      </a:lt2>
      <a:accent1>
        <a:srgbClr val="002D72"/>
      </a:accent1>
      <a:accent2>
        <a:srgbClr val="99ABC7"/>
      </a:accent2>
      <a:accent3>
        <a:srgbClr val="00BDF2"/>
      </a:accent3>
      <a:accent4>
        <a:srgbClr val="99E4FA"/>
      </a:accent4>
      <a:accent5>
        <a:srgbClr val="53565A"/>
      </a:accent5>
      <a:accent6>
        <a:srgbClr val="97999B"/>
      </a:accent6>
      <a:hlink>
        <a:srgbClr val="00BDF2"/>
      </a:hlink>
      <a:folHlink>
        <a:srgbClr val="99DFE3"/>
      </a:folHlink>
    </a:clrScheme>
    <a:fontScheme name="ICG Fonts">
      <a:majorFont>
        <a:latin typeface="Arial"/>
        <a:ea typeface="STKaiti"/>
        <a:cs typeface="Arial"/>
      </a:majorFont>
      <a:minorFont>
        <a:latin typeface="Arial"/>
        <a:ea typeface="STKaiti"/>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folHlink"/>
        </a:solidFill>
        <a:ln w="635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rtlCol="0"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sz="1400" b="0" i="0" u="none" strike="noStrike" cap="none" normalizeH="0" baseline="0" dirty="0" smtClean="0">
            <a:ln>
              <a:noFill/>
            </a:ln>
            <a:solidFill>
              <a:schemeClr val="tx1"/>
            </a:solidFill>
            <a:effectLst/>
            <a:latin typeface="Arial" pitchFamily="34" charset="0"/>
            <a:ea typeface="+mj-ea"/>
          </a:defRPr>
        </a:defPPr>
      </a:lstStyle>
    </a:spDef>
    <a:lnDef>
      <a:spPr bwMode="auto">
        <a:xfrm>
          <a:off x="0" y="0"/>
          <a:ext cx="1" cy="1"/>
        </a:xfrm>
        <a:custGeom>
          <a:avLst/>
          <a:gdLst/>
          <a:ahLst/>
          <a:cxnLst/>
          <a:rect l="0" t="0" r="0" b="0"/>
          <a:pathLst/>
        </a:custGeom>
        <a:solidFill>
          <a:schemeClr val="folHlink"/>
        </a:solidFill>
        <a:ln w="635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400" b="0" i="0" u="none" strike="noStrike" cap="none" normalizeH="0" baseline="0" smtClean="0">
            <a:ln>
              <a:noFill/>
            </a:ln>
            <a:solidFill>
              <a:schemeClr val="tx1"/>
            </a:solidFill>
            <a:effectLst/>
            <a:latin typeface="Arial" pitchFamily="34" charset="0"/>
            <a:ea typeface="ヒラギノ角ゴ Pro W3" pitchFamily="124" charset="-128"/>
          </a:defRPr>
        </a:defPPr>
      </a:lstStyle>
    </a:lnDef>
    <a:txDef>
      <a:spPr>
        <a:noFill/>
      </a:spPr>
      <a:bodyPr wrap="none" rtlCol="0">
        <a:spAutoFit/>
      </a:bodyPr>
      <a:lstStyle>
        <a:defPPr>
          <a:defRPr baseline="0" dirty="0">
            <a:ea typeface="+mj-ea"/>
          </a:defRPr>
        </a:defPPr>
      </a:lstStyle>
    </a:txDef>
  </a:objectDefaults>
  <a:extraClrSchemeLst>
    <a:extraClrScheme>
      <a:clrScheme name="ICG_Pres (A4) 1">
        <a:dk1>
          <a:srgbClr val="53565A"/>
        </a:dk1>
        <a:lt1>
          <a:srgbClr val="FFFFFF"/>
        </a:lt1>
        <a:dk2>
          <a:srgbClr val="97999B"/>
        </a:dk2>
        <a:lt2>
          <a:srgbClr val="53565A"/>
        </a:lt2>
        <a:accent1>
          <a:srgbClr val="002D72"/>
        </a:accent1>
        <a:accent2>
          <a:srgbClr val="99ABC7"/>
        </a:accent2>
        <a:accent3>
          <a:srgbClr val="FFFFFF"/>
        </a:accent3>
        <a:accent4>
          <a:srgbClr val="46484C"/>
        </a:accent4>
        <a:accent5>
          <a:srgbClr val="AAADBC"/>
        </a:accent5>
        <a:accent6>
          <a:srgbClr val="8A9BB4"/>
        </a:accent6>
        <a:hlink>
          <a:srgbClr val="00BDF2"/>
        </a:hlink>
        <a:folHlink>
          <a:srgbClr val="99E4FA"/>
        </a:folHlink>
      </a:clrScheme>
      <a:clrMap bg1="lt1" tx1="dk1" bg2="lt2" tx2="dk2" accent1="accent1" accent2="accent2" accent3="accent3" accent4="accent4" accent5="accent5" accent6="accent6" hlink="hlink" folHlink="folHlink"/>
    </a:extraClrScheme>
  </a:extraClrSchemeLst>
  <a:custClrLst>
    <a:custClr name="Aqua">
      <a:srgbClr val="00B0B9"/>
    </a:custClr>
    <a:custClr name="Aqua Tint">
      <a:srgbClr val="99DFE3"/>
    </a:custClr>
    <a:custClr name="Goldenrod">
      <a:srgbClr val="C99700"/>
    </a:custClr>
    <a:custClr name="Goldenrod Tint">
      <a:srgbClr val="E9D599"/>
    </a:custClr>
    <a:custClr name="Forest">
      <a:srgbClr val="00843D"/>
    </a:custClr>
    <a:custClr name="Forest Tint">
      <a:srgbClr val="66B797"/>
    </a:custClr>
    <a:custClr name="Plum">
      <a:srgbClr val="890C58"/>
    </a:custClr>
    <a:custClr name="Plum Tint">
      <a:srgbClr val="B37A9F"/>
    </a:custClr>
    <a:custClr name="Olive">
      <a:srgbClr val="949300"/>
    </a:custClr>
    <a:custClr name="Olive Tint">
      <a:srgbClr val="D4D499"/>
    </a:custClr>
    <a:custClr name="Teal">
      <a:srgbClr val="007377"/>
    </a:custClr>
    <a:custClr name="Teal Tint">
      <a:srgbClr val="99C7C9"/>
    </a:custClr>
    <a:custClr name="Tangerine">
      <a:srgbClr val="ED8B00"/>
    </a:custClr>
    <a:custClr name="Tangerine Tint">
      <a:srgbClr val="F8D199"/>
    </a:custClr>
    <a:custClr name="Purple">
      <a:srgbClr val="6B3077"/>
    </a:custClr>
    <a:custClr name="Purple Tint">
      <a:srgbClr val="C4ACC9"/>
    </a:custClr>
    <a:custClr name="Green">
      <a:srgbClr val="84BD00"/>
    </a:custClr>
    <a:custClr name="Green Tint">
      <a:srgbClr val="CEE599"/>
    </a:custClr>
    <a:custClr name="White">
      <a:srgbClr val="FFFFFF"/>
    </a:custClr>
    <a:custClr name="White">
      <a:srgbClr val="FFFFFF"/>
    </a:custClr>
    <a:custClr name="Burnt Orange">
      <a:srgbClr val="CB6015"/>
    </a:custClr>
    <a:custClr name="Citi Cyan Tint (20%)">
      <a:srgbClr val="CCF2FC"/>
    </a:custClr>
    <a:custClr name="Citi Light Gray Tint(20%)">
      <a:srgbClr val="EAEBEB"/>
    </a:custClr>
  </a:custClrLst>
</a:theme>
</file>

<file path=ppt/theme/theme4.xml><?xml version="1.0" encoding="utf-8"?>
<a:theme xmlns:r="http://schemas.openxmlformats.org/officeDocument/2006/relationships" xmlns:a="http://schemas.openxmlformats.org/drawingml/2006/main" name="2_ICG_Pres (A4)">
  <a:themeElements>
    <a:clrScheme name="2_ICG_Pres (A4) 1">
      <a:dk1>
        <a:srgbClr val="53565A"/>
      </a:dk1>
      <a:lt1>
        <a:srgbClr val="FFFFFF"/>
      </a:lt1>
      <a:dk2>
        <a:srgbClr val="97999B"/>
      </a:dk2>
      <a:lt2>
        <a:srgbClr val="53565A"/>
      </a:lt2>
      <a:accent1>
        <a:srgbClr val="002D72"/>
      </a:accent1>
      <a:accent2>
        <a:srgbClr val="99ABC7"/>
      </a:accent2>
      <a:accent3>
        <a:srgbClr val="FFFFFF"/>
      </a:accent3>
      <a:accent4>
        <a:srgbClr val="46484C"/>
      </a:accent4>
      <a:accent5>
        <a:srgbClr val="AAADBC"/>
      </a:accent5>
      <a:accent6>
        <a:srgbClr val="8A9BB4"/>
      </a:accent6>
      <a:hlink>
        <a:srgbClr val="00BDF2"/>
      </a:hlink>
      <a:folHlink>
        <a:srgbClr val="99E4FA"/>
      </a:folHlink>
    </a:clrScheme>
    <a:fontScheme name="2_ICG_Pres (A4)">
      <a:majorFont>
        <a:latin typeface="Arial"/>
        <a:ea typeface="STKaiti"/>
        <a:cs typeface="Arial"/>
      </a:majorFont>
      <a:minorFont>
        <a:latin typeface="Arial"/>
        <a:ea typeface="STKaiti"/>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folHlink"/>
        </a:solidFill>
        <a:ln w="635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400" b="0" i="0" u="none" strike="noStrike" cap="none" normalizeH="0" baseline="0" smtClean="0">
            <a:ln>
              <a:noFill/>
            </a:ln>
            <a:solidFill>
              <a:schemeClr val="tx1"/>
            </a:solidFill>
            <a:effectLst/>
            <a:latin typeface="Arial" pitchFamily="34" charset="0"/>
            <a:ea typeface="STKaiti" pitchFamily="2" charset="-122"/>
            <a:cs typeface="Arial" pitchFamily="34" charset="0"/>
          </a:defRPr>
        </a:defPPr>
      </a:lstStyle>
    </a:spDef>
    <a:lnDef>
      <a:spPr bwMode="auto">
        <a:xfrm>
          <a:off x="0" y="0"/>
          <a:ext cx="1" cy="1"/>
        </a:xfrm>
        <a:custGeom>
          <a:avLst/>
          <a:gdLst/>
          <a:ahLst/>
          <a:cxnLst/>
          <a:rect l="0" t="0" r="0" b="0"/>
          <a:pathLst/>
        </a:custGeom>
        <a:solidFill>
          <a:schemeClr val="folHlink"/>
        </a:solidFill>
        <a:ln w="635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400" b="0" i="0" u="none" strike="noStrike" cap="none" normalizeH="0" baseline="0" smtClean="0">
            <a:ln>
              <a:noFill/>
            </a:ln>
            <a:solidFill>
              <a:schemeClr val="tx1"/>
            </a:solidFill>
            <a:effectLst/>
            <a:latin typeface="Arial" pitchFamily="34" charset="0"/>
            <a:ea typeface="STKaiti" pitchFamily="2" charset="-122"/>
            <a:cs typeface="Arial" pitchFamily="34" charset="0"/>
          </a:defRPr>
        </a:defPPr>
      </a:lstStyle>
    </a:lnDef>
  </a:objectDefaults>
  <a:extraClrSchemeLst>
    <a:extraClrScheme>
      <a:clrScheme name="2_ICG_Pres (A4) 1">
        <a:dk1>
          <a:srgbClr val="53565A"/>
        </a:dk1>
        <a:lt1>
          <a:srgbClr val="FFFFFF"/>
        </a:lt1>
        <a:dk2>
          <a:srgbClr val="97999B"/>
        </a:dk2>
        <a:lt2>
          <a:srgbClr val="53565A"/>
        </a:lt2>
        <a:accent1>
          <a:srgbClr val="002D72"/>
        </a:accent1>
        <a:accent2>
          <a:srgbClr val="99ABC7"/>
        </a:accent2>
        <a:accent3>
          <a:srgbClr val="FFFFFF"/>
        </a:accent3>
        <a:accent4>
          <a:srgbClr val="46484C"/>
        </a:accent4>
        <a:accent5>
          <a:srgbClr val="AAADBC"/>
        </a:accent5>
        <a:accent6>
          <a:srgbClr val="8A9BB4"/>
        </a:accent6>
        <a:hlink>
          <a:srgbClr val="00BDF2"/>
        </a:hlink>
        <a:folHlink>
          <a:srgbClr val="99E4FA"/>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r="http://schemas.openxmlformats.org/officeDocument/2006/relationships"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421</Paragraphs>
  <Slides>23</Slides>
  <Notes>3</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23</vt:i4>
      </vt:variant>
    </vt:vector>
  </HeadingPairs>
  <TitlesOfParts>
    <vt:vector baseType="lpstr" size="35">
      <vt:lpstr>Arial</vt:lpstr>
      <vt:lpstr>Calibri</vt:lpstr>
      <vt:lpstr>STKaiti</vt:lpstr>
      <vt:lpstr>Geneva</vt:lpstr>
      <vt:lpstr>ヒラギノ角ゴ Pro W3</vt:lpstr>
      <vt:lpstr>Symbol</vt:lpstr>
      <vt:lpstr>华文楷体</vt:lpstr>
      <vt:lpstr>Wingdings</vt:lpstr>
      <vt:lpstr>Wingdings 2</vt:lpstr>
      <vt:lpstr>Monotype Sorts</vt:lpstr>
      <vt:lpstr>宋体</vt:lpstr>
      <vt:lpstr>Office Theme</vt:lpstr>
      <vt:lpstr>海外并购培训材料</vt:lpstr>
      <vt:lpstr>目录</vt:lpstr>
      <vt:lpstr>1. 花旗的并购资历</vt:lpstr>
      <vt:lpstr>PowerPoint Presentation</vt:lpstr>
      <vt:lpstr>中国并购业务资质</vt:lpstr>
      <vt:lpstr>花旗—连接中国与世界其他地区</vt:lpstr>
      <vt:lpstr>2. 中国海外并购的现状和趋势</vt:lpstr>
      <vt:lpstr>中国领军者的出现</vt:lpstr>
      <vt:lpstr>中国并购概览：并购市场繁荣向上</vt:lpstr>
      <vt:lpstr>3. 跨国并购对企业的主要好处</vt:lpstr>
      <vt:lpstr>并购理据</vt:lpstr>
      <vt:lpstr>中国并购的主要关注领域</vt:lpstr>
      <vt:lpstr>4. 跨国并购的经验总结</vt:lpstr>
      <vt:lpstr>中国收购者面临的跨国并购问题及解决方式</vt:lpstr>
      <vt:lpstr>中国收购者面临的跨国并购问题及解决方式（续）</vt:lpstr>
      <vt:lpstr>海外收购失败的原因是什么？</vt:lpstr>
      <vt:lpstr>5. 典型的并购程序及顾问职责</vt:lpstr>
      <vt:lpstr>典型并购程序</vt:lpstr>
      <vt:lpstr>一步式和两步式拍卖程序比较</vt:lpstr>
      <vt:lpstr>示意性交易流程</vt:lpstr>
      <vt:lpstr>顾问的作用和职责</vt:lpstr>
      <vt:lpstr>花旗作为买方顾问的职责</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2024-08-31T09:46:53.331</cp:lastPrinted>
  <dcterms:created xsi:type="dcterms:W3CDTF">2024-08-31T01:46:53Z</dcterms:created>
  <dcterms:modified xsi:type="dcterms:W3CDTF">2024-08-31T01:46:56Z</dcterms:modified>
</cp:coreProperties>
</file>