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428AD70-3E44-44DA-B699-5D8940EE84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35E10A-2FA5-4D3B-B1AE-03A1361FC3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17C5A8E-0903-4109-890B-55284FE438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858B0F9-8B9B-42C2-987B-BEFA77C8F5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79CF293-7BD5-498B-872E-F72900CCF8D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F5B8196-3070-4BBE-8EE9-1C65847CD78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25882D1-FBD3-4930-A997-7F980E61296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D93C6D0-3261-461F-B198-88D48F13CA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61C88E6-4CBC-4172-A155-24B1F29D00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750666-B368-4860-B654-9A7CB24FE9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E4A5E4-0163-49F2-8414-A5EF8BB86B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1.jpeg" /><Relationship Id="rId6"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650313322300111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医疗纠纷与护理责任保险的理解</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汇报人：</a:t>
            </a: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2024-01-21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医疗纠纷概述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护理责任保险基本概念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医疗纠纷中护理责任界定与风险评估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护理责任保险在医疗纠纷中作用与价值</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国内外典型案例分析比较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未来发展趋势预测及挑战应对策略</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医疗纠纷概述</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4" r="3167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4387" r="24387"/>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1652" r="3165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医疗纠纷是指医患双方因医疗服务行为及其后果产生的争议。</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根据纠纷的性质和涉及的内容，医疗纠纷可分为医疗事故纠纷、医疗过错纠纷、医疗服务合同纠纷等。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随着医疗服务的普及和患者维权意识的提高，医疗纠纷数量呈上升趋势。</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纠纷数量增加</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3083" r="1308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处理难度加大</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8417" r="841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社会关注度提高</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417" r="1241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医疗纠纷涉及医学、法律等多个领域，处理难度较大，需要专业化的解决机制。</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医疗纠纷常常引起社会广泛关注，对医疗机构和医护人员的声誉造成影响。</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现状分析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6812" b="6812"/>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医疗纠纷的产生与医疗服务质量、医患沟通、医疗管理等多种因素有关。</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医疗纠纷可能导致医患关系紧张、医疗机构声誉受损、医护人员工作压力增大等后果，严重时甚至可能引发暴力事件。</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影响因素及后果</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后果</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影响因素</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护理责任保险基本概念</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9226" b="922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护理责任保险是一种专门针对医疗机构及其医护人员因执业过失造成患者人身损害而依法应承担的民事赔偿责任进行保障的风险管理工具。</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其主要功能在于转移医疗机构及医护人员的执业风险，减轻因医疗事故或纠纷导致的经济赔偿压力，同时为患者提供及时有效的损害赔偿保障。</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我国护理责任保险起步较晚，但近年来发展迅速，已成为医疗风险管理的重要手段之一。</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目前，护理责任保险在医疗机构中的覆盖率逐渐提高，但仍存在部分地区和机构保障不足的问题。</a:t>
            </a:r>
          </a:p>
        </p:txBody>
      </p:sp>
      <p:pic>
        <p:nvPicPr>
          <p:cNvPr id="6" name="Picture 6"/>
          <p:cNvPicPr>
            <a:picLocks noChangeAspect="1"/>
          </p:cNvPicPr>
          <p:nvPr/>
        </p:nvPicPr>
        <p:blipFill>
          <a:blip r:embed="rId2"/>
          <a:srcRect t="16278" b="1627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10234" b="10234"/>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随着医疗体制改革的深入和患者权益保护意识的增强，护理责任保险的发展前景将更加广阔。</a:t>
            </a:r>
          </a:p>
        </p:txBody>
      </p:sp>
      <p:pic>
        <p:nvPicPr>
          <p:cNvPr id="10" name="Picture 10"/>
          <p:cNvPicPr>
            <a:picLocks noChangeAspect="1"/>
          </p:cNvPicPr>
          <p:nvPr/>
        </p:nvPicPr>
        <p:blipFill>
          <a:blip r:embed="rId4"/>
          <a:srcRect t="13465" b="13465"/>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《护士条例》明确了护士的权利、义务和考核标准等，对护理责任保险的承保范围和赔偿标准具有指导意义。</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此外，《保险法》、《合同法》等相关法律法规也为护理责任保险的发展提供了法律保障。</a:t>
            </a:r>
          </a:p>
        </p:txBody>
      </p:sp>
      <p:pic>
        <p:nvPicPr>
          <p:cNvPr id="7" name="Picture 7"/>
          <p:cNvPicPr>
            <a:picLocks noChangeAspect="1"/>
          </p:cNvPicPr>
          <p:nvPr/>
        </p:nvPicPr>
        <p:blipFill>
          <a:blip r:embed="rId2"/>
          <a:srcRect t="2474" b="2474"/>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11691" b="1169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2754" r="2754"/>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《医疗事故处理条例》规定了医疗事故的定义、处理程序和赔偿标准等，为护理责任保险提供了基本的法律依据。</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相关法律法规政策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医疗纠纷中护理责任界定与风险评估</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用药管理风险</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涉及药物剂量、给药时间、药物配伍等方面的错误。</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护理操作风险</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包括注射、输液、采血等操作中的失误或不当行为。</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病情观察与记录风险</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未能及时发现病情变化或准确记录护理过程。</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沟通与交流风险</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与患者或家属沟通不畅，导致误解或矛盾升级。</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感染控制风险</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消毒不彻底、手卫生不规范等导致的院内感染。</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护理工作中潜在风险点识别</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553" r="16553"/>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0800" r="10800"/>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0671" r="10671"/>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2188" r="12188"/>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纠纷事件中护理责任界定原则与方法</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依据相关法律法规和医疗行业规范进行责任界定。</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以客观事实为依据，避免主观臆断和片面之词。</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引入医学专家对纠纷事件进行专业评估和责任界定。</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确保纠纷处理过程公正透明，维护医患双方合法权益。</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依法依规原则</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实事求是原则</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专家鉴定原则</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公平公正原则</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风险评估模型构建及应用</a:t>
              </a:r>
            </a:p>
          </p:txBody>
        </p:sp>
      </p:grpSp>
      <p:grpSp>
        <p:nvGrpSpPr>
          <p:cNvPr id="41" name="Group 41"/>
          <p:cNvGrpSpPr/>
          <p:nvPr/>
        </p:nvGrpSpPr>
        <p:grpSpPr>
          <a:xfrm>
            <a:off x="4398507" y="1008278"/>
            <a:ext cx="3394996" cy="490334"/>
            <a:chOff x="4398507" y="1008278"/>
            <a:chExt cx="3394996" cy="490334"/>
          </a:xfrm>
        </p:grpSpPr>
        <p:sp>
          <p:nvSpPr>
            <p:cNvPr id="42" name="TextBox 42"/>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数据收集与整理</a:t>
              </a:r>
            </a:p>
          </p:txBody>
        </p:sp>
      </p:grpSp>
      <p:grpSp>
        <p:nvGrpSpPr>
          <p:cNvPr id="43" name="Group 43"/>
          <p:cNvGrpSpPr/>
          <p:nvPr/>
        </p:nvGrpSpPr>
        <p:grpSpPr>
          <a:xfrm>
            <a:off x="4630337" y="1360840"/>
            <a:ext cx="2931336" cy="1654845"/>
            <a:chOff x="4630337" y="1360840"/>
            <a:chExt cx="2931336" cy="1654845"/>
          </a:xfrm>
        </p:grpSpPr>
        <p:sp>
          <p:nvSpPr>
            <p:cNvPr id="44" name="TextBox 44"/>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收集相关护理工作的数据，进行整理和分析。</a:t>
              </a:r>
            </a:p>
          </p:txBody>
        </p:sp>
      </p:grpSp>
      <p:grpSp>
        <p:nvGrpSpPr>
          <p:cNvPr id="45" name="Group 45"/>
          <p:cNvGrpSpPr/>
          <p:nvPr/>
        </p:nvGrpSpPr>
        <p:grpSpPr>
          <a:xfrm>
            <a:off x="1070038" y="1975579"/>
            <a:ext cx="3394996" cy="490334"/>
            <a:chOff x="1070038" y="1975579"/>
            <a:chExt cx="3394996" cy="490334"/>
          </a:xfrm>
        </p:grpSpPr>
        <p:sp>
          <p:nvSpPr>
            <p:cNvPr id="46" name="TextBox 46"/>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确定风险评估标准</a:t>
              </a:r>
            </a:p>
          </p:txBody>
        </p:sp>
      </p:grpSp>
      <p:grpSp>
        <p:nvGrpSpPr>
          <p:cNvPr id="47" name="Group 47"/>
          <p:cNvGrpSpPr/>
          <p:nvPr/>
        </p:nvGrpSpPr>
        <p:grpSpPr>
          <a:xfrm>
            <a:off x="1301868" y="2328140"/>
            <a:ext cx="2931336" cy="1654845"/>
            <a:chOff x="1301868" y="2328140"/>
            <a:chExt cx="2931336" cy="1654845"/>
          </a:xfrm>
        </p:grpSpPr>
        <p:sp>
          <p:nvSpPr>
            <p:cNvPr id="48" name="TextBox 48"/>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根据行业规范和医院实际情况，制定风险评估标准。</a:t>
              </a:r>
            </a:p>
          </p:txBody>
        </p:sp>
      </p:grpSp>
      <p:grpSp>
        <p:nvGrpSpPr>
          <p:cNvPr id="49" name="Group 49"/>
          <p:cNvGrpSpPr/>
          <p:nvPr/>
        </p:nvGrpSpPr>
        <p:grpSpPr>
          <a:xfrm>
            <a:off x="303771" y="4161775"/>
            <a:ext cx="3394996" cy="490334"/>
            <a:chOff x="303771" y="4161775"/>
            <a:chExt cx="3394996" cy="490334"/>
          </a:xfrm>
        </p:grpSpPr>
        <p:sp>
          <p:nvSpPr>
            <p:cNvPr id="50" name="TextBox 50"/>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构建风险评估指标体系</a:t>
              </a:r>
            </a:p>
          </p:txBody>
        </p:sp>
      </p:grpSp>
      <p:grpSp>
        <p:nvGrpSpPr>
          <p:cNvPr id="51" name="Group 51"/>
          <p:cNvGrpSpPr/>
          <p:nvPr/>
        </p:nvGrpSpPr>
        <p:grpSpPr>
          <a:xfrm>
            <a:off x="535601" y="4514336"/>
            <a:ext cx="2931336" cy="1654845"/>
            <a:chOff x="535601" y="4514336"/>
            <a:chExt cx="2931336" cy="1654845"/>
          </a:xfrm>
        </p:grpSpPr>
        <p:sp>
          <p:nvSpPr>
            <p:cNvPr id="52" name="TextBox 52"/>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包括护理操作、用药管理、病情观察、感染控制等多个方面。</a:t>
              </a:r>
            </a:p>
          </p:txBody>
        </p:sp>
      </p:grpSp>
      <p:grpSp>
        <p:nvGrpSpPr>
          <p:cNvPr id="53" name="Group 53"/>
          <p:cNvGrpSpPr/>
          <p:nvPr/>
        </p:nvGrpSpPr>
        <p:grpSpPr>
          <a:xfrm>
            <a:off x="7733442" y="1975579"/>
            <a:ext cx="3394996" cy="490334"/>
            <a:chOff x="7733442" y="1975579"/>
            <a:chExt cx="3394996" cy="490334"/>
          </a:xfrm>
        </p:grpSpPr>
        <p:sp>
          <p:nvSpPr>
            <p:cNvPr id="54" name="TextBox 54"/>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风险等级划分</a:t>
              </a:r>
            </a:p>
          </p:txBody>
        </p:sp>
      </p:grpSp>
      <p:grpSp>
        <p:nvGrpSpPr>
          <p:cNvPr id="55" name="Group 55"/>
          <p:cNvGrpSpPr/>
          <p:nvPr/>
        </p:nvGrpSpPr>
        <p:grpSpPr>
          <a:xfrm>
            <a:off x="7965273" y="2328140"/>
            <a:ext cx="2931336" cy="1654845"/>
            <a:chOff x="7965273" y="2328140"/>
            <a:chExt cx="2931336" cy="1654845"/>
          </a:xfrm>
        </p:grpSpPr>
        <p:sp>
          <p:nvSpPr>
            <p:cNvPr id="56" name="TextBox 56"/>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根据评估结果，将护理工作风险划分为不同等级，为后续风险管理提供依据。</a:t>
              </a:r>
            </a:p>
          </p:txBody>
        </p:sp>
      </p:grpSp>
      <p:grpSp>
        <p:nvGrpSpPr>
          <p:cNvPr id="57" name="Group 57"/>
          <p:cNvGrpSpPr/>
          <p:nvPr/>
        </p:nvGrpSpPr>
        <p:grpSpPr>
          <a:xfrm>
            <a:off x="8451818" y="4161775"/>
            <a:ext cx="3394996" cy="490334"/>
            <a:chOff x="8451818" y="4161775"/>
            <a:chExt cx="3394996" cy="490334"/>
          </a:xfrm>
        </p:grpSpPr>
        <p:sp>
          <p:nvSpPr>
            <p:cNvPr id="58" name="TextBox 58"/>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风险评估结果应用</a:t>
              </a:r>
            </a:p>
          </p:txBody>
        </p:sp>
      </p:grpSp>
      <p:grpSp>
        <p:nvGrpSpPr>
          <p:cNvPr id="59" name="Group 59"/>
          <p:cNvGrpSpPr/>
          <p:nvPr/>
        </p:nvGrpSpPr>
        <p:grpSpPr>
          <a:xfrm>
            <a:off x="8683648" y="4514336"/>
            <a:ext cx="2931336" cy="1654845"/>
            <a:chOff x="8683648" y="4514336"/>
            <a:chExt cx="2931336" cy="1654845"/>
          </a:xfrm>
        </p:grpSpPr>
        <p:sp>
          <p:nvSpPr>
            <p:cNvPr id="60" name="TextBox 6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将评估结果应用于护理工作中，指导护理人员采取相应措施降低风险。</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https://d.book118.com/265031332230011122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2024-09-26T04:34:30.285</cp:lastPrinted>
  <dcterms:created xsi:type="dcterms:W3CDTF">2024-09-25T20:34:30Z</dcterms:created>
  <dcterms:modified xsi:type="dcterms:W3CDTF">2024-09-25T20:34:32Z</dcterms:modified>
</cp:coreProperties>
</file>