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373C13-35C1-4BD3-9543-81BA4F42B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F96015-ADEA-44B9-8689-9B7F5E3C2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3F71EC-0D92-4F54-9D25-F8280F39E6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9AC7EB-55D0-4360-B7EE-6B30C148E7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DF5D82-9F22-4753-BEEC-F3855A0382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B49C0E-7BA4-4834-8D72-18E0458CBB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E86214-C5C2-474E-8BE4-EA06C7B27D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FE9E1F-65C3-4973-956E-239E1BBCC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73C9D3-2774-44DF-861B-BCCAD02712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CA999E-7E30-44FA-86EE-C1EB84D52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F12C00-D508-4988-B616-A2122901F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503421132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学习中如何提高逻辑解题能力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逻辑解题能力的重要性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掌握基本逻辑概念和方法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针对性训练提高解题技巧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拓展阅读丰富知识储备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多角度思考锻炼思维能力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制定计划持之以恒地练习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逻辑解题能力的重要性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518" b="10518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理解题目要求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分析问题本质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构建解题思路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逻辑解题能力能够帮助学生快速准确地理解题目要求，从而避免因为误解题目而导致的错误。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通过对问题的深入分析，学生能够抓住问题的本质，从而有针对性地解决问题。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逻辑解题能力可以帮助学生构建清晰的解题思路，使解题过程更加高效和准确。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提升学习成绩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培养思维能力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逻辑解题能力不仅仅是解决特定问题的能力，更是一种思维方式。通过不断训练，学生的逻辑思维能力可以得到显著提升。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逻辑解题往往需要学生从不同角度思考问题，这种思维方式有助于培养学生的创新思维。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通过对问题的深入分析和思考，学生的判断能力可以得到锻炼和提高。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训练逻辑思维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增强创新思维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提高判断能力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应对复杂问题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提高决策效率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预防潜在问题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增强问题解决能力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在面对多个解决方案时，逻辑解题能力可以帮助学生快速准确地做出决策，提高决策效率。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通过对问题的深入分析和思考，学生可以预见到潜在的问题并采取相应的措施进行预防。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逻辑解题能力可以帮助学生应对复杂问题，通过分析和推理找到问题的解决方案。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掌握基本逻辑概念和方法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理解命题的概念，掌握判断命题真假的方法。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命题与真假值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了解推理的基本形式，掌握论证的方法和技巧。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推理与论证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熟悉逻辑联结词（如“且”、“或”、“非”等）的含义和用法。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逻辑联结词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逻辑概念解析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354191"/>
            <a:ext cx="2139982" cy="2139982"/>
            <a:chOff x="1207034" y="3354191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02119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541262"/>
            <a:ext cx="492347" cy="492347"/>
            <a:chOff x="1474591" y="3541262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541262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15096"/>
            <a:ext cx="2139982" cy="2139982"/>
            <a:chOff x="2372036" y="2215096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15096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063107"/>
            <a:ext cx="330613" cy="588550"/>
            <a:chOff x="3274244" y="3063107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063107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2961094"/>
            <a:ext cx="145256" cy="300799"/>
            <a:chOff x="3370066" y="2961094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151689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071679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13970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1397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00433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37009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151689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37009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13970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2961094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2961094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2987193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00433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071679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185313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071679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00433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13970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071679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00433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37009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37009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22936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151689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185313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185313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185313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151689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2991765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2991765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299176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27769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27769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27769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063107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063107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06310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05398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05398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0539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143022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143022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14302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176740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176740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176740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14364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14364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1436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25332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32121"/>
            <a:ext cx="492347" cy="492347"/>
            <a:chOff x="3195854" y="2032121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3212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354191"/>
            <a:ext cx="2139982" cy="2139982"/>
            <a:chOff x="3543612" y="3354191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272210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551835"/>
            <a:ext cx="492347" cy="492347"/>
            <a:chOff x="4948930" y="3551835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551835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12919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095609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21951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72" name="TextBox 72"/>
          <p:cNvSpPr txBox="1"/>
          <p:nvPr/>
        </p:nvSpPr>
        <p:spPr>
          <a:xfrm>
            <a:off x="7288006" y="1324216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归纳推理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7288006" y="2991619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演绎推理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7288006" y="4643560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类比推理</a:t>
            </a:r>
          </a:p>
        </p:txBody>
      </p:sp>
      <p:grpSp>
        <p:nvGrpSpPr>
          <p:cNvPr id="75" name="Group 7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6" name="AutoShape 7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TextBox 9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逻辑方法介绍</a:t>
              </a:r>
            </a:p>
          </p:txBody>
        </p:sp>
      </p:grpSp>
      <p:grpSp>
        <p:nvGrpSpPr>
          <p:cNvPr id="97" name="Group 97"/>
          <p:cNvGrpSpPr/>
          <p:nvPr/>
        </p:nvGrpSpPr>
        <p:grpSpPr>
          <a:xfrm>
            <a:off x="6649402" y="1647934"/>
            <a:ext cx="587026" cy="585597"/>
            <a:chOff x="6649402" y="1647934"/>
            <a:chExt cx="587026" cy="585597"/>
          </a:xfrm>
        </p:grpSpPr>
        <p:sp>
          <p:nvSpPr>
            <p:cNvPr id="98" name="AutoShape 98"/>
            <p:cNvSpPr/>
            <p:nvPr/>
          </p:nvSpPr>
          <p:spPr>
            <a:xfrm>
              <a:off x="6649402" y="1647934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731888" y="1868724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6647497" y="3377126"/>
            <a:ext cx="587026" cy="585597"/>
            <a:chOff x="6647497" y="3377126"/>
            <a:chExt cx="587026" cy="585597"/>
          </a:xfrm>
        </p:grpSpPr>
        <p:sp>
          <p:nvSpPr>
            <p:cNvPr id="101" name="AutoShape 101"/>
            <p:cNvSpPr/>
            <p:nvPr/>
          </p:nvSpPr>
          <p:spPr>
            <a:xfrm>
              <a:off x="6647497" y="337712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6831329" y="3509949"/>
            <a:ext cx="224504" cy="467678"/>
            <a:chOff x="6831329" y="3509949"/>
            <a:chExt cx="224504" cy="467678"/>
          </a:xfrm>
        </p:grpSpPr>
        <p:sp>
          <p:nvSpPr>
            <p:cNvPr id="103" name="Freeform 103"/>
            <p:cNvSpPr/>
            <p:nvPr/>
          </p:nvSpPr>
          <p:spPr>
            <a:xfrm>
              <a:off x="6831329" y="3579006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48201" y="363901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76014" y="358491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48201" y="361348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79633" y="361348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7251" y="353652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6972203" y="356138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898004" y="363901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10291" y="356138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6900671" y="361348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31627" y="350994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48201" y="350994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6925817" y="352757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6578" y="353652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04957" y="358491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6948201" y="366177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8864" y="358491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26864" y="353652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6916102" y="361348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48201" y="358491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48201" y="353652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6948201" y="356138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23055" y="356138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12958" y="368730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Freeform 127"/>
            <p:cNvSpPr/>
            <p:nvPr/>
          </p:nvSpPr>
          <p:spPr>
            <a:xfrm>
              <a:off x="6914577" y="363901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Freeform 128"/>
            <p:cNvSpPr/>
            <p:nvPr/>
          </p:nvSpPr>
          <p:spPr>
            <a:xfrm>
              <a:off x="6913434" y="366177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6896385" y="366177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6983824" y="366177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982300" y="363901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6925341" y="353071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6960964" y="353071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6943248" y="353071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6920387" y="355509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6965727" y="355509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943248" y="355509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6916578" y="3579006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6970013" y="3579006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6943248" y="357900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6912958" y="360767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6973823" y="360767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943248" y="360767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6910291" y="363320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6976490" y="363320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6943248" y="363320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Freeform 147"/>
            <p:cNvSpPr/>
            <p:nvPr/>
          </p:nvSpPr>
          <p:spPr>
            <a:xfrm>
              <a:off x="6909148" y="3655968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Freeform 148"/>
            <p:cNvSpPr/>
            <p:nvPr/>
          </p:nvSpPr>
          <p:spPr>
            <a:xfrm>
              <a:off x="6978490" y="3655968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6943248" y="3655968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6908100" y="368149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6979633" y="368149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6943248" y="368149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943248" y="370787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6647497" y="5019958"/>
            <a:ext cx="587026" cy="585502"/>
            <a:chOff x="6647497" y="5019958"/>
            <a:chExt cx="587026" cy="585502"/>
          </a:xfrm>
        </p:grpSpPr>
        <p:sp>
          <p:nvSpPr>
            <p:cNvPr id="155" name="AutoShape 155"/>
            <p:cNvSpPr/>
            <p:nvPr/>
          </p:nvSpPr>
          <p:spPr>
            <a:xfrm>
              <a:off x="6647497" y="5019958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Freeform 156"/>
            <p:cNvSpPr/>
            <p:nvPr/>
          </p:nvSpPr>
          <p:spPr>
            <a:xfrm>
              <a:off x="6791991" y="5200647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7" name="TextBox 157"/>
          <p:cNvSpPr txBox="1"/>
          <p:nvPr/>
        </p:nvSpPr>
        <p:spPr>
          <a:xfrm>
            <a:off x="7288006" y="1649220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从具体事例中概括出一般原理或结论的推理方法。</a:t>
            </a:r>
          </a:p>
        </p:txBody>
      </p:sp>
      <p:sp>
        <p:nvSpPr>
          <p:cNvPr id="158" name="TextBox 158"/>
          <p:cNvSpPr txBox="1"/>
          <p:nvPr/>
        </p:nvSpPr>
        <p:spPr>
          <a:xfrm>
            <a:off x="7286101" y="336216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根据已知的前提推导出结论的推理方法。</a:t>
            </a:r>
          </a:p>
        </p:txBody>
      </p:sp>
      <p:sp>
        <p:nvSpPr>
          <p:cNvPr id="159" name="TextBox 159"/>
          <p:cNvSpPr txBox="1"/>
          <p:nvPr/>
        </p:nvSpPr>
        <p:spPr>
          <a:xfrm>
            <a:off x="7286101" y="5012385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通过比较相似的情况来推断其他情况的推理方法。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纠正逻辑错误的方法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通过指出错误、提供反例、进行逻辑推理等方式纠正逻辑错误。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识别常见逻辑错误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如偷换概念、以偏概全、自相矛盾等。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分析逻辑错误的原因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理解逻辑错误产生的根源和条件。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逻辑错误识别与纠正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针对性训练提高解题技巧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判断题目属于逻辑推理、数学逻辑、语言逻辑等类型。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识别题目类型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417" r="13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分析题目特点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42" r="100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理解题目要求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6421" b="642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关注题目的结构、关键词、条件与结论等要素。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明确题目考察的知识点和解题目标。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分析题目类型及特点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875" r="1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逻辑推理题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运用演绎推理、归纳推理等方法，注意假设与结论的合理性。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数学逻辑题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掌握数学基础知识，运用数学方法如代数、几何等解决问题。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语言逻辑题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理解语言表述的内在逻辑，注意语境、语义和语用的分析。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总结归纳解题方法与技巧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https://d.book118.com/265034211322011101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2024-09-10T11:42:36.597</cp:lastPrinted>
  <dcterms:created xsi:type="dcterms:W3CDTF">2024-09-10T03:42:36Z</dcterms:created>
  <dcterms:modified xsi:type="dcterms:W3CDTF">2024-09-10T03:42:38Z</dcterms:modified>
</cp:coreProperties>
</file>