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CDE6722-CBFE-437A-B983-03A97C352B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62F8278-1CAF-467D-A7A9-1FD93990A8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0C6AB83-230E-43AB-8670-FDAE0FC6B5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BD18EF2-60E3-401B-9CA9-24877A8078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53203FE-4D42-4116-A37C-DA6CE54B30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A3DA8EA-AFC1-47CC-BD14-9BB35DD10F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3B3ED1B-51D4-45FA-A85B-8462FCD650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FEFCCEF-DD16-48E1-84FF-8F668C0ADB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45CCE97-79B2-4B52-8F92-6DA56DD18E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612019D-EADD-45A1-8BA7-DB7A3A2CD3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B991D1F-31BF-4498-B16B-EB41A07B6E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6504424233301111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17451" y="1574432"/>
            <a:ext cx="6939686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商贸仓储企业安全生产风险分级管控与隐患排查治理信息化建设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17451" y="5208092"/>
            <a:ext cx="3196742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17451" y="5689900"/>
            <a:ext cx="3489350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2024-01-26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商贸仓储企业安全生产现状及问题分析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风险分级管控体系建设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隐患排查治理策略制定及实施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信息化技术在安全生产中的应用探讨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3208" r="13208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响应政策要求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贯彻国家关于安全生产的相关政策法规，推动企业落实主体责任，加强安全监管。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提高商贸仓储企业安全生产水平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通过风险分级管控和隐患排查治理，降低事故发生的概率和影响，保障员工生命安全和企业财产安全。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适应信息化发展趋势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借助信息技术手段，实现安全生产管理的数字化、智能化，提高管理效率和准确性。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53186" y="2999851"/>
            <a:ext cx="1104138" cy="11037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87182" y="3798523"/>
            <a:ext cx="348996" cy="347472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717128" y="4099322"/>
            <a:ext cx="158686" cy="15887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5" name="Connector 5"/>
          <p:cNvCxnSpPr/>
          <p:nvPr/>
        </p:nvCxnSpPr>
        <p:spPr>
          <a:xfrm>
            <a:off x="1765528" y="3629025"/>
            <a:ext cx="8375194" cy="0"/>
          </a:xfrm>
          <a:prstGeom prst="line">
            <a:avLst/>
          </a:prstGeom>
          <a:ln w="635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6" name="AutoShape 6"/>
          <p:cNvSpPr/>
          <p:nvPr/>
        </p:nvSpPr>
        <p:spPr>
          <a:xfrm>
            <a:off x="2339362" y="3540109"/>
            <a:ext cx="177832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976490" y="3540109"/>
            <a:ext cx="177832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613712" y="3540109"/>
            <a:ext cx="177832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4250839" y="3540109"/>
            <a:ext cx="177832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888062" y="3540109"/>
            <a:ext cx="177832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525189" y="3540109"/>
            <a:ext cx="175736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434666" y="3540109"/>
            <a:ext cx="177832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8071793" y="3540109"/>
            <a:ext cx="177832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162412" y="3540109"/>
            <a:ext cx="175736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799634" y="3540109"/>
            <a:ext cx="175736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8709016" y="3540109"/>
            <a:ext cx="177832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346238" y="3540109"/>
            <a:ext cx="177832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10144125" y="2999851"/>
            <a:ext cx="1104138" cy="11037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10897172" y="3798523"/>
            <a:ext cx="348996" cy="347472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11227117" y="4099322"/>
            <a:ext cx="158686" cy="15887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3524844" y="1229116"/>
            <a:ext cx="5184172" cy="1981390"/>
            <a:chOff x="3524844" y="1229116"/>
            <a:chExt cx="5184172" cy="1981390"/>
          </a:xfrm>
        </p:grpSpPr>
        <p:sp>
          <p:nvSpPr>
            <p:cNvPr id="44" name="AutoShape 44"/>
            <p:cNvSpPr/>
            <p:nvPr/>
          </p:nvSpPr>
          <p:spPr>
            <a:xfrm>
              <a:off x="3524844" y="1237593"/>
              <a:ext cx="1972913" cy="1972913"/>
            </a:xfrm>
            <a:prstGeom prst="ellipse">
              <a:avLst/>
            </a:prstGeom>
            <a:solidFill>
              <a:srgbClr val="FFFEFE">
                <a:alpha val="0"/>
              </a:srgbClr>
            </a:solidFill>
            <a:ln w="21431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734007" y="1229116"/>
              <a:ext cx="1975009" cy="1975009"/>
            </a:xfrm>
            <a:prstGeom prst="ellipse">
              <a:avLst/>
            </a:prstGeom>
            <a:solidFill>
              <a:srgbClr val="FFFEFE">
                <a:alpha val="0"/>
              </a:srgbClr>
            </a:solidFill>
            <a:ln w="21431">
              <a:solidFill>
                <a:schemeClr val="accent2">
                  <a:alpha val="100000"/>
                </a:schemeClr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TextBox 46"/>
            <p:cNvSpPr txBox="1"/>
            <p:nvPr/>
          </p:nvSpPr>
          <p:spPr>
            <a:xfrm>
              <a:off x="3769335" y="1640377"/>
              <a:ext cx="1483930" cy="1313401"/>
            </a:xfrm>
            <a:prstGeom prst="rect">
              <a:avLst/>
            </a:prstGeom>
          </p:spPr>
          <p:txBody>
            <a:bodyPr vert="horz" wrap="square" lIns="95250" tIns="95250" rIns="47625" bIns="95250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50000"/>
                </a:lnSpc>
                <a:spcBef>
                  <a:spcPts val="375"/>
                </a:spcBef>
              </a:pPr>
              <a:r>
                <a:rPr lang="en-US" sz="12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风险分级管控与隐患排查治理的原理和方法</a:t>
              </a:r>
            </a:p>
          </p:txBody>
        </p:sp>
        <p:sp>
          <p:nvSpPr>
            <p:cNvPr id="47" name="TextBox 47"/>
            <p:cNvSpPr txBox="1"/>
            <p:nvPr/>
          </p:nvSpPr>
          <p:spPr>
            <a:xfrm>
              <a:off x="6979546" y="1640377"/>
              <a:ext cx="1483930" cy="1313401"/>
            </a:xfrm>
            <a:prstGeom prst="rect">
              <a:avLst/>
            </a:prstGeom>
          </p:spPr>
          <p:txBody>
            <a:bodyPr vert="horz" wrap="square" lIns="95250" tIns="95250" rIns="47625" bIns="95250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50000"/>
                </a:lnSpc>
                <a:spcBef>
                  <a:spcPts val="375"/>
                </a:spcBef>
              </a:pPr>
              <a:r>
                <a:rPr lang="en-US" sz="12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商贸仓储企业安全生产信息化建设的挑战与对策</a:t>
              </a:r>
            </a:p>
          </p:txBody>
        </p:sp>
        <p:sp>
          <p:nvSpPr>
            <p:cNvPr id="48" name="Freeform 48"/>
            <p:cNvSpPr/>
            <p:nvPr/>
          </p:nvSpPr>
          <p:spPr>
            <a:xfrm>
              <a:off x="4317284" y="1303481"/>
              <a:ext cx="388033" cy="388033"/>
            </a:xfrm>
            <a:custGeom>
              <a:rect l="l" t="t" r="r" b="b"/>
              <a:pathLst>
                <a:path w="304800" h="304800">
                  <a:moveTo>
                    <a:pt x="304800" y="180975"/>
                  </a:moveTo>
                  <a:lnTo>
                    <a:pt x="247650" y="123825"/>
                  </a:lnTo>
                  <a:lnTo>
                    <a:pt x="247650" y="38100"/>
                  </a:lnTo>
                  <a:lnTo>
                    <a:pt x="209550" y="38100"/>
                  </a:lnTo>
                  <a:lnTo>
                    <a:pt x="209550" y="85725"/>
                  </a:lnTo>
                  <a:lnTo>
                    <a:pt x="152400" y="28575"/>
                  </a:lnTo>
                  <a:lnTo>
                    <a:pt x="0" y="180975"/>
                  </a:lnTo>
                  <a:lnTo>
                    <a:pt x="0" y="190500"/>
                  </a:lnTo>
                  <a:lnTo>
                    <a:pt x="38100" y="190500"/>
                  </a:lnTo>
                  <a:lnTo>
                    <a:pt x="38100" y="285750"/>
                  </a:lnTo>
                  <a:lnTo>
                    <a:pt x="133350" y="285750"/>
                  </a:lnTo>
                  <a:lnTo>
                    <a:pt x="133350" y="228600"/>
                  </a:lnTo>
                  <a:lnTo>
                    <a:pt x="171450" y="228600"/>
                  </a:lnTo>
                  <a:lnTo>
                    <a:pt x="171450" y="285750"/>
                  </a:lnTo>
                  <a:lnTo>
                    <a:pt x="266700" y="285750"/>
                  </a:lnTo>
                  <a:lnTo>
                    <a:pt x="266700" y="190500"/>
                  </a:lnTo>
                  <a:lnTo>
                    <a:pt x="304800" y="19050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Freeform 49"/>
            <p:cNvSpPr/>
            <p:nvPr/>
          </p:nvSpPr>
          <p:spPr>
            <a:xfrm>
              <a:off x="7510249" y="1303481"/>
              <a:ext cx="422525" cy="422525"/>
            </a:xfrm>
            <a:custGeom>
              <a:rect l="l" t="t" r="r" b="b"/>
              <a:pathLst>
                <a:path w="323850" h="304800">
                  <a:moveTo>
                    <a:pt x="265490" y="266700"/>
                  </a:moveTo>
                  <a:cubicBezTo>
                    <a:pt x="265490" y="266700"/>
                    <a:pt x="318068" y="266757"/>
                    <a:pt x="325450" y="215313"/>
                  </a:cubicBezTo>
                  <a:cubicBezTo>
                    <a:pt x="328965" y="159058"/>
                    <a:pt x="274625" y="147971"/>
                    <a:pt x="274625" y="147971"/>
                  </a:cubicBezTo>
                  <a:cubicBezTo>
                    <a:pt x="274625" y="147971"/>
                    <a:pt x="280807" y="64694"/>
                    <a:pt x="204511" y="55197"/>
                  </a:cubicBezTo>
                  <a:cubicBezTo>
                    <a:pt x="139122" y="48520"/>
                    <a:pt x="119224" y="109290"/>
                    <a:pt x="119224" y="109290"/>
                  </a:cubicBezTo>
                  <a:cubicBezTo>
                    <a:pt x="119224" y="109290"/>
                    <a:pt x="99527" y="90354"/>
                    <a:pt x="72809" y="105823"/>
                  </a:cubicBezTo>
                  <a:cubicBezTo>
                    <a:pt x="48892" y="120587"/>
                    <a:pt x="53121" y="147618"/>
                    <a:pt x="53121" y="147618"/>
                  </a:cubicBezTo>
                  <a:cubicBezTo>
                    <a:pt x="53121" y="147618"/>
                    <a:pt x="0" y="157944"/>
                    <a:pt x="0" y="212084"/>
                  </a:cubicBezTo>
                  <a:cubicBezTo>
                    <a:pt x="1191" y="266157"/>
                    <a:pt x="57693" y="266700"/>
                    <a:pt x="57693" y="266700"/>
                  </a:cubicBez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0" name="Group 50"/>
          <p:cNvGrpSpPr/>
          <p:nvPr/>
        </p:nvGrpSpPr>
        <p:grpSpPr>
          <a:xfrm>
            <a:off x="1894865" y="4099322"/>
            <a:ext cx="8342567" cy="1994058"/>
            <a:chOff x="1894865" y="4099322"/>
            <a:chExt cx="8342567" cy="1994058"/>
          </a:xfrm>
        </p:grpSpPr>
        <p:sp>
          <p:nvSpPr>
            <p:cNvPr id="51" name="AutoShape 51"/>
            <p:cNvSpPr/>
            <p:nvPr/>
          </p:nvSpPr>
          <p:spPr>
            <a:xfrm>
              <a:off x="1894865" y="4101417"/>
              <a:ext cx="1975009" cy="1972913"/>
            </a:xfrm>
            <a:prstGeom prst="ellipse">
              <a:avLst/>
            </a:prstGeom>
            <a:solidFill>
              <a:srgbClr val="FFFEFE">
                <a:alpha val="0"/>
              </a:srgbClr>
            </a:solidFill>
            <a:ln w="21431">
              <a:solidFill>
                <a:schemeClr val="accent4">
                  <a:alpha val="100000"/>
                </a:schemeClr>
              </a:solidFill>
              <a:prstDash val="solid"/>
            </a:ln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5080787" y="4099322"/>
              <a:ext cx="1975009" cy="1975009"/>
            </a:xfrm>
            <a:prstGeom prst="ellipse">
              <a:avLst/>
            </a:prstGeom>
            <a:solidFill>
              <a:srgbClr val="FFFEFE">
                <a:alpha val="0"/>
              </a:srgbClr>
            </a:solidFill>
            <a:ln w="21431">
              <a:solidFill>
                <a:schemeClr val="accent3">
                  <a:alpha val="100000"/>
                </a:schemeClr>
              </a:solidFill>
              <a:prstDash val="solid"/>
            </a:ln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8262423" y="4120467"/>
              <a:ext cx="1975009" cy="1972913"/>
            </a:xfrm>
            <a:prstGeom prst="ellipse">
              <a:avLst/>
            </a:prstGeom>
            <a:solidFill>
              <a:srgbClr val="FFFFFF">
                <a:alpha val="0"/>
              </a:srgbClr>
            </a:solidFill>
            <a:ln w="19050">
              <a:solidFill>
                <a:schemeClr val="accent6">
                  <a:alpha val="100000"/>
                </a:schemeClr>
              </a:solidFill>
              <a:prstDash val="solid"/>
            </a:ln>
          </p:spPr>
          <p:style>
            <a:lnRef idx="0">
              <a:schemeClr val="accent6"/>
            </a:lnRef>
            <a:fillRef idx="1">
              <a:schemeClr val="accent6"/>
            </a:fillRef>
            <a:effectRef idx="0">
              <a:schemeClr val="accent6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8550364" y="5075158"/>
              <a:ext cx="1346359" cy="708660"/>
            </a:xfrm>
            <a:prstGeom prst="rect">
              <a:avLst/>
            </a:prstGeom>
            <a:solidFill>
              <a:srgbClr val="FFFFFF">
                <a:alpha val="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TextBox 55"/>
            <p:cNvSpPr txBox="1"/>
            <p:nvPr/>
          </p:nvSpPr>
          <p:spPr>
            <a:xfrm>
              <a:off x="2155278" y="4547616"/>
              <a:ext cx="1483930" cy="1300224"/>
            </a:xfrm>
            <a:prstGeom prst="rect">
              <a:avLst/>
            </a:prstGeom>
          </p:spPr>
          <p:txBody>
            <a:bodyPr vert="horz" wrap="square" lIns="95250" tIns="95250" rIns="47625" bIns="95250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50000"/>
                </a:lnSpc>
                <a:spcBef>
                  <a:spcPts val="375"/>
                </a:spcBef>
              </a:pPr>
              <a:r>
                <a:rPr lang="en-US" sz="12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商贸仓储企业安全生产现状及存在的问题</a:t>
              </a:r>
            </a:p>
          </p:txBody>
        </p:sp>
        <p:sp>
          <p:nvSpPr>
            <p:cNvPr id="56" name="TextBox 56"/>
            <p:cNvSpPr txBox="1"/>
            <p:nvPr/>
          </p:nvSpPr>
          <p:spPr>
            <a:xfrm>
              <a:off x="5326327" y="4547616"/>
              <a:ext cx="1483930" cy="1300224"/>
            </a:xfrm>
            <a:prstGeom prst="rect">
              <a:avLst/>
            </a:prstGeom>
          </p:spPr>
          <p:txBody>
            <a:bodyPr vert="horz" wrap="square" lIns="95250" tIns="95250" rIns="47625" bIns="95250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50000"/>
                </a:lnSpc>
                <a:spcBef>
                  <a:spcPts val="375"/>
                </a:spcBef>
              </a:pPr>
              <a:r>
                <a:rPr lang="en-US" sz="12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信息化技术在安全生产管理中的应用及实践</a:t>
              </a:r>
            </a:p>
          </p:txBody>
        </p:sp>
        <p:sp>
          <p:nvSpPr>
            <p:cNvPr id="57" name="TextBox 57"/>
            <p:cNvSpPr txBox="1"/>
            <p:nvPr/>
          </p:nvSpPr>
          <p:spPr>
            <a:xfrm>
              <a:off x="8507962" y="4547616"/>
              <a:ext cx="1483930" cy="1300224"/>
            </a:xfrm>
            <a:prstGeom prst="rect">
              <a:avLst/>
            </a:prstGeom>
          </p:spPr>
          <p:txBody>
            <a:bodyPr vert="horz" wrap="square" lIns="95250" tIns="95250" rIns="47625" bIns="95250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50000"/>
                </a:lnSpc>
                <a:spcBef>
                  <a:spcPts val="375"/>
                </a:spcBef>
              </a:pPr>
              <a:r>
                <a:rPr lang="en-US" sz="12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未来发展趋势与展望</a:t>
              </a:r>
            </a:p>
          </p:txBody>
        </p:sp>
        <p:sp>
          <p:nvSpPr>
            <p:cNvPr id="58" name="Freeform 58"/>
            <p:cNvSpPr/>
            <p:nvPr/>
          </p:nvSpPr>
          <p:spPr>
            <a:xfrm>
              <a:off x="2688988" y="4208478"/>
              <a:ext cx="386763" cy="386763"/>
            </a:xfrm>
            <a:custGeom>
              <a:rect l="l" t="t" r="r" b="b"/>
              <a:pathLst>
                <a:path w="304800" h="304800">
                  <a:moveTo>
                    <a:pt x="60960" y="167640"/>
                  </a:moveTo>
                  <a:lnTo>
                    <a:pt x="30480" y="167640"/>
                  </a:lnTo>
                  <a:cubicBezTo>
                    <a:pt x="13649" y="167640"/>
                    <a:pt x="0" y="153991"/>
                    <a:pt x="0" y="137160"/>
                  </a:cubicBezTo>
                  <a:lnTo>
                    <a:pt x="0" y="137160"/>
                  </a:lnTo>
                  <a:lnTo>
                    <a:pt x="0" y="76200"/>
                  </a:lnTo>
                  <a:cubicBezTo>
                    <a:pt x="0" y="59436"/>
                    <a:pt x="13716" y="45720"/>
                    <a:pt x="30480" y="45720"/>
                  </a:cubicBezTo>
                  <a:lnTo>
                    <a:pt x="60960" y="45720"/>
                  </a:lnTo>
                  <a:lnTo>
                    <a:pt x="60960" y="15240"/>
                  </a:lnTo>
                  <a:lnTo>
                    <a:pt x="274320" y="15240"/>
                  </a:lnTo>
                  <a:lnTo>
                    <a:pt x="274320" y="167640"/>
                  </a:lnTo>
                  <a:cubicBezTo>
                    <a:pt x="274320" y="201311"/>
                    <a:pt x="247031" y="228600"/>
                    <a:pt x="213360" y="228600"/>
                  </a:cubicBezTo>
                  <a:lnTo>
                    <a:pt x="213360" y="228600"/>
                  </a:lnTo>
                  <a:lnTo>
                    <a:pt x="121920" y="228600"/>
                  </a:lnTo>
                  <a:cubicBezTo>
                    <a:pt x="88249" y="228600"/>
                    <a:pt x="60960" y="201311"/>
                    <a:pt x="60960" y="167640"/>
                  </a:cubicBezTo>
                  <a:lnTo>
                    <a:pt x="60960" y="167640"/>
                  </a:lnTo>
                  <a:close/>
                  <a:moveTo>
                    <a:pt x="60960" y="137160"/>
                  </a:moveTo>
                  <a:lnTo>
                    <a:pt x="60960" y="76200"/>
                  </a:lnTo>
                  <a:lnTo>
                    <a:pt x="30480" y="76200"/>
                  </a:lnTo>
                  <a:lnTo>
                    <a:pt x="30480" y="137160"/>
                  </a:lnTo>
                  <a:lnTo>
                    <a:pt x="60960" y="137160"/>
                  </a:lnTo>
                  <a:close/>
                  <a:moveTo>
                    <a:pt x="30480" y="259080"/>
                  </a:moveTo>
                  <a:lnTo>
                    <a:pt x="30480" y="243840"/>
                  </a:lnTo>
                  <a:lnTo>
                    <a:pt x="304800" y="243840"/>
                  </a:lnTo>
                  <a:lnTo>
                    <a:pt x="304800" y="259080"/>
                  </a:lnTo>
                  <a:lnTo>
                    <a:pt x="243840" y="289560"/>
                  </a:lnTo>
                  <a:lnTo>
                    <a:pt x="91440" y="289560"/>
                  </a:lnTo>
                  <a:lnTo>
                    <a:pt x="30480" y="25908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Freeform 59"/>
            <p:cNvSpPr/>
            <p:nvPr/>
          </p:nvSpPr>
          <p:spPr>
            <a:xfrm>
              <a:off x="5895832" y="4231042"/>
              <a:ext cx="344918" cy="344918"/>
            </a:xfrm>
            <a:custGeom>
              <a:rect l="l" t="t" r="r" b="b"/>
              <a:pathLst>
                <a:path w="304800" h="304800">
                  <a:moveTo>
                    <a:pt x="20031" y="114795"/>
                  </a:moveTo>
                  <a:lnTo>
                    <a:pt x="147647" y="273187"/>
                  </a:lnTo>
                  <a:lnTo>
                    <a:pt x="96469" y="114795"/>
                  </a:lnTo>
                  <a:lnTo>
                    <a:pt x="20031" y="114795"/>
                  </a:lnTo>
                  <a:close/>
                  <a:moveTo>
                    <a:pt x="110338" y="114795"/>
                  </a:moveTo>
                  <a:lnTo>
                    <a:pt x="155534" y="273510"/>
                  </a:lnTo>
                  <a:lnTo>
                    <a:pt x="194424" y="114795"/>
                  </a:lnTo>
                  <a:lnTo>
                    <a:pt x="110338" y="114795"/>
                  </a:lnTo>
                  <a:close/>
                  <a:moveTo>
                    <a:pt x="162411" y="273187"/>
                  </a:moveTo>
                  <a:lnTo>
                    <a:pt x="285264" y="114795"/>
                  </a:lnTo>
                  <a:lnTo>
                    <a:pt x="209417" y="114795"/>
                  </a:lnTo>
                  <a:lnTo>
                    <a:pt x="162411" y="273187"/>
                  </a:lnTo>
                  <a:close/>
                  <a:moveTo>
                    <a:pt x="285550" y="104432"/>
                  </a:moveTo>
                  <a:lnTo>
                    <a:pt x="248717" y="41453"/>
                  </a:lnTo>
                  <a:lnTo>
                    <a:pt x="211865" y="104432"/>
                  </a:lnTo>
                  <a:lnTo>
                    <a:pt x="285550" y="104432"/>
                  </a:lnTo>
                  <a:close/>
                  <a:moveTo>
                    <a:pt x="237134" y="37843"/>
                  </a:moveTo>
                  <a:lnTo>
                    <a:pt x="163449" y="37843"/>
                  </a:lnTo>
                  <a:lnTo>
                    <a:pt x="200282" y="102984"/>
                  </a:lnTo>
                  <a:lnTo>
                    <a:pt x="237134" y="37843"/>
                  </a:lnTo>
                  <a:close/>
                  <a:moveTo>
                    <a:pt x="188957" y="104432"/>
                  </a:moveTo>
                  <a:lnTo>
                    <a:pt x="152124" y="41453"/>
                  </a:lnTo>
                  <a:lnTo>
                    <a:pt x="115281" y="104432"/>
                  </a:lnTo>
                  <a:lnTo>
                    <a:pt x="188957" y="104432"/>
                  </a:lnTo>
                  <a:close/>
                  <a:moveTo>
                    <a:pt x="141341" y="37843"/>
                  </a:moveTo>
                  <a:lnTo>
                    <a:pt x="67666" y="37843"/>
                  </a:lnTo>
                  <a:lnTo>
                    <a:pt x="104508" y="102984"/>
                  </a:lnTo>
                  <a:lnTo>
                    <a:pt x="141341" y="37843"/>
                  </a:lnTo>
                  <a:close/>
                  <a:moveTo>
                    <a:pt x="56093" y="41453"/>
                  </a:moveTo>
                  <a:lnTo>
                    <a:pt x="19260" y="104432"/>
                  </a:lnTo>
                  <a:lnTo>
                    <a:pt x="92935" y="104432"/>
                  </a:lnTo>
                  <a:lnTo>
                    <a:pt x="56093" y="41453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Freeform 60"/>
            <p:cNvSpPr/>
            <p:nvPr/>
          </p:nvSpPr>
          <p:spPr>
            <a:xfrm>
              <a:off x="9047288" y="4278392"/>
              <a:ext cx="405279" cy="405279"/>
            </a:xfrm>
            <a:custGeom>
              <a:rect l="l" t="t" r="r" b="b"/>
              <a:pathLst>
                <a:path w="304800" h="304800">
                  <a:moveTo>
                    <a:pt x="190033" y="152400"/>
                  </a:moveTo>
                  <a:cubicBezTo>
                    <a:pt x="190033" y="90992"/>
                    <a:pt x="221771" y="56493"/>
                    <a:pt x="221771" y="56493"/>
                  </a:cubicBezTo>
                  <a:cubicBezTo>
                    <a:pt x="221771" y="56493"/>
                    <a:pt x="193758" y="33766"/>
                    <a:pt x="151924" y="33766"/>
                  </a:cubicBezTo>
                  <a:cubicBezTo>
                    <a:pt x="110090" y="33766"/>
                    <a:pt x="82067" y="56512"/>
                    <a:pt x="82067" y="56512"/>
                  </a:cubicBezTo>
                  <a:cubicBezTo>
                    <a:pt x="82067" y="56512"/>
                    <a:pt x="114376" y="82753"/>
                    <a:pt x="114376" y="152400"/>
                  </a:cubicBezTo>
                  <a:cubicBezTo>
                    <a:pt x="114376" y="219608"/>
                    <a:pt x="81858" y="248145"/>
                    <a:pt x="81858" y="248145"/>
                  </a:cubicBezTo>
                  <a:cubicBezTo>
                    <a:pt x="81858" y="248145"/>
                    <a:pt x="115662" y="271034"/>
                    <a:pt x="151924" y="271034"/>
                  </a:cubicBezTo>
                  <a:cubicBezTo>
                    <a:pt x="189043" y="271034"/>
                    <a:pt x="221799" y="248269"/>
                    <a:pt x="221799" y="248269"/>
                  </a:cubicBezTo>
                  <a:cubicBezTo>
                    <a:pt x="221799" y="248269"/>
                    <a:pt x="190033" y="218503"/>
                    <a:pt x="190033" y="152400"/>
                  </a:cubicBezTo>
                  <a:close/>
                  <a:moveTo>
                    <a:pt x="74095" y="62789"/>
                  </a:moveTo>
                  <a:cubicBezTo>
                    <a:pt x="74095" y="62789"/>
                    <a:pt x="34633" y="86839"/>
                    <a:pt x="34633" y="152800"/>
                  </a:cubicBezTo>
                  <a:cubicBezTo>
                    <a:pt x="34633" y="218751"/>
                    <a:pt x="74533" y="240335"/>
                    <a:pt x="74533" y="240335"/>
                  </a:cubicBezTo>
                  <a:cubicBezTo>
                    <a:pt x="74533" y="240335"/>
                    <a:pt x="103613" y="218742"/>
                    <a:pt x="103613" y="152800"/>
                  </a:cubicBezTo>
                  <a:cubicBezTo>
                    <a:pt x="103613" y="86839"/>
                    <a:pt x="74095" y="62789"/>
                    <a:pt x="74095" y="62789"/>
                  </a:cubicBezTo>
                  <a:close/>
                  <a:moveTo>
                    <a:pt x="229753" y="64570"/>
                  </a:moveTo>
                  <a:cubicBezTo>
                    <a:pt x="229753" y="64570"/>
                    <a:pt x="200244" y="86839"/>
                    <a:pt x="200244" y="152800"/>
                  </a:cubicBezTo>
                  <a:cubicBezTo>
                    <a:pt x="200244" y="218751"/>
                    <a:pt x="229305" y="240335"/>
                    <a:pt x="229305" y="240335"/>
                  </a:cubicBezTo>
                  <a:cubicBezTo>
                    <a:pt x="229305" y="240335"/>
                    <a:pt x="270158" y="218742"/>
                    <a:pt x="270158" y="152800"/>
                  </a:cubicBezTo>
                  <a:cubicBezTo>
                    <a:pt x="270158" y="86839"/>
                    <a:pt x="229753" y="64570"/>
                    <a:pt x="229753" y="6457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商贸仓储企业安全生产现状及问题分析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939" r="32939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90" r="32590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商贸仓储行业近年来发展迅速，企业数量和业务规模不断扩大，行业增长势头强劲。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行业规模与增长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随着电子商务的兴起和物流行业的快速发展，商贸仓储行业将继续保持高速增长，并向智能化、自动化方向发展。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发展趋势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行业概况与发展趋势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安全意识薄弱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安全管理制度不完善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安全设施不足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应急救援能力不强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安全生产现状及存在的问题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部分企业存在重业务、轻安全的现象，员工安全意识不强，缺乏必要的安全培训和教育。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一些企业安全投入不足，安全设施不完善，存在安全隐患。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部分企业安全管理制度不健全，缺乏针对性和可操作性，难以有效指导实际工作。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部分企业应急救援预案不完善，演练不足，员工应急处理能力有待提高。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因电器线路短路引发火灾，造成重大人员伤亡和财产损失。教训：加强电器线路维护和检查，提高员工火灾防范意识。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某商贸仓储公司火灾事故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因违规堆载导致仓库坍塌，造成人员伤亡和财产损失。教训：严格遵守仓库堆载规定，加强仓库结构安全检查和维护。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某物流仓库坍塌事故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因化学品储存不当导致泄漏，造成环境污染和财产损失。教训：加强化学品储存和管理，提高员工化学品安全知识水平。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某商贸公司化学品泄漏事故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案例分析：典型事故与教训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风险分级管控体系建设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风险识别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通过全面梳理商贸仓储企业的业务流程、设备设施、作业环境等方面，识别潜在的危险源和风险点。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风险评估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采用定性和定量评估方法，对识别出的风险进行分析和评估，确定风险等级和可能造成的后果。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风险分类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根据风险评估结果，将风险分为不同等级，如重大风险、较大风险、一般风险等。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风险识别与评估方法论述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854" b="2854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结合商贸仓储企业的特点和实际情况，构建适用的风险矩阵，明确不同等级风险的定义和划分标准。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利用风险矩阵对企业进行全面的风险评估，确定各风险点的等级，为后续的风险管控提供决策依据。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风险矩阵构建与应用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风险矩阵应用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风险矩阵构建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针对重大风险，制定专门的管控方案，采取强有力的措施进行治理，如立即停产整顿、更换设备设施等。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重大风险管控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对于较大风险，需要制定相应的管控措施，加强监管和预警，如定期检查、加强培训等。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较大风险管控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针对一般风险，可以通过完善管理制度、加强日常监管等方式进行管控，确保风险处于可控状态。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一般风险管控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不同等级风险管控措施制定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https://d.book118.com/265044242333011110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78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2024-09-16T10:54:35.634</cp:lastPrinted>
  <dcterms:created xsi:type="dcterms:W3CDTF">2024-09-16T02:54:35Z</dcterms:created>
  <dcterms:modified xsi:type="dcterms:W3CDTF">2024-09-16T02:54:37Z</dcterms:modified>
</cp:coreProperties>
</file>