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BF144-2529-4D9C-ABB4-FA0846F65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DC21-6C63-49BF-A455-55C1FDDE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7E601-55A2-4426-B15C-194B6E84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579B7-8889-4646-9236-4463EF56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AC341-69CA-4724-BCA8-DBBB620C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ECB5A-B74C-4A54-8F8A-0F9D9BFE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D8C4A-3327-4C65-8034-9526CFC9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D883C-8DD5-401F-9A9C-131621C59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25B56-C7E9-42F6-9BEE-01A1A69D4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C1FE-E963-49DB-B6C9-9FE28B77B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A1D80-E31E-4435-8162-81182705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pic>
        <p:nvPicPr>
          <p:cNvPr id="3074" name="图片 12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8" name="KSO_BT1"/>
          <p:cNvSpPr>
            <a:spLocks noGrp="1" noChangeArrowheads="1"/>
          </p:cNvSpPr>
          <p:nvPr>
            <p:ph type="ctrTitle"/>
          </p:nvPr>
        </p:nvSpPr>
        <p:spPr>
          <a:xfrm>
            <a:off x="2843213" y="2760663"/>
            <a:ext cx="3509962" cy="801687"/>
          </a:xfrm>
        </p:spPr>
        <p:txBody>
          <a:bodyPr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zh-CN" altLang="en-US" strike="noStrike" noProof="0" smtClean="0"/>
              <a:t>单击此处编辑母版标题样式</a:t>
            </a:r>
            <a:endParaRPr lang="zh-CN" altLang="en-US" strike="noStrike" noProof="0" smtClean="0"/>
          </a:p>
        </p:txBody>
      </p:sp>
      <p:sp>
        <p:nvSpPr>
          <p:cNvPr id="3079" name="KSO_BC1"/>
          <p:cNvSpPr>
            <a:spLocks noGrp="1" noChangeArrowheads="1"/>
          </p:cNvSpPr>
          <p:nvPr>
            <p:ph type="subTitle" idx="1"/>
          </p:nvPr>
        </p:nvSpPr>
        <p:spPr>
          <a:xfrm>
            <a:off x="2844800" y="3727450"/>
            <a:ext cx="3498850" cy="496888"/>
          </a:xfrm>
        </p:spPr>
        <p:txBody>
          <a:bodyPr/>
          <a:lstStyle>
            <a:lvl1pPr marL="0" indent="0" algn="ctr">
              <a:buFont typeface="Wingdings" charset="0"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zh-CN" altLang="en-US" strike="noStrike" noProof="0" smtClean="0"/>
              <a:t>单击此处编辑母版副标题样式</a:t>
            </a:r>
            <a:endParaRPr lang="zh-CN" altLang="en-US" strike="noStrike" noProof="0" smtClean="0"/>
          </a:p>
        </p:txBody>
      </p:sp>
      <p:sp>
        <p:nvSpPr>
          <p:cNvPr id="3077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3080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3081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4C07BFD-15DA-40F9-95E2-262BCFB5B0A9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4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5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5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47675" y="1200150"/>
            <a:ext cx="4030663" cy="51006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0738" y="1200150"/>
            <a:ext cx="4032250" cy="51006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5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7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7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8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9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4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5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3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4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7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685800" rtl="0" eaLnBrk="0" fontAlgn="base" latinLnBrk="0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rgbClr val="A36E07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7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4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5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10350" y="276225"/>
            <a:ext cx="2052638" cy="6024563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447675" y="276225"/>
            <a:ext cx="6010275" cy="6024563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五级</a:t>
            </a:r>
            <a:endParaRPr lang="zh-CN" altLang="en-US" strike="noStrike" noProof="1"/>
          </a:p>
        </p:txBody>
      </p:sp>
      <p:sp>
        <p:nvSpPr>
          <p:cNvPr id="4" name="KSO_FD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5" name="KSO_FT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6" name="KSO_FN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grpSp>
        <p:nvGrpSpPr>
          <p:cNvPr id="2050" name="组合 6" title=""/>
          <p:cNvGrpSpPr>
            <a:grpSpLocks noChangeAspect="1"/>
          </p:cNvGrpSpPr>
          <p:nvPr/>
        </p:nvGrpSpPr>
        <p:grpSpPr>
          <a:xfrm>
            <a:off x="0" y="0"/>
            <a:ext cx="9153525" cy="6865938"/>
            <a:chExt cx="9153525" cy="6866434"/>
          </a:xfrm>
        </p:grpSpPr>
        <p:pic>
          <p:nvPicPr>
            <p:cNvPr id="2051" name="图片 17" title=""/>
            <p:cNvPicPr>
              <a:picLocks noChangeAspect="1"/>
            </p:cNvPicPr>
            <p:nvPr/>
          </p:nvPicPr>
          <p:blipFill>
            <a:blip r:embed="rId12"/>
            <a:srcRect r="74168"/>
            <a:stretch>
              <a:fillRect/>
            </a:stretch>
          </p:blipFill>
          <p:spPr>
            <a:xfrm>
              <a:off x="0" y="0"/>
              <a:ext cx="2362200" cy="68580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2" name="图片 18" title=""/>
            <p:cNvPicPr>
              <a:picLocks noChangeAspect="1"/>
            </p:cNvPicPr>
            <p:nvPr/>
          </p:nvPicPr>
          <p:blipFill>
            <a:blip r:embed="rId12"/>
            <a:srcRect r="74168"/>
            <a:stretch>
              <a:fillRect/>
            </a:stretch>
          </p:blipFill>
          <p:spPr>
            <a:xfrm>
              <a:off x="2343150" y="0"/>
              <a:ext cx="2362200" cy="68580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3" name="图片 20" title=""/>
            <p:cNvPicPr>
              <a:picLocks noChangeAspect="1"/>
            </p:cNvPicPr>
            <p:nvPr/>
          </p:nvPicPr>
          <p:blipFill>
            <a:blip r:embed="rId12"/>
            <a:srcRect r="74168"/>
            <a:stretch>
              <a:fillRect/>
            </a:stretch>
          </p:blipFill>
          <p:spPr>
            <a:xfrm>
              <a:off x="4705350" y="8434"/>
              <a:ext cx="2362200" cy="68580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4" name="图片 21" title=""/>
            <p:cNvPicPr>
              <a:picLocks noChangeAspect="1"/>
            </p:cNvPicPr>
            <p:nvPr/>
          </p:nvPicPr>
          <p:blipFill>
            <a:blip r:embed="rId12"/>
            <a:srcRect l="2" r="76980"/>
            <a:stretch>
              <a:fillRect/>
            </a:stretch>
          </p:blipFill>
          <p:spPr>
            <a:xfrm>
              <a:off x="7048500" y="8434"/>
              <a:ext cx="2105025" cy="68580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2055" name="矩形 16"/>
          <p:cNvSpPr>
            <a:spLocks noChangeArrowheads="1"/>
          </p:cNvSpPr>
          <p:nvPr/>
        </p:nvSpPr>
        <p:spPr bwMode="auto">
          <a:xfrm>
            <a:off x="0" y="-7937"/>
            <a:ext cx="9144000" cy="6865938"/>
          </a:xfrm>
          <a:prstGeom prst="rect">
            <a:avLst/>
          </a:prstGeom>
          <a:solidFill>
            <a:srgbClr val="F2E1C7">
              <a:alpha val="7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lvl="0" algn="ctr" eaLnBrk="1" hangingPunct="1">
              <a:buClrTx/>
              <a:buFont typeface="Arial"/>
            </a:pPr>
            <a:endParaRPr lang="zh-CN" altLang="en-US" sz="1800">
              <a:solidFill>
                <a:srgbClr val="FFFFFF"/>
              </a:solidFill>
              <a:latin typeface="Arial" pitchFamily="34" charset="0"/>
              <a:ea typeface="幼圆" pitchFamily="1" charset="-122"/>
            </a:endParaRPr>
          </a:p>
        </p:txBody>
      </p:sp>
      <p:sp>
        <p:nvSpPr>
          <p:cNvPr id="2056" name="KSO_FD"/>
          <p:cNvSpPr>
            <a:spLocks noGrp="1" noChangeArrowheads="1"/>
          </p:cNvSpPr>
          <p:nvPr>
            <p:ph type="dt" sz="half" idx="4294967295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 typeface="Arial"/>
            </a:pPr>
            <a:endParaRPr lang="en-US" altLang="zh-CN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2057" name="KSO_FT"/>
          <p:cNvSpPr>
            <a:spLocks noGrp="1" noChangeArrowheads="1"/>
          </p:cNvSpPr>
          <p:nvPr>
            <p:ph type="ftr" sz="quarter" idx="1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Times New Roman"/>
                <a:cs typeface="Times New Roman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 typeface="Arial"/>
            </a:pPr>
            <a:endParaRPr lang="zh-CN" altLang="en-US" sz="900">
              <a:solidFill>
                <a:srgbClr val="9D9D9D"/>
              </a:solidFill>
              <a:latin typeface="Arial" pitchFamily="34" charset="0"/>
              <a:ea typeface="Times New Roman"/>
            </a:endParaRPr>
          </a:p>
        </p:txBody>
      </p:sp>
      <p:sp>
        <p:nvSpPr>
          <p:cNvPr id="2058" name="KSO_FN"/>
          <p:cNvSpPr>
            <a:spLocks noGrp="1" noChangeArrowheads="1"/>
          </p:cNvSpPr>
          <p:nvPr>
            <p:ph type="sldNum" sz="quarter" idx="2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900" b="0" i="0" u="none" baseline="0">
                <a:solidFill>
                  <a:srgbClr val="9D9D9D"/>
                </a:solidFill>
                <a:latin typeface="Arial" pitchFamily="34" charset="0"/>
                <a:ea typeface="幼圆" pitchFamily="1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ClrTx/>
              <a:buFont typeface="Arial"/>
            </a:pPr>
            <a:fld id="{A2A4E79A-9F42-4D7E-8DC7-5AA065ADAF1A}" type="slidenum">
              <a:rPr lang="zh-CN" altLang="en-US" sz="900">
                <a:solidFill>
                  <a:srgbClr val="9D9D9D"/>
                </a:solidFill>
                <a:latin typeface="Arial" pitchFamily="34" charset="0"/>
                <a:ea typeface="幼圆" pitchFamily="1" charset="-122"/>
              </a:rPr>
              <a:t>‹#›</a:t>
            </a:fld>
            <a:endParaRPr lang="en-US" altLang="zh-CN" sz="900">
              <a:solidFill>
                <a:srgbClr val="9D9D9D"/>
              </a:solidFill>
              <a:latin typeface="Arial" pitchFamily="34" charset="0"/>
              <a:ea typeface="幼圆" pitchFamily="1" charset="-122"/>
            </a:endParaRPr>
          </a:p>
        </p:txBody>
      </p:sp>
      <p:sp>
        <p:nvSpPr>
          <p:cNvPr id="2059" name="KSO_BT1" title=""/>
          <p:cNvSpPr>
            <a:spLocks noGrp="1"/>
          </p:cNvSpPr>
          <p:nvPr>
            <p:ph type="title" idx="3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0" name="KSO_BC1" title=""/>
          <p:cNvSpPr>
            <a:spLocks noGrp="1"/>
          </p:cNvSpPr>
          <p:nvPr>
            <p:ph type="body" idx="4"/>
          </p:nvPr>
        </p:nvSpPr>
        <p:spPr>
          <a:xfrm>
            <a:off x="447675" y="1200150"/>
            <a:ext cx="8215313" cy="5100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</p:txBody>
      </p:sp>
      <p:pic>
        <p:nvPicPr>
          <p:cNvPr id="206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timing/>
  <p:txStyles>
    <p:titleStyle>
      <a:lvl1pPr marL="0" indent="0"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>
          <a:solidFill>
            <a:schemeClr val="accent1"/>
          </a:solidFill>
          <a:latin typeface="幼圆" pitchFamily="1" charset="-122"/>
          <a:ea typeface="幼圆" pitchFamily="1" charset="-122"/>
          <a:cs typeface="+mj-cs"/>
        </a:defRPr>
      </a:lvl1pPr>
    </p:titleStyle>
    <p:bodyStyle>
      <a:lvl1pPr marL="361950" indent="-361950" algn="just" defTabSz="685800" rtl="0" eaLnBrk="0" fontAlgn="base" hangingPunct="0">
        <a:lnSpc>
          <a:spcPct val="110000"/>
        </a:lnSpc>
        <a:spcBef>
          <a:spcPts val="12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{"/>
        <a:defRPr kumimoji="1" sz="2400">
          <a:solidFill>
            <a:srgbClr val="A36E07"/>
          </a:solidFill>
          <a:latin typeface="+mn-lt"/>
          <a:ea typeface="+mn-ea"/>
          <a:cs typeface="+mn-cs"/>
        </a:defRPr>
      </a:lvl1pPr>
      <a:lvl2pPr marL="361950" indent="-361950" algn="just" defTabSz="685800" rtl="0" eaLnBrk="0" fontAlgn="base" hangingPunct="0">
        <a:lnSpc>
          <a:spcPct val="120000"/>
        </a:lnSpc>
        <a:spcBef>
          <a:spcPct val="0"/>
        </a:spcBef>
        <a:spcAft>
          <a:spcPts val="1200"/>
        </a:spcAft>
        <a:buClr>
          <a:srgbClr val="FBDB9E"/>
        </a:buClr>
        <a:buSzTx/>
        <a:buFont typeface="幼圆" pitchFamily="1" charset="-122"/>
        <a:buChar char=" "/>
        <a:defRPr kumimoji="1" sz="16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kumimoji="1" sz="1500">
          <a:solidFill>
            <a:schemeClr val="tx1"/>
          </a:solidFill>
          <a:latin typeface="Calibri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kumimoji="1" sz="1300">
          <a:solidFill>
            <a:schemeClr val="tx1"/>
          </a:solidFill>
          <a:latin typeface="Calibri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kumimoji="1" sz="1300">
          <a:solidFill>
            <a:schemeClr val="tx1"/>
          </a:solidFill>
          <a:latin typeface="Calibri"/>
          <a:ea typeface="+mn-ea"/>
          <a:cs typeface="+mn-cs"/>
        </a:defRPr>
      </a:lvl5pPr>
      <a:lvl6pPr marL="2000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>
          <a:solidFill>
            <a:schemeClr val="tx1"/>
          </a:solidFill>
          <a:latin typeface="Calibri"/>
          <a:ea typeface="+mn-ea"/>
          <a:cs typeface="+mn-cs"/>
        </a:defRPr>
      </a:lvl6pPr>
      <a:lvl7pPr marL="24574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>
          <a:solidFill>
            <a:schemeClr val="tx1"/>
          </a:solidFill>
          <a:latin typeface="Calibri"/>
          <a:ea typeface="+mn-ea"/>
          <a:cs typeface="+mn-cs"/>
        </a:defRPr>
      </a:lvl7pPr>
      <a:lvl8pPr marL="29146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>
          <a:solidFill>
            <a:schemeClr val="tx1"/>
          </a:solidFill>
          <a:latin typeface="Calibri"/>
          <a:ea typeface="+mn-ea"/>
          <a:cs typeface="+mn-cs"/>
        </a:defRPr>
      </a:lvl8pPr>
      <a:lvl9pPr marL="33718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>
          <a:solidFill>
            <a:schemeClr val="tx1"/>
          </a:solidFill>
          <a:latin typeface="Calibri"/>
          <a:ea typeface="+mn-ea"/>
          <a:cs typeface="+mn-cs"/>
        </a:defRPr>
      </a:lvl9pPr>
    </p:bodyStyle>
    <p:otherStyle>
      <a:defPPr>
        <a:defRPr lang="zh-CN"/>
      </a:defPPr>
      <a:lvl1pPr marL="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01044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 title=""/>
          <p:cNvSpPr>
            <a:spLocks noGrp="1"/>
          </p:cNvSpPr>
          <p:nvPr>
            <p:ph type="ctrTitle"/>
          </p:nvPr>
        </p:nvSpPr>
        <p:spPr>
          <a:xfrm>
            <a:off x="2843213" y="3068638"/>
            <a:ext cx="3509962" cy="8016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</a:defRPr>
            </a:lvl1pPr>
          </a:lstStyle>
          <a:p>
            <a:pPr marL="0" lvl="0" indent="0" algn="ctr" defTabSz="685800" eaLnBrk="1" hangingPunct="1"/>
            <a:r>
              <a:rPr lang="zh-CN" altLang="en-US" sz="5600">
                <a:solidFill>
                  <a:schemeClr val="bg1"/>
                </a:solidFill>
                <a:ea typeface="微软雅黑" charset="-122"/>
              </a:rPr>
              <a:t>申请信</a:t>
            </a:r>
            <a:endParaRPr lang="zh-CN" altLang="en-US" sz="5600">
              <a:solidFill>
                <a:schemeClr val="bg1"/>
              </a:solidFill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申请信</a:t>
            </a:r>
            <a:endParaRPr lang="zh-CN" altLang="en-US"/>
          </a:p>
        </p:txBody>
      </p:sp>
      <p:sp>
        <p:nvSpPr>
          <p:cNvPr id="7170" name="Rectangle 3" title=""/>
          <p:cNvSpPr>
            <a:spLocks noGrp="1"/>
          </p:cNvSpPr>
          <p:nvPr>
            <p:ph idx="1"/>
          </p:nvPr>
        </p:nvSpPr>
        <p:spPr>
          <a:xfrm>
            <a:off x="395288" y="1662113"/>
            <a:ext cx="8215312" cy="3533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2800">
                <a:ea typeface="微软雅黑" charset="-122"/>
              </a:rPr>
              <a:t>一、什么是申请信？</a:t>
            </a:r>
            <a:endParaRPr lang="zh-CN" altLang="en-US" sz="2800">
              <a:ea typeface="微软雅黑" charset="-122"/>
            </a:endParaRPr>
          </a:p>
          <a:p>
            <a:pPr lvl="0" eaLnBrk="1" hangingPunct="1"/>
            <a:endParaRPr lang="zh-CN" altLang="en-US" sz="2800">
              <a:ea typeface="微软雅黑" charset="-122"/>
            </a:endParaRPr>
          </a:p>
          <a:p>
            <a:pPr lvl="0" eaLnBrk="1" hangingPunct="1"/>
            <a:r>
              <a:rPr lang="zh-CN" altLang="en-US" sz="2800">
                <a:ea typeface="微软雅黑" charset="-122"/>
              </a:rPr>
              <a:t>二、申请信的</a:t>
            </a:r>
            <a:r>
              <a:rPr lang="zh-CN" altLang="en-US" sz="2800">
                <a:solidFill>
                  <a:srgbClr val="FF0000"/>
                </a:solidFill>
                <a:ea typeface="微软雅黑" charset="-122"/>
              </a:rPr>
              <a:t>结构</a:t>
            </a:r>
            <a:endParaRPr lang="zh-CN" altLang="en-US" sz="2800">
              <a:solidFill>
                <a:srgbClr val="FF0000"/>
              </a:solidFill>
              <a:ea typeface="微软雅黑" charset="-122"/>
            </a:endParaRPr>
          </a:p>
          <a:p>
            <a:pPr lvl="0" eaLnBrk="1" hangingPunct="1"/>
            <a:endParaRPr lang="zh-CN" altLang="en-US" sz="2800">
              <a:ea typeface="微软雅黑" charset="-122"/>
            </a:endParaRPr>
          </a:p>
          <a:p>
            <a:pPr lvl="0" eaLnBrk="1" hangingPunct="1"/>
            <a:r>
              <a:rPr lang="zh-CN" altLang="en-US" sz="2800">
                <a:ea typeface="微软雅黑" charset="-122"/>
              </a:rPr>
              <a:t>三、申请信的</a:t>
            </a:r>
            <a:r>
              <a:rPr lang="zh-CN" altLang="en-US" sz="2800">
                <a:solidFill>
                  <a:srgbClr val="FF0000"/>
                </a:solidFill>
                <a:ea typeface="微软雅黑" charset="-122"/>
              </a:rPr>
              <a:t>常用句式</a:t>
            </a:r>
            <a:endParaRPr lang="zh-CN" altLang="en-US" sz="2800">
              <a:solidFill>
                <a:srgbClr val="FF0000"/>
              </a:solidFill>
              <a:ea typeface="微软雅黑" charset="-122"/>
            </a:endParaRPr>
          </a:p>
          <a:p>
            <a:pPr lvl="0" eaLnBrk="1" hangingPunct="1"/>
            <a:endParaRPr lang="zh-CN" altLang="en-US" sz="2800">
              <a:ea typeface="微软雅黑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endParaRPr lang="zh-CN" altLang="en-US"/>
          </a:p>
        </p:txBody>
      </p:sp>
      <p:sp>
        <p:nvSpPr>
          <p:cNvPr id="8194" name="Rectangle 3" title=""/>
          <p:cNvSpPr>
            <a:spLocks noGrp="1"/>
          </p:cNvSpPr>
          <p:nvPr>
            <p:ph idx="1"/>
          </p:nvPr>
        </p:nvSpPr>
        <p:spPr>
          <a:xfrm>
            <a:off x="447675" y="1200150"/>
            <a:ext cx="8215313" cy="5100638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8195" name="Text Box 4" title=""/>
          <p:cNvSpPr txBox="1"/>
          <p:nvPr/>
        </p:nvSpPr>
        <p:spPr>
          <a:xfrm>
            <a:off x="1979613" y="2636838"/>
            <a:ext cx="5668962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4800">
                <a:solidFill>
                  <a:srgbClr val="FF0000"/>
                </a:solidFill>
                <a:latin typeface="Arial" pitchFamily="34" charset="0"/>
                <a:ea typeface="微软雅黑" charset="-122"/>
              </a:rPr>
              <a:t>一、什么是申请信？</a:t>
            </a:r>
            <a:endParaRPr lang="zh-CN" altLang="en-US" sz="4800">
              <a:solidFill>
                <a:srgbClr val="FF0000"/>
              </a:solidFill>
              <a:latin typeface="Arial" pitchFamily="34" charset="0"/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一、什么是申请信？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9218" name="Rectangle 3" title=""/>
          <p:cNvSpPr>
            <a:spLocks noGrp="1"/>
          </p:cNvSpPr>
          <p:nvPr>
            <p:ph idx="1"/>
          </p:nvPr>
        </p:nvSpPr>
        <p:spPr>
          <a:xfrm>
            <a:off x="458788" y="1231900"/>
            <a:ext cx="8215312" cy="5102225"/>
          </a:xfrm>
          <a:prstGeom prst="rect">
            <a:avLst/>
          </a:prstGeom>
        </p:spPr>
        <p:txBody>
          <a:bodyPr vert="horz"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80000"/>
              </a:lnSpc>
              <a:buNone/>
            </a:pP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 </a:t>
            </a:r>
            <a:endParaRPr lang="en-US" altLang="zh-CN" sz="3200">
              <a:solidFill>
                <a:srgbClr val="000000"/>
              </a:solidFill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请以“</a:t>
            </a: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One Thing I'm Proud of</a:t>
            </a: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”为题，</a:t>
            </a: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 </a:t>
            </a: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用英语写一篇</a:t>
            </a: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100—120</a:t>
            </a: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个词的短文，</a:t>
            </a: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 </a:t>
            </a: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记述一件你自己认为得意的事情。要求如下：</a:t>
            </a:r>
            <a:endParaRPr lang="en-US" altLang="zh-CN" sz="3200">
              <a:solidFill>
                <a:srgbClr val="000000"/>
              </a:solidFill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solidFill>
                <a:srgbClr val="000000"/>
              </a:solidFill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1.</a:t>
            </a: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记述事情经过；</a:t>
            </a:r>
            <a:endParaRPr lang="en-US" altLang="zh-CN" sz="3200">
              <a:solidFill>
                <a:srgbClr val="000000"/>
              </a:solidFill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solidFill>
                <a:srgbClr val="000000"/>
              </a:solidFill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en-US" altLang="zh-CN" sz="3200" spc="0">
                <a:solidFill>
                  <a:srgbClr val="000000"/>
                </a:solidFill>
                <a:latin typeface="Times New Roman" charset="0"/>
              </a:rPr>
              <a:t>2.</a:t>
            </a:r>
            <a:r>
              <a:rPr lang="zh-CN" altLang="en-US" sz="3200" spc="0">
                <a:solidFill>
                  <a:srgbClr val="000000"/>
                </a:solidFill>
                <a:latin typeface="Times New Roman" charset="0"/>
              </a:rPr>
              <a:t>简要说明你感到得意的原因或从中得到的启示。</a:t>
            </a:r>
            <a:endParaRPr lang="en-US" altLang="zh-CN" sz="3200">
              <a:solidFill>
                <a:srgbClr val="000000"/>
              </a:solidFill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en-US" altLang="zh-CN" sz="3200"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zh-CN" altLang="en-US" sz="3200">
              <a:latin typeface="Times New Roman" charset="0"/>
            </a:endParaRPr>
          </a:p>
        </p:txBody>
      </p:sp>
      <p:pic>
        <p:nvPicPr>
          <p:cNvPr id="9219" name="image18.png" title=""/>
          <p:cNvPicPr/>
          <p:nvPr/>
        </p:nvPicPr>
        <p:blipFill>
          <a:blip r:embed="rId2"/>
          <a:stretch>
            <a:fillRect/>
          </a:stretch>
        </p:blipFill>
        <p:spPr>
          <a:xfrm rot="2220000">
            <a:off x="336550" y="2860675"/>
            <a:ext cx="8116888" cy="787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65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一、什么是申请信？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0242" name="Rectangle 3" title=""/>
          <p:cNvSpPr>
            <a:spLocks noGrp="1"/>
          </p:cNvSpPr>
          <p:nvPr>
            <p:ph idx="1"/>
          </p:nvPr>
        </p:nvSpPr>
        <p:spPr>
          <a:xfrm>
            <a:off x="447675" y="1200150"/>
            <a:ext cx="8215313" cy="5100638"/>
          </a:xfrm>
          <a:prstGeom prst="rect">
            <a:avLst/>
          </a:prstGeom>
        </p:spPr>
        <p:txBody>
          <a:bodyPr vert="horz"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80000"/>
              </a:lnSpc>
              <a:buNone/>
            </a:pP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假设你校英语社团举办以“讲求文明，从我做起”为主题的征文活动，请你以“On the Way to School”为题，写一篇英语短文。</a:t>
            </a: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内容主要包括：</a:t>
            </a: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  1.遵守交通法规；</a:t>
            </a: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  2.注意举止文明。</a:t>
            </a: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zh-CN" altLang="en-US" sz="2800">
              <a:latin typeface="Times New Roman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endParaRPr lang="zh-CN" altLang="en-US" sz="2800">
              <a:latin typeface="Times New Roman" charset="0"/>
            </a:endParaRPr>
          </a:p>
        </p:txBody>
      </p:sp>
      <p:pic>
        <p:nvPicPr>
          <p:cNvPr id="10243" name="image18.png" title=""/>
          <p:cNvPicPr/>
          <p:nvPr/>
        </p:nvPicPr>
        <p:blipFill>
          <a:blip r:embed="rId2"/>
          <a:stretch>
            <a:fillRect/>
          </a:stretch>
        </p:blipFill>
        <p:spPr>
          <a:xfrm rot="2220000">
            <a:off x="336550" y="2860675"/>
            <a:ext cx="8116888" cy="787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65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一、什么是申请信？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1266" name="Rectangle 3" title=""/>
          <p:cNvSpPr>
            <a:spLocks noGrp="1"/>
          </p:cNvSpPr>
          <p:nvPr>
            <p:ph idx="1"/>
          </p:nvPr>
        </p:nvSpPr>
        <p:spPr>
          <a:xfrm>
            <a:off x="447675" y="1200150"/>
            <a:ext cx="8215313" cy="5100638"/>
          </a:xfrm>
          <a:prstGeom prst="rect">
            <a:avLst/>
          </a:prstGeom>
        </p:spPr>
        <p:txBody>
          <a:bodyPr vert="horz"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80000"/>
              </a:lnSpc>
              <a:buNone/>
            </a:pP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假设你是某大学的学生李津。你校英语俱乐部将选举新一届副主席，负责规划、组织俱乐部的相关活动。你欲参选。请按以下提示，写一篇竞选演讲稿。</a:t>
            </a:r>
            <a:endParaRPr lang="en-US" altLang="zh-CN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★ 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个人优势介绍</a:t>
            </a: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(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如性格、特长等</a:t>
            </a: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)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；</a:t>
            </a:r>
            <a:endParaRPr lang="en-US" altLang="zh-CN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★ 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组织校内活动的设想</a:t>
            </a: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(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如举办讲座、英语晚会等</a:t>
            </a: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)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；</a:t>
            </a:r>
            <a:endParaRPr lang="en-US" altLang="zh-CN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★ 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组织校际交流活动的设想</a:t>
            </a: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(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如举办辩论赛、演讲比赛等</a:t>
            </a: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)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；</a:t>
            </a:r>
            <a:endParaRPr lang="en-US" altLang="zh-CN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en-US" altLang="zh-CN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★ </a:t>
            </a: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表达当选的愿望。</a:t>
            </a: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一、什么是申请信？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2290" name="Rectangle 3" title=""/>
          <p:cNvSpPr>
            <a:spLocks noGrp="1"/>
          </p:cNvSpPr>
          <p:nvPr>
            <p:ph idx="1"/>
          </p:nvPr>
        </p:nvSpPr>
        <p:spPr>
          <a:xfrm>
            <a:off x="447675" y="1200150"/>
            <a:ext cx="8215313" cy="5100638"/>
          </a:xfrm>
          <a:prstGeom prst="rect">
            <a:avLst/>
          </a:prstGeom>
        </p:spPr>
        <p:txBody>
          <a:bodyPr vert="horz"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80000"/>
              </a:lnSpc>
              <a:buNone/>
            </a:pPr>
            <a:r>
              <a:rPr lang="zh-CN" altLang="en-US" sz="32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假定你是李华，从互联网（the Internet）上得知一个国际中学生组织将在新加坡（Singapore）举办夏令营，欢迎各国学生参加。请写一封电子邮件申请参加。内容主要包括：</a:t>
            </a:r>
            <a:endParaRPr lang="zh-CN" altLang="en-US" sz="32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32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1.自我介绍（包括英语能力）；</a:t>
            </a:r>
            <a:endParaRPr lang="zh-CN" altLang="en-US" sz="32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32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2.参加意图（介绍中国、了解其他国家）</a:t>
            </a:r>
            <a:endParaRPr lang="zh-CN" altLang="en-US" sz="32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32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3.希望获准。</a:t>
            </a:r>
            <a:endParaRPr lang="zh-CN" altLang="en-US" sz="32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</p:txBody>
      </p:sp>
    </p:spTree>
  </p:cSld>
  <p:clrMapOvr>
    <a:masterClrMapping/>
  </p:clrMapOvr>
  <p:transition>
    <p:comb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二、什么是申请信？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3314" name="Text Box 3" title=""/>
          <p:cNvSpPr txBox="1"/>
          <p:nvPr/>
        </p:nvSpPr>
        <p:spPr>
          <a:xfrm>
            <a:off x="539750" y="2276475"/>
            <a:ext cx="7848600" cy="1554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  <a:sym typeface="Arial" pitchFamily="34" charset="0"/>
              </a:rPr>
              <a:t>写给某个组织机构，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微软雅黑" charset="-122"/>
                <a:sym typeface="Arial" pitchFamily="34" charset="0"/>
              </a:rPr>
              <a:t>申请</a:t>
            </a:r>
            <a:r>
              <a:rPr lang="zh-CN" altLang="en-US" sz="3200">
                <a:latin typeface="Arial" pitchFamily="34" charset="0"/>
                <a:ea typeface="微软雅黑" charset="-122"/>
                <a:sym typeface="Arial" pitchFamily="34" charset="0"/>
              </a:rPr>
              <a:t>某项职位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微软雅黑" charset="-122"/>
                <a:sym typeface="Arial" pitchFamily="34" charset="0"/>
              </a:rPr>
              <a:t>，申请</a:t>
            </a:r>
            <a:r>
              <a:rPr lang="zh-CN" altLang="en-US" sz="3200">
                <a:latin typeface="Arial" pitchFamily="34" charset="0"/>
                <a:ea typeface="微软雅黑" charset="-122"/>
                <a:sym typeface="Arial" pitchFamily="34" charset="0"/>
              </a:rPr>
              <a:t>参加某项活动或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微软雅黑" charset="-122"/>
                <a:sym typeface="Arial" pitchFamily="34" charset="0"/>
              </a:rPr>
              <a:t>申请</a:t>
            </a:r>
            <a:r>
              <a:rPr lang="zh-CN" altLang="en-US" sz="3200">
                <a:latin typeface="Arial" pitchFamily="34" charset="0"/>
                <a:ea typeface="微软雅黑" charset="-122"/>
                <a:sym typeface="Arial" pitchFamily="34" charset="0"/>
              </a:rPr>
              <a:t>成为某组织一员。</a:t>
            </a:r>
            <a:endParaRPr lang="zh-CN" altLang="en-US" sz="3200">
              <a:latin typeface="Arial" pitchFamily="34" charset="0"/>
              <a:ea typeface="微软雅黑" charset="-122"/>
              <a:sym typeface="Arial" pitchFamily="34" charset="0"/>
            </a:endParaRPr>
          </a:p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  <a:sym typeface="Arial" pitchFamily="34" charset="0"/>
              </a:rPr>
              <a:t>（竞选...）</a:t>
            </a:r>
            <a:endParaRPr lang="zh-CN" altLang="en-US" sz="3200">
              <a:latin typeface="Arial" pitchFamily="34" charset="0"/>
              <a:ea typeface="微软雅黑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2" title=""/>
          <p:cNvSpPr>
            <a:spLocks noGrp="1"/>
          </p:cNvSpPr>
          <p:nvPr>
            <p:ph idx="1"/>
          </p:nvPr>
        </p:nvSpPr>
        <p:spPr>
          <a:xfrm>
            <a:off x="458788" y="2287588"/>
            <a:ext cx="8215312" cy="1331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80000"/>
              </a:lnSpc>
              <a:buNone/>
            </a:pPr>
            <a:endParaRPr lang="zh-CN" altLang="en-US">
              <a:ea typeface="微软雅黑" charset="-122"/>
            </a:endParaRPr>
          </a:p>
          <a:p>
            <a:pPr marL="0" lvl="0" indent="0" algn="ctr" eaLnBrk="1" hangingPunct="1">
              <a:lnSpc>
                <a:spcPct val="80000"/>
              </a:lnSpc>
              <a:buNone/>
            </a:pPr>
            <a:r>
              <a:rPr lang="zh-CN" altLang="en-US" sz="4000">
                <a:solidFill>
                  <a:srgbClr val="FF0000"/>
                </a:solidFill>
                <a:ea typeface="微软雅黑" charset="-122"/>
              </a:rPr>
              <a:t>二、申请信的结构</a:t>
            </a:r>
            <a:endParaRPr lang="zh-CN" altLang="en-US" sz="4000">
              <a:solidFill>
                <a:srgbClr val="FF0000"/>
              </a:solidFill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二、申请信的结构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5362" name="Text Box 3" title=""/>
          <p:cNvSpPr txBox="1"/>
          <p:nvPr/>
        </p:nvSpPr>
        <p:spPr>
          <a:xfrm>
            <a:off x="2339975" y="1628775"/>
            <a:ext cx="508000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自我介绍，写信目的</a:t>
            </a:r>
            <a:endParaRPr lang="zh-CN" altLang="en-US" sz="3200" b="1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15363" name="Text Box 4" title=""/>
          <p:cNvSpPr txBox="1"/>
          <p:nvPr/>
        </p:nvSpPr>
        <p:spPr>
          <a:xfrm>
            <a:off x="2339975" y="2997200"/>
            <a:ext cx="508000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我就是你要的人</a:t>
            </a:r>
            <a:endParaRPr lang="zh-CN" altLang="en-US" sz="3200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15364" name="Text Box 5" title=""/>
          <p:cNvSpPr txBox="1"/>
          <p:nvPr/>
        </p:nvSpPr>
        <p:spPr>
          <a:xfrm>
            <a:off x="2268538" y="4365625"/>
            <a:ext cx="508000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期盼，许诺（决心），感谢</a:t>
            </a:r>
            <a:endParaRPr lang="zh-CN" altLang="en-US" sz="3200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  <p:bldP spid="153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2" title=""/>
          <p:cNvSpPr>
            <a:spLocks noGrp="1"/>
          </p:cNvSpPr>
          <p:nvPr>
            <p:ph type="title"/>
          </p:nvPr>
        </p:nvSpPr>
        <p:spPr>
          <a:xfrm>
            <a:off x="468313" y="2492375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algn="ctr" eaLnBrk="1" hangingPunct="1"/>
            <a:r>
              <a:rPr lang="zh-CN" altLang="en-US" sz="4400">
                <a:solidFill>
                  <a:srgbClr val="FF0000"/>
                </a:solidFill>
                <a:ea typeface="微软雅黑" charset="-122"/>
              </a:rPr>
              <a:t>三、申请信的常用句式</a:t>
            </a:r>
            <a:endParaRPr lang="zh-CN" altLang="en-US" sz="4400">
              <a:solidFill>
                <a:srgbClr val="FF0000"/>
              </a:solidFill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三、申请信的常用句式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7410" name="Text Box 3" title=""/>
          <p:cNvSpPr txBox="1"/>
          <p:nvPr/>
        </p:nvSpPr>
        <p:spPr>
          <a:xfrm>
            <a:off x="2771775" y="1412875"/>
            <a:ext cx="316865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首段自我介绍</a:t>
            </a:r>
            <a:endParaRPr lang="zh-CN" altLang="en-US" sz="3200" b="1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17411" name="Text Box 4" title=""/>
          <p:cNvSpPr txBox="1"/>
          <p:nvPr/>
        </p:nvSpPr>
        <p:spPr>
          <a:xfrm>
            <a:off x="1258888" y="2276475"/>
            <a:ext cx="10191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姓名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sp>
        <p:nvSpPr>
          <p:cNvPr id="17412" name="Text Box 5" title=""/>
          <p:cNvSpPr txBox="1"/>
          <p:nvPr/>
        </p:nvSpPr>
        <p:spPr>
          <a:xfrm>
            <a:off x="874713" y="3013075"/>
            <a:ext cx="280670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I am...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7413" name="Text Box 6" title=""/>
          <p:cNvSpPr txBox="1"/>
          <p:nvPr/>
        </p:nvSpPr>
        <p:spPr>
          <a:xfrm>
            <a:off x="854075" y="3614738"/>
            <a:ext cx="280670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My name is...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7414" name="Text Box 7" title=""/>
          <p:cNvSpPr txBox="1"/>
          <p:nvPr/>
        </p:nvSpPr>
        <p:spPr>
          <a:xfrm>
            <a:off x="1452563" y="5403850"/>
            <a:ext cx="36004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我是学生会主席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sp>
        <p:nvSpPr>
          <p:cNvPr id="17415" name="Text Box 8" title=""/>
          <p:cNvSpPr txBox="1"/>
          <p:nvPr/>
        </p:nvSpPr>
        <p:spPr>
          <a:xfrm>
            <a:off x="1452563" y="6051550"/>
            <a:ext cx="770413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president/ chairman of Student Union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sp>
        <p:nvSpPr>
          <p:cNvPr id="17416" name="Text Box 9" title=""/>
          <p:cNvSpPr txBox="1"/>
          <p:nvPr/>
        </p:nvSpPr>
        <p:spPr>
          <a:xfrm>
            <a:off x="5580063" y="2276475"/>
            <a:ext cx="194468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  <a:sym typeface="Arial" pitchFamily="34" charset="0"/>
              </a:rPr>
              <a:t>身份地位</a:t>
            </a:r>
            <a:endParaRPr lang="zh-CN" altLang="en-US" sz="3200">
              <a:latin typeface="Arial" pitchFamily="34" charset="0"/>
              <a:ea typeface="微软雅黑" charset="-122"/>
              <a:sym typeface="Arial" pitchFamily="34" charset="0"/>
            </a:endParaRPr>
          </a:p>
        </p:txBody>
      </p:sp>
      <p:sp>
        <p:nvSpPr>
          <p:cNvPr id="17417" name="Text Box 11" title=""/>
          <p:cNvSpPr txBox="1"/>
          <p:nvPr/>
        </p:nvSpPr>
        <p:spPr>
          <a:xfrm>
            <a:off x="4356100" y="3983038"/>
            <a:ext cx="30956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我是高三学生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sp>
        <p:nvSpPr>
          <p:cNvPr id="17418" name="Text Box 12" title=""/>
          <p:cNvSpPr txBox="1"/>
          <p:nvPr/>
        </p:nvSpPr>
        <p:spPr>
          <a:xfrm>
            <a:off x="4354513" y="4554538"/>
            <a:ext cx="61944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a senior student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061700" y="11049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  <p:bldP spid="17412" grpId="0"/>
      <p:bldP spid="17413" grpId="0"/>
      <p:bldP spid="17414" grpId="0"/>
      <p:bldP spid="17415" grpId="0"/>
      <p:bldP spid="17416" grpId="0"/>
      <p:bldP spid="17417" grpId="0"/>
      <p:bldP spid="174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Text Box 2" title=""/>
          <p:cNvSpPr txBox="1"/>
          <p:nvPr/>
        </p:nvSpPr>
        <p:spPr>
          <a:xfrm>
            <a:off x="2987675" y="1270000"/>
            <a:ext cx="3816350" cy="577850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首段自我介绍小结</a:t>
            </a:r>
            <a:endParaRPr lang="zh-CN" altLang="en-US" sz="3200" b="1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18434" name="Text Box 3" title=""/>
          <p:cNvSpPr txBox="1"/>
          <p:nvPr/>
        </p:nvSpPr>
        <p:spPr>
          <a:xfrm>
            <a:off x="611188" y="2060575"/>
            <a:ext cx="5761037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我叫XXX，我是学生会主席。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8435" name="Text Box 4" title=""/>
          <p:cNvSpPr txBox="1"/>
          <p:nvPr/>
        </p:nvSpPr>
        <p:spPr>
          <a:xfrm>
            <a:off x="611188" y="2708275"/>
            <a:ext cx="8424862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I am XXX, president/ chairman of Student Union.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8436" name="Text Box 5" title=""/>
          <p:cNvSpPr txBox="1"/>
          <p:nvPr/>
        </p:nvSpPr>
        <p:spPr>
          <a:xfrm>
            <a:off x="611188" y="3573463"/>
            <a:ext cx="5761037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我叫XXX，A年级B班的学生。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8437" name="Text Box 6" title=""/>
          <p:cNvSpPr txBox="1"/>
          <p:nvPr/>
        </p:nvSpPr>
        <p:spPr>
          <a:xfrm>
            <a:off x="611188" y="4292600"/>
            <a:ext cx="8856662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My name is XXX, a student from Class B, GradeA.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8438" name="Text Box 7" title=""/>
          <p:cNvSpPr txBox="1"/>
          <p:nvPr/>
        </p:nvSpPr>
        <p:spPr>
          <a:xfrm>
            <a:off x="684213" y="5229225"/>
            <a:ext cx="575945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我叫XXX，XX中学的高三学生。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8439" name="Text Box 8" title=""/>
          <p:cNvSpPr txBox="1"/>
          <p:nvPr/>
        </p:nvSpPr>
        <p:spPr>
          <a:xfrm>
            <a:off x="684213" y="5876925"/>
            <a:ext cx="78486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My name is XXX, a senior in XX High School.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18440" name="Rectangle 9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三、申请信的常用句式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  <p:bldP spid="18434" grpId="0"/>
      <p:bldP spid="18435" grpId="0"/>
      <p:bldP spid="18436" grpId="0"/>
      <p:bldP spid="18437" grpId="0"/>
      <p:bldP spid="18438" grpId="0"/>
      <p:bldP spid="184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Text Box 2" title=""/>
          <p:cNvSpPr txBox="1"/>
          <p:nvPr/>
        </p:nvSpPr>
        <p:spPr>
          <a:xfrm>
            <a:off x="3779838" y="1989138"/>
            <a:ext cx="10191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性格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sp>
        <p:nvSpPr>
          <p:cNvPr id="19458" name="Text Box 3" title=""/>
          <p:cNvSpPr txBox="1"/>
          <p:nvPr/>
        </p:nvSpPr>
        <p:spPr>
          <a:xfrm>
            <a:off x="1476375" y="3213100"/>
            <a:ext cx="2376488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2800" b="1">
                <a:latin typeface="Arial" pitchFamily="34" charset="0"/>
                <a:ea typeface="幼圆" pitchFamily="1" charset="-122"/>
                <a:sym typeface="Times New Roman" charset="0"/>
              </a:rPr>
              <a:t>responsible</a:t>
            </a:r>
            <a:r>
              <a:rPr lang="en-US" altLang="zh-CN" sz="1400" b="1">
                <a:latin typeface="Times New Roman" charset="0"/>
                <a:ea typeface="幼圆" pitchFamily="1" charset="-122"/>
                <a:sym typeface="Times New Roman" charset="0"/>
              </a:rPr>
              <a:t> </a:t>
            </a:r>
            <a:endParaRPr lang="en-US" altLang="zh-CN">
              <a:latin typeface="Arial" pitchFamily="34" charset="0"/>
              <a:ea typeface="幼圆" pitchFamily="1" charset="-122"/>
            </a:endParaRPr>
          </a:p>
        </p:txBody>
      </p:sp>
      <p:sp>
        <p:nvSpPr>
          <p:cNvPr id="19459" name="Text Box 4" title=""/>
          <p:cNvSpPr txBox="1"/>
          <p:nvPr/>
        </p:nvSpPr>
        <p:spPr>
          <a:xfrm>
            <a:off x="1476375" y="3789363"/>
            <a:ext cx="2376488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2800" b="1">
                <a:latin typeface="Arial" pitchFamily="34" charset="0"/>
                <a:ea typeface="幼圆" pitchFamily="1" charset="-122"/>
                <a:sym typeface="Times New Roman" charset="0"/>
              </a:rPr>
              <a:t>steady </a:t>
            </a:r>
            <a:r>
              <a:rPr lang="en-US" altLang="zh-CN" sz="1400" b="1">
                <a:latin typeface="Times New Roman" charset="0"/>
                <a:ea typeface="幼圆" pitchFamily="1" charset="-122"/>
                <a:sym typeface="Times New Roman" charset="0"/>
              </a:rPr>
              <a:t> </a:t>
            </a:r>
            <a:endParaRPr lang="en-US" altLang="zh-CN">
              <a:latin typeface="Arial" pitchFamily="34" charset="0"/>
              <a:ea typeface="幼圆" pitchFamily="1" charset="-122"/>
            </a:endParaRPr>
          </a:p>
        </p:txBody>
      </p:sp>
      <p:sp>
        <p:nvSpPr>
          <p:cNvPr id="19460" name="Text Box 5" title=""/>
          <p:cNvSpPr txBox="1"/>
          <p:nvPr/>
        </p:nvSpPr>
        <p:spPr>
          <a:xfrm>
            <a:off x="1476375" y="4437063"/>
            <a:ext cx="237490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2800" b="1">
                <a:latin typeface="Arial" pitchFamily="34" charset="0"/>
                <a:ea typeface="幼圆" pitchFamily="1" charset="-122"/>
                <a:sym typeface="Times New Roman" charset="0"/>
              </a:rPr>
              <a:t>mature</a:t>
            </a:r>
            <a:endParaRPr lang="en-US" altLang="zh-CN" sz="2800" b="1">
              <a:latin typeface="Arial" pitchFamily="34" charset="0"/>
              <a:ea typeface="幼圆" pitchFamily="1" charset="-122"/>
              <a:sym typeface="Times New Roman" charset="0"/>
            </a:endParaRPr>
          </a:p>
        </p:txBody>
      </p:sp>
      <p:sp>
        <p:nvSpPr>
          <p:cNvPr id="19461" name="Text Box 6" title=""/>
          <p:cNvSpPr txBox="1"/>
          <p:nvPr/>
        </p:nvSpPr>
        <p:spPr>
          <a:xfrm>
            <a:off x="4429125" y="3211513"/>
            <a:ext cx="2376488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2800" b="1">
                <a:latin typeface="Arial" pitchFamily="34" charset="0"/>
                <a:ea typeface="幼圆" pitchFamily="1" charset="-122"/>
                <a:sym typeface="Times New Roman" charset="0"/>
              </a:rPr>
              <a:t>humorous</a:t>
            </a:r>
            <a:endParaRPr lang="en-US" altLang="zh-CN" sz="2800" b="1">
              <a:latin typeface="Arial" pitchFamily="34" charset="0"/>
              <a:ea typeface="幼圆" pitchFamily="1" charset="-122"/>
              <a:sym typeface="Times New Roman" charset="0"/>
            </a:endParaRPr>
          </a:p>
        </p:txBody>
      </p:sp>
      <p:sp>
        <p:nvSpPr>
          <p:cNvPr id="19462" name="Text Box 7" title=""/>
          <p:cNvSpPr txBox="1"/>
          <p:nvPr/>
        </p:nvSpPr>
        <p:spPr>
          <a:xfrm>
            <a:off x="4427538" y="3789363"/>
            <a:ext cx="2376487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b="1">
                <a:latin typeface="Arial" pitchFamily="34" charset="0"/>
                <a:ea typeface="幼圆" pitchFamily="1" charset="-122"/>
                <a:sym typeface="Times New Roman" charset="0"/>
              </a:rPr>
              <a:t>easy-going</a:t>
            </a:r>
            <a:endParaRPr lang="zh-CN" altLang="en-US" sz="2800" b="1">
              <a:latin typeface="Arial" pitchFamily="34" charset="0"/>
              <a:ea typeface="幼圆" pitchFamily="1" charset="-122"/>
              <a:sym typeface="Times New Roman" charset="0"/>
            </a:endParaRPr>
          </a:p>
        </p:txBody>
      </p:sp>
      <p:sp>
        <p:nvSpPr>
          <p:cNvPr id="19463" name="Text Box 8" title=""/>
          <p:cNvSpPr txBox="1"/>
          <p:nvPr/>
        </p:nvSpPr>
        <p:spPr>
          <a:xfrm>
            <a:off x="4429125" y="4437063"/>
            <a:ext cx="23749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b="1">
                <a:latin typeface="Arial" pitchFamily="34" charset="0"/>
                <a:ea typeface="幼圆" pitchFamily="1" charset="-122"/>
                <a:sym typeface="Times New Roman" charset="0"/>
              </a:rPr>
              <a:t>out-going</a:t>
            </a:r>
            <a:endParaRPr lang="zh-CN" altLang="en-US" sz="2800" b="1">
              <a:latin typeface="Arial" pitchFamily="34" charset="0"/>
              <a:ea typeface="幼圆" pitchFamily="1" charset="-122"/>
              <a:sym typeface="Times New Roman" charset="0"/>
            </a:endParaRPr>
          </a:p>
        </p:txBody>
      </p:sp>
      <p:sp>
        <p:nvSpPr>
          <p:cNvPr id="19464" name="Rectangle 9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三、申请信的常用句式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19465" name="Text Box 10" title=""/>
          <p:cNvSpPr txBox="1"/>
          <p:nvPr/>
        </p:nvSpPr>
        <p:spPr>
          <a:xfrm>
            <a:off x="2771775" y="1412875"/>
            <a:ext cx="316865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首段自我介绍</a:t>
            </a:r>
            <a:endParaRPr lang="zh-CN" altLang="en-US" sz="3200" b="1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19466" name="Text Box 11" title=""/>
          <p:cNvSpPr txBox="1"/>
          <p:nvPr/>
        </p:nvSpPr>
        <p:spPr>
          <a:xfrm>
            <a:off x="4429125" y="5086350"/>
            <a:ext cx="23749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b="1">
                <a:latin typeface="Arial" pitchFamily="34" charset="0"/>
                <a:ea typeface="幼圆" pitchFamily="1" charset="-122"/>
                <a:sym typeface="Times New Roman" charset="0"/>
              </a:rPr>
              <a:t>independent</a:t>
            </a:r>
            <a:r>
              <a:rPr lang="zh-CN" altLang="en-US" sz="2800" b="1">
                <a:latin typeface="Times New Roman" charset="0"/>
                <a:ea typeface="幼圆" pitchFamily="1" charset="-122"/>
                <a:sym typeface="Times New Roman" charset="0"/>
              </a:rPr>
              <a:t> </a:t>
            </a:r>
            <a:endParaRPr lang="zh-CN" altLang="en-US" sz="2800">
              <a:latin typeface="Arial" pitchFamily="34" charset="0"/>
              <a:ea typeface="幼圆" pitchFamily="1" charset="-122"/>
            </a:endParaRPr>
          </a:p>
        </p:txBody>
      </p:sp>
      <p:sp>
        <p:nvSpPr>
          <p:cNvPr id="19467" name="Text Box 12" title=""/>
          <p:cNvSpPr txBox="1"/>
          <p:nvPr/>
        </p:nvSpPr>
        <p:spPr>
          <a:xfrm>
            <a:off x="1476375" y="2493963"/>
            <a:ext cx="22320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竞选管事类</a:t>
            </a:r>
            <a:endParaRPr lang="zh-CN" altLang="en-US" sz="3200">
              <a:latin typeface="Arial" pitchFamily="34" charset="0"/>
              <a:ea typeface="微软雅黑" charset="-122"/>
            </a:endParaRPr>
          </a:p>
        </p:txBody>
      </p:sp>
      <p:sp>
        <p:nvSpPr>
          <p:cNvPr id="19468" name="Text Box 13" title=""/>
          <p:cNvSpPr txBox="1"/>
          <p:nvPr/>
        </p:nvSpPr>
        <p:spPr>
          <a:xfrm>
            <a:off x="1476375" y="5013325"/>
            <a:ext cx="23749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b="1">
                <a:latin typeface="Arial" pitchFamily="34" charset="0"/>
                <a:ea typeface="幼圆" pitchFamily="1" charset="-122"/>
                <a:sym typeface="Times New Roman" charset="0"/>
              </a:rPr>
              <a:t>team spirits</a:t>
            </a:r>
            <a:endParaRPr lang="zh-CN" altLang="en-US" sz="2800" b="1">
              <a:latin typeface="Arial" pitchFamily="34" charset="0"/>
              <a:ea typeface="幼圆" pitchFamily="1" charset="-122"/>
              <a:sym typeface="Times New Roman" charset="0"/>
            </a:endParaRPr>
          </a:p>
        </p:txBody>
      </p:sp>
      <p:sp>
        <p:nvSpPr>
          <p:cNvPr id="19469" name="Text Box 14" title=""/>
          <p:cNvSpPr txBox="1"/>
          <p:nvPr/>
        </p:nvSpPr>
        <p:spPr>
          <a:xfrm>
            <a:off x="4211638" y="2492375"/>
            <a:ext cx="223361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>
                <a:latin typeface="Arial" pitchFamily="34" charset="0"/>
                <a:ea typeface="微软雅黑" charset="-122"/>
              </a:rPr>
              <a:t>竞选休闲类</a:t>
            </a:r>
            <a:endParaRPr lang="zh-CN" altLang="en-US">
              <a:latin typeface="Arial" pitchFamily="34" charset="0"/>
              <a:ea typeface="微软雅黑" charset="-122"/>
            </a:endParaRPr>
          </a:p>
        </p:txBody>
      </p:sp>
      <p:sp>
        <p:nvSpPr>
          <p:cNvPr id="19470" name="Text Box 13" title=""/>
          <p:cNvSpPr txBox="1"/>
          <p:nvPr/>
        </p:nvSpPr>
        <p:spPr>
          <a:xfrm>
            <a:off x="1476375" y="5732463"/>
            <a:ext cx="23749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2800" b="1">
                <a:latin typeface="Arial" pitchFamily="34" charset="0"/>
                <a:ea typeface="幼圆" pitchFamily="1" charset="-122"/>
                <a:sym typeface="Times New Roman" charset="0"/>
              </a:rPr>
              <a:t>reliable</a:t>
            </a:r>
            <a:endParaRPr lang="zh-CN" altLang="en-US" sz="2800" b="1">
              <a:latin typeface="Arial" pitchFamily="34" charset="0"/>
              <a:ea typeface="幼圆" pitchFamily="1" charset="-122"/>
              <a:sym typeface="Times New Roman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19458" grpId="0"/>
      <p:bldP spid="19459" grpId="0"/>
      <p:bldP spid="19460" grpId="0"/>
      <p:bldP spid="19461" grpId="0"/>
      <p:bldP spid="19462" grpId="0"/>
      <p:bldP spid="19463" grpId="0"/>
      <p:bldP spid="19465" grpId="0"/>
      <p:bldP spid="19466" grpId="0"/>
      <p:bldP spid="19467" grpId="0"/>
      <p:bldP spid="19468" grpId="0"/>
      <p:bldP spid="19469" grpId="0"/>
      <p:bldP spid="1947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三、申请信的常用句式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20482" name="Text Box 3" title=""/>
          <p:cNvSpPr txBox="1"/>
          <p:nvPr/>
        </p:nvSpPr>
        <p:spPr>
          <a:xfrm>
            <a:off x="3060700" y="1341438"/>
            <a:ext cx="3168650" cy="579437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首段写信目的</a:t>
            </a:r>
            <a:endParaRPr lang="zh-CN" altLang="en-US" sz="3200" b="1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20483" name="Text Box 4" title=""/>
          <p:cNvSpPr txBox="1"/>
          <p:nvPr/>
        </p:nvSpPr>
        <p:spPr>
          <a:xfrm>
            <a:off x="539750" y="2349500"/>
            <a:ext cx="1019175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申请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0484" name="Text Box 5" title=""/>
          <p:cNvSpPr txBox="1"/>
          <p:nvPr/>
        </p:nvSpPr>
        <p:spPr>
          <a:xfrm>
            <a:off x="468313" y="2997200"/>
            <a:ext cx="18716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apply for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0485" name="Text Box 6" title=""/>
          <p:cNvSpPr txBox="1"/>
          <p:nvPr/>
        </p:nvSpPr>
        <p:spPr>
          <a:xfrm>
            <a:off x="3060700" y="2997200"/>
            <a:ext cx="446405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make an application  for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0486" name="Text Box 7" title=""/>
          <p:cNvSpPr txBox="1"/>
          <p:nvPr/>
        </p:nvSpPr>
        <p:spPr>
          <a:xfrm>
            <a:off x="395288" y="3644900"/>
            <a:ext cx="7704137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我写信来是申请...（职位/机会/成为其中一部分）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0487" name="Text Box 8" title=""/>
          <p:cNvSpPr txBox="1"/>
          <p:nvPr/>
        </p:nvSpPr>
        <p:spPr>
          <a:xfrm>
            <a:off x="395288" y="4292600"/>
            <a:ext cx="7056437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position/ opportunity/ be a part of 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0488" name="Text Box 9" title=""/>
          <p:cNvSpPr txBox="1"/>
          <p:nvPr/>
        </p:nvSpPr>
        <p:spPr>
          <a:xfrm>
            <a:off x="468313" y="4868863"/>
            <a:ext cx="230505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常见职位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0489" name="Text Box 10" title=""/>
          <p:cNvSpPr txBox="1"/>
          <p:nvPr/>
        </p:nvSpPr>
        <p:spPr>
          <a:xfrm>
            <a:off x="468313" y="5373688"/>
            <a:ext cx="8567737" cy="954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president，chairman，vice-president，volunteer, reporter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/>
      <p:bldP spid="20484" grpId="0"/>
      <p:bldP spid="20485" grpId="0"/>
      <p:bldP spid="20486" grpId="0"/>
      <p:bldP spid="20487" grpId="0"/>
      <p:bldP spid="20488" grpId="0"/>
      <p:bldP spid="2048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 title=""/>
          <p:cNvSpPr>
            <a:spLocks noGrp="1"/>
          </p:cNvSpPr>
          <p:nvPr/>
        </p:nvSpPr>
        <p:spPr>
          <a:xfrm>
            <a:off x="584200" y="401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685800" eaLnBrk="1" hangingPunct="1">
              <a:lnSpc>
                <a:spcPct val="90000"/>
              </a:lnSpc>
              <a:buClrTx/>
              <a:buFontTx/>
            </a:pPr>
            <a:r>
              <a:rPr lang="zh-CN" altLang="en-US" sz="3200" b="1">
                <a:solidFill>
                  <a:srgbClr val="FF0000"/>
                </a:solidFill>
                <a:latin typeface="幼圆" pitchFamily="1" charset="-122"/>
                <a:ea typeface="微软雅黑" charset="-122"/>
              </a:rPr>
              <a:t>三、申请信的常用句式</a:t>
            </a:r>
            <a:endParaRPr lang="zh-CN" altLang="en-US" sz="3200" b="1">
              <a:solidFill>
                <a:srgbClr val="FF0000"/>
              </a:solidFill>
              <a:latin typeface="幼圆" pitchFamily="1" charset="-122"/>
              <a:ea typeface="微软雅黑" charset="-122"/>
            </a:endParaRPr>
          </a:p>
        </p:txBody>
      </p:sp>
      <p:sp>
        <p:nvSpPr>
          <p:cNvPr id="21506" name="Text Box 3" title=""/>
          <p:cNvSpPr txBox="1"/>
          <p:nvPr/>
        </p:nvSpPr>
        <p:spPr>
          <a:xfrm>
            <a:off x="2916238" y="1412875"/>
            <a:ext cx="3527425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00000"/>
                </a:solidFill>
                <a:latin typeface="微软雅黑" charset="-122"/>
                <a:ea typeface="微软雅黑" charset="-122"/>
                <a:sym typeface="微软雅黑" charset="-122"/>
              </a:rPr>
              <a:t>首段写信目的小结</a:t>
            </a:r>
            <a:endParaRPr lang="zh-CN" altLang="en-US" sz="3200" b="1">
              <a:solidFill>
                <a:srgbClr val="00000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21507" name="Text Box 4" title=""/>
          <p:cNvSpPr txBox="1"/>
          <p:nvPr/>
        </p:nvSpPr>
        <p:spPr>
          <a:xfrm>
            <a:off x="901700" y="4652963"/>
            <a:ext cx="824230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After I read the announcement in the newspaper, I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charset="-122"/>
              </a:rPr>
              <a:t>found myself have great interest in</a:t>
            </a:r>
            <a:r>
              <a:rPr lang="zh-CN" altLang="en-US" sz="2800">
                <a:latin typeface="Arial" pitchFamily="34" charset="0"/>
                <a:ea typeface="微软雅黑" charset="-122"/>
              </a:rPr>
              <a:t> it.</a:t>
            </a:r>
            <a:endParaRPr lang="zh-CN" altLang="en-US" sz="2800">
              <a:latin typeface="Arial" pitchFamily="34" charset="0"/>
              <a:ea typeface="微软雅黑" charset="-122"/>
            </a:endParaRPr>
          </a:p>
        </p:txBody>
      </p:sp>
      <p:sp>
        <p:nvSpPr>
          <p:cNvPr id="21508" name="Text Box 5" title=""/>
          <p:cNvSpPr txBox="1"/>
          <p:nvPr/>
        </p:nvSpPr>
        <p:spPr>
          <a:xfrm>
            <a:off x="901700" y="2214563"/>
            <a:ext cx="8242300" cy="954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charset="-122"/>
              </a:rPr>
              <a:t>I'm writing to</a:t>
            </a:r>
            <a:r>
              <a:rPr lang="zh-CN" altLang="en-US" sz="2800">
                <a:latin typeface="Arial" pitchFamily="34" charset="0"/>
                <a:ea typeface="微软雅黑" charset="-122"/>
              </a:rPr>
              <a:t> apply for the position</a:t>
            </a:r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/ opportunity/ be</a:t>
            </a:r>
            <a:r>
              <a:rPr lang="en-US" altLang="zh-CN" sz="2800">
                <a:latin typeface="Arial" pitchFamily="34" charset="0"/>
                <a:ea typeface="幼圆" pitchFamily="1" charset="-122"/>
                <a:sym typeface="Arial" pitchFamily="34" charset="0"/>
              </a:rPr>
              <a:t>ing</a:t>
            </a:r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 a part of ...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</p:txBody>
      </p:sp>
      <p:sp>
        <p:nvSpPr>
          <p:cNvPr id="21509" name="Text Box 6" title=""/>
          <p:cNvSpPr txBox="1"/>
          <p:nvPr/>
        </p:nvSpPr>
        <p:spPr>
          <a:xfrm>
            <a:off x="901700" y="3222625"/>
            <a:ext cx="824230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charset="-122"/>
              </a:rPr>
              <a:t>I'm very glad/ honored to</a:t>
            </a:r>
            <a:r>
              <a:rPr lang="zh-CN" altLang="en-US" sz="2800">
                <a:latin typeface="Arial" pitchFamily="34" charset="0"/>
                <a:ea typeface="微软雅黑" charset="-122"/>
              </a:rPr>
              <a:t> have the chance to apply for the position</a:t>
            </a:r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/ opportunity/ be</a:t>
            </a:r>
            <a:r>
              <a:rPr lang="en-US" altLang="zh-CN" sz="2800">
                <a:latin typeface="Arial" pitchFamily="34" charset="0"/>
                <a:ea typeface="幼圆" pitchFamily="1" charset="-122"/>
                <a:sym typeface="Arial" pitchFamily="34" charset="0"/>
              </a:rPr>
              <a:t>ing</a:t>
            </a:r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 a part of ...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/>
      <p:bldP spid="21508" grpId="0"/>
      <p:bldP spid="215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0000"/>
                </a:solidFill>
                <a:ea typeface="微软雅黑" charset="-122"/>
              </a:rPr>
              <a:t>三、申请信的常用句式</a:t>
            </a:r>
            <a:endParaRPr lang="zh-CN" altLang="en-US">
              <a:solidFill>
                <a:srgbClr val="FF0000"/>
              </a:solidFill>
              <a:ea typeface="微软雅黑" charset="-122"/>
            </a:endParaRPr>
          </a:p>
        </p:txBody>
      </p:sp>
      <p:sp>
        <p:nvSpPr>
          <p:cNvPr id="22530" name="Rectangle 3" title=""/>
          <p:cNvSpPr>
            <a:spLocks noGrp="1"/>
          </p:cNvSpPr>
          <p:nvPr>
            <p:ph idx="1"/>
          </p:nvPr>
        </p:nvSpPr>
        <p:spPr>
          <a:xfrm>
            <a:off x="468313" y="2852738"/>
            <a:ext cx="8229600" cy="2405062"/>
          </a:xfrm>
          <a:prstGeom prst="rect">
            <a:avLst/>
          </a:prstGeom>
        </p:spPr>
        <p:txBody>
          <a:bodyPr vert="horz"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80000"/>
              </a:lnSpc>
              <a:buNone/>
            </a:pPr>
            <a:endParaRPr lang="zh-CN" altLang="en-US" sz="2800">
              <a:latin typeface="微软雅黑" charset="-122"/>
              <a:ea typeface="微软雅黑" charset="-122"/>
              <a:sym typeface="Arial" pitchFamily="34" charset="0"/>
            </a:endParaRPr>
          </a:p>
          <a:p>
            <a:pPr marL="361950" lvl="0" indent="-361950" eaLnBrk="1" hangingPunct="0">
              <a:lnSpc>
                <a:spcPct val="80000"/>
              </a:lnSpc>
            </a:pPr>
            <a:r>
              <a:rPr lang="zh-CN" altLang="en-US" sz="2800" spc="0">
                <a:latin typeface="微软雅黑" charset="-122"/>
                <a:ea typeface="微软雅黑" charset="-122"/>
                <a:sym typeface="Arial" pitchFamily="34" charset="0"/>
              </a:rPr>
              <a:t>假定你是李华，从互联网（（the Internet）上得知一个国际中学生组织将在新加坡（Singapore）举办夏令营，欢迎各国学生参加。请写一封电子邮件申请参加。</a:t>
            </a:r>
            <a:endParaRPr lang="zh-CN" altLang="en-US" sz="2800">
              <a:latin typeface="微软雅黑" charset="-122"/>
              <a:ea typeface="微软雅黑" charset="-122"/>
              <a:sym typeface="Arial" pitchFamily="34" charset="0"/>
            </a:endParaRPr>
          </a:p>
        </p:txBody>
      </p:sp>
      <p:sp>
        <p:nvSpPr>
          <p:cNvPr id="22531" name="Text Box 4" title=""/>
          <p:cNvSpPr txBox="1"/>
          <p:nvPr/>
        </p:nvSpPr>
        <p:spPr>
          <a:xfrm>
            <a:off x="2339975" y="1270000"/>
            <a:ext cx="5472113" cy="577850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30980"/>
                </a:solidFill>
                <a:latin typeface="微软雅黑" charset="-122"/>
                <a:ea typeface="微软雅黑" charset="-122"/>
                <a:sym typeface="微软雅黑" charset="-122"/>
              </a:rPr>
              <a:t>首段自我介绍，写信目的小结</a:t>
            </a:r>
            <a:endParaRPr lang="zh-CN" altLang="en-US" sz="3200" b="1">
              <a:solidFill>
                <a:srgbClr val="03098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22532" name="Text Box 5" title=""/>
          <p:cNvSpPr txBox="1"/>
          <p:nvPr/>
        </p:nvSpPr>
        <p:spPr>
          <a:xfrm>
            <a:off x="434975" y="1695450"/>
            <a:ext cx="8169275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en-US">
              <a:latin typeface="Arial" pitchFamily="34" charset="0"/>
              <a:ea typeface="幼圆" pitchFamily="1" charset="-122"/>
            </a:endParaRPr>
          </a:p>
        </p:txBody>
      </p:sp>
      <p:sp>
        <p:nvSpPr>
          <p:cNvPr id="22533" name="Text Box 6" title=""/>
          <p:cNvSpPr txBox="1"/>
          <p:nvPr/>
        </p:nvSpPr>
        <p:spPr>
          <a:xfrm>
            <a:off x="500063" y="1125538"/>
            <a:ext cx="8632825" cy="16605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I am XXX, president/ chairman of Student Union.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</a:rPr>
              <a:t>My name is XXX, a student from Class B, GradeA.</a:t>
            </a:r>
            <a:endParaRPr lang="zh-CN" altLang="en-US">
              <a:latin typeface="Arial" pitchFamily="34" charset="0"/>
              <a:ea typeface="微软雅黑" charset="-122"/>
            </a:endParaRPr>
          </a:p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My name is XXX, a senior in XX High School.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  <a:p>
            <a:pPr lvl="0" eaLnBrk="1" hangingPunct="1"/>
            <a:endParaRPr lang="zh-CN" altLang="en-US">
              <a:latin typeface="Arial" pitchFamily="34" charset="0"/>
              <a:ea typeface="微软雅黑" charset="-122"/>
            </a:endParaRPr>
          </a:p>
        </p:txBody>
      </p:sp>
      <p:sp>
        <p:nvSpPr>
          <p:cNvPr id="22534" name="Text Box 7" title=""/>
          <p:cNvSpPr txBox="1"/>
          <p:nvPr/>
        </p:nvSpPr>
        <p:spPr>
          <a:xfrm>
            <a:off x="504825" y="3141663"/>
            <a:ext cx="8605838" cy="31083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I'm writing to apply for the position/ opportunity/ be</a:t>
            </a:r>
            <a:r>
              <a:rPr lang="en-US" altLang="zh-CN" sz="2800">
                <a:latin typeface="Arial" pitchFamily="34" charset="0"/>
                <a:ea typeface="幼圆" pitchFamily="1" charset="-122"/>
                <a:sym typeface="Arial" pitchFamily="34" charset="0"/>
              </a:rPr>
              <a:t>ing</a:t>
            </a:r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 a part of...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I'm very glad/ honored to have the chance to apply for the position/ opportunity/ be</a:t>
            </a:r>
            <a:r>
              <a:rPr lang="en-US" altLang="zh-CN" sz="2800">
                <a:latin typeface="Arial" pitchFamily="34" charset="0"/>
                <a:ea typeface="幼圆" pitchFamily="1" charset="-122"/>
                <a:sym typeface="Arial" pitchFamily="34" charset="0"/>
              </a:rPr>
              <a:t>ing</a:t>
            </a:r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 a part of...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  <a:p>
            <a:pPr lvl="0" eaLnBrk="1" hangingPunct="1"/>
            <a:r>
              <a:rPr lang="zh-CN" altLang="en-US" sz="2800">
                <a:latin typeface="Arial" pitchFamily="34" charset="0"/>
                <a:ea typeface="微软雅黑" charset="-122"/>
                <a:sym typeface="Arial" pitchFamily="34" charset="0"/>
              </a:rPr>
              <a:t>After I read the announcement in the newspaper, I found myself have great interest in it.</a:t>
            </a:r>
            <a:endParaRPr lang="zh-CN" altLang="en-US" sz="2800">
              <a:latin typeface="Arial" pitchFamily="34" charset="0"/>
              <a:ea typeface="微软雅黑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  <p:bldP spid="22533" grpId="0"/>
      <p:bldP spid="2253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 title=""/>
          <p:cNvSpPr>
            <a:spLocks noGrp="1"/>
          </p:cNvSpPr>
          <p:nvPr>
            <p:ph idx="1"/>
          </p:nvPr>
        </p:nvSpPr>
        <p:spPr>
          <a:xfrm>
            <a:off x="674688" y="1801813"/>
            <a:ext cx="7845425" cy="2432050"/>
          </a:xfrm>
          <a:prstGeom prst="rect">
            <a:avLst/>
          </a:prstGeom>
        </p:spPr>
        <p:txBody>
          <a:bodyPr vert="horz" wrap="square" lIns="91440" tIns="45720" rIns="91440" bIns="45720" anchor="t" anchorCtr="0"/>
          <a:lstStyle>
            <a:lvl1pPr marL="361950" indent="-361950" algn="just" defTabSz="685800" rtl="0" eaLnBrk="0" fontAlgn="base" hangingPunct="0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{"/>
              <a:defRPr kumimoji="1" lang="zh-CN" altLang="en-US" sz="2400">
                <a:solidFill>
                  <a:srgbClr val="A36E07"/>
                </a:solidFill>
                <a:latin typeface="+mn-lt"/>
                <a:ea typeface="+mn-ea"/>
                <a:cs typeface="+mn-cs"/>
              </a:defRPr>
            </a:lvl1pPr>
            <a:lvl2pPr marL="361950" indent="-361950" algn="just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rgbClr val="FBDB9E"/>
              </a:buClr>
              <a:buSzTx/>
              <a:buFont typeface="幼圆" pitchFamily="1" charset="-122"/>
              <a:buChar char=" "/>
              <a:defRPr kumimoji="1" lang="zh-CN" altLang="en-US" sz="16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5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1"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000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4574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29146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3718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80000"/>
              </a:lnSpc>
              <a:buNone/>
            </a:pPr>
            <a:r>
              <a:rPr lang="zh-CN" altLang="en-US" sz="2800" spc="0">
                <a:solidFill>
                  <a:srgbClr val="000000"/>
                </a:solidFill>
                <a:latin typeface="Times New Roman" charset="0"/>
                <a:sym typeface="Arial" pitchFamily="34" charset="0"/>
              </a:rPr>
              <a:t>假定你是李华，从互联网（the Internet）上得知一个国际中学生组织将在新加坡（Singapore）举办夏令营，欢迎各国学生参加。请写一封电子邮件申请参加。</a:t>
            </a:r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  <a:p>
            <a:pPr marL="361950" lvl="0" indent="-361950" eaLnBrk="1" hangingPunct="0"/>
            <a:endParaRPr lang="zh-CN" altLang="en-US" sz="2800">
              <a:solidFill>
                <a:srgbClr val="000000"/>
              </a:solidFill>
              <a:latin typeface="Times New Roman" charset="0"/>
              <a:sym typeface="Arial" pitchFamily="34" charset="0"/>
            </a:endParaRPr>
          </a:p>
        </p:txBody>
      </p:sp>
      <p:sp>
        <p:nvSpPr>
          <p:cNvPr id="23554" name="Rectangle 3" title=""/>
          <p:cNvSpPr>
            <a:spLocks noGrp="1"/>
          </p:cNvSpPr>
          <p:nvPr/>
        </p:nvSpPr>
        <p:spPr>
          <a:xfrm>
            <a:off x="584200" y="401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685800" eaLnBrk="1" hangingPunct="1">
              <a:lnSpc>
                <a:spcPct val="90000"/>
              </a:lnSpc>
              <a:buClrTx/>
              <a:buFontTx/>
            </a:pPr>
            <a:r>
              <a:rPr lang="zh-CN" altLang="en-US" sz="3200" b="1">
                <a:solidFill>
                  <a:srgbClr val="FF0000"/>
                </a:solidFill>
                <a:latin typeface="幼圆" pitchFamily="1" charset="-122"/>
                <a:ea typeface="微软雅黑" charset="-122"/>
              </a:rPr>
              <a:t>三、申请信的常用句式</a:t>
            </a:r>
            <a:endParaRPr lang="zh-CN" altLang="en-US" sz="3200" b="1">
              <a:solidFill>
                <a:srgbClr val="FF0000"/>
              </a:solidFill>
              <a:latin typeface="幼圆" pitchFamily="1" charset="-122"/>
              <a:ea typeface="微软雅黑" charset="-122"/>
            </a:endParaRPr>
          </a:p>
        </p:txBody>
      </p:sp>
      <p:sp>
        <p:nvSpPr>
          <p:cNvPr id="23555" name="Text Box 4" title=""/>
          <p:cNvSpPr txBox="1"/>
          <p:nvPr/>
        </p:nvSpPr>
        <p:spPr>
          <a:xfrm>
            <a:off x="2484438" y="1270000"/>
            <a:ext cx="5080000" cy="577850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>
                <a:solidFill>
                  <a:srgbClr val="030980"/>
                </a:solidFill>
                <a:latin typeface="微软雅黑" charset="-122"/>
                <a:ea typeface="微软雅黑" charset="-122"/>
                <a:sym typeface="微软雅黑" charset="-122"/>
              </a:rPr>
              <a:t>首段自我介绍，写信目的</a:t>
            </a:r>
            <a:endParaRPr lang="zh-CN" altLang="en-US" sz="3200" b="1">
              <a:solidFill>
                <a:srgbClr val="03098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23556" name="Text Box 5" title=""/>
          <p:cNvSpPr txBox="1"/>
          <p:nvPr/>
        </p:nvSpPr>
        <p:spPr>
          <a:xfrm>
            <a:off x="325438" y="4365625"/>
            <a:ext cx="8496300" cy="1646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charset="-122"/>
                <a:sym typeface="Arial" pitchFamily="34" charset="0"/>
              </a:rPr>
              <a:t>My name is Lihua, a senior student from China. After I read the announcement on the Internet, I found myself have great interest in it.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微软雅黑" charset="-122"/>
              <a:sym typeface="Arial" pitchFamily="34" charset="0"/>
            </a:endParaRPr>
          </a:p>
          <a:p>
            <a:pPr lvl="0" eaLnBrk="1" hangingPunct="1"/>
            <a:endParaRPr lang="zh-CN" altLang="en-US">
              <a:latin typeface="Arial" pitchFamily="34" charset="0"/>
              <a:ea typeface="微软雅黑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  <p:bldP spid="2355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7" name="Text Box 2" title=""/>
          <p:cNvSpPr txBox="1"/>
          <p:nvPr/>
        </p:nvSpPr>
        <p:spPr>
          <a:xfrm>
            <a:off x="2411413" y="1412875"/>
            <a:ext cx="508000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>
                <a:solidFill>
                  <a:srgbClr val="030980"/>
                </a:solidFill>
                <a:latin typeface="微软雅黑" charset="-122"/>
                <a:ea typeface="微软雅黑" charset="-122"/>
                <a:sym typeface="微软雅黑" charset="-122"/>
              </a:rPr>
              <a:t>我就是你要的人</a:t>
            </a:r>
            <a:endParaRPr lang="zh-CN" altLang="en-US" sz="3200">
              <a:solidFill>
                <a:srgbClr val="030980"/>
              </a:solidFill>
              <a:latin typeface="微软雅黑" charset="-122"/>
              <a:ea typeface="微软雅黑" charset="-122"/>
              <a:sym typeface="微软雅黑" charset="-122"/>
            </a:endParaRPr>
          </a:p>
        </p:txBody>
      </p:sp>
      <p:sp>
        <p:nvSpPr>
          <p:cNvPr id="24578" name="Rectangle 3" title=""/>
          <p:cNvSpPr>
            <a:spLocks noGrp="1"/>
          </p:cNvSpPr>
          <p:nvPr/>
        </p:nvSpPr>
        <p:spPr>
          <a:xfrm>
            <a:off x="584200" y="401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685800" eaLnBrk="1" hangingPunct="1">
              <a:lnSpc>
                <a:spcPct val="90000"/>
              </a:lnSpc>
              <a:buClrTx/>
              <a:buFontTx/>
            </a:pPr>
            <a:r>
              <a:rPr lang="zh-CN" altLang="en-US" sz="3200" b="1">
                <a:solidFill>
                  <a:srgbClr val="FF0000"/>
                </a:solidFill>
                <a:latin typeface="幼圆" pitchFamily="1" charset="-122"/>
                <a:ea typeface="微软雅黑" charset="-122"/>
              </a:rPr>
              <a:t>三、申请信的常用句式</a:t>
            </a:r>
            <a:endParaRPr lang="zh-CN" altLang="en-US" sz="3200" b="1">
              <a:solidFill>
                <a:srgbClr val="FF0000"/>
              </a:solidFill>
              <a:latin typeface="幼圆" pitchFamily="1" charset="-122"/>
              <a:ea typeface="微软雅黑" charset="-122"/>
            </a:endParaRPr>
          </a:p>
        </p:txBody>
      </p:sp>
      <p:sp>
        <p:nvSpPr>
          <p:cNvPr id="24579" name="Rectangle 4" title=""/>
          <p:cNvSpPr>
            <a:spLocks noGrp="1"/>
          </p:cNvSpPr>
          <p:nvPr>
            <p:ph type="title"/>
          </p:nvPr>
        </p:nvSpPr>
        <p:spPr>
          <a:xfrm>
            <a:off x="447675" y="276225"/>
            <a:ext cx="8215313" cy="796925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>
                <a:solidFill>
                  <a:schemeClr val="accent1"/>
                </a:solidFill>
                <a:latin typeface="幼圆" pitchFamily="1" charset="-122"/>
                <a:ea typeface="幼圆" pitchFamily="1" charset="-122"/>
                <a:cs typeface="+mj-cs"/>
              </a:defRPr>
            </a:lvl1pPr>
          </a:lstStyle>
          <a:p>
            <a:pPr lvl="0" eaLnBrk="1" hangingPunct="1"/>
            <a:endParaRPr lang="zh-CN" altLang="en-US"/>
          </a:p>
        </p:txBody>
      </p:sp>
      <p:sp>
        <p:nvSpPr>
          <p:cNvPr id="24580" name="WordArt 5" title=""/>
          <p:cNvSpPr/>
          <p:nvPr/>
        </p:nvSpPr>
        <p:spPr>
          <a:xfrm rot="5400000">
            <a:off x="773907" y="3479006"/>
            <a:ext cx="3271838" cy="720725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  <a:round/>
                </a:ln>
                <a:solidFill>
                  <a:srgbClr val="000000"/>
                </a:solidFill>
                <a:latin typeface="微软雅黑" charset="-122"/>
              </a:rPr>
              <a:t>英语棒棒哒</a:t>
            </a:r>
          </a:p>
        </p:txBody>
      </p:sp>
      <p:sp>
        <p:nvSpPr>
          <p:cNvPr id="24581" name="WordArt 6" title=""/>
          <p:cNvSpPr/>
          <p:nvPr/>
        </p:nvSpPr>
        <p:spPr>
          <a:xfrm rot="5400000">
            <a:off x="3024188" y="3535362"/>
            <a:ext cx="3168650" cy="650875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  <a:round/>
                </a:ln>
                <a:solidFill>
                  <a:srgbClr val="000000"/>
                </a:solidFill>
                <a:latin typeface="微软雅黑" charset="-122"/>
              </a:rPr>
              <a:t>性格妥妥哒</a:t>
            </a:r>
          </a:p>
        </p:txBody>
      </p:sp>
      <p:sp>
        <p:nvSpPr>
          <p:cNvPr id="24582" name="WordArt 7" title=""/>
          <p:cNvSpPr/>
          <p:nvPr/>
        </p:nvSpPr>
        <p:spPr>
          <a:xfrm rot="5400000">
            <a:off x="5076825" y="3500438"/>
            <a:ext cx="3097213" cy="649287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  <a:round/>
                </a:ln>
                <a:solidFill>
                  <a:srgbClr val="000000"/>
                </a:solidFill>
                <a:latin typeface="微软雅黑" charset="-122"/>
              </a:rPr>
              <a:t>经历多多哒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https://d.book118.com/265101044012011112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50508A06PWBG">
  <a:themeElements>
    <a:clrScheme name="A000120150508A06PWBG 1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E26664"/>
      </a:accent1>
      <a:accent2>
        <a:srgbClr val="F8C35D"/>
      </a:accent2>
      <a:accent3>
        <a:srgbClr val="FFFFFF"/>
      </a:accent3>
      <a:accent4>
        <a:srgbClr val="505050"/>
      </a:accent4>
      <a:accent5>
        <a:srgbClr val="EEB8B8"/>
      </a:accent5>
      <a:accent6>
        <a:srgbClr val="E1B053"/>
      </a:accent6>
      <a:hlink>
        <a:srgbClr val="00B0F0"/>
      </a:hlink>
      <a:folHlink>
        <a:srgbClr val="AFB2B4"/>
      </a:folHlink>
    </a:clrScheme>
    <a:fontScheme name="A000120150508A06PWBG">
      <a:majorFont>
        <a:latin typeface="幼圆"/>
        <a:ea typeface="幼圆"/>
        <a:cs typeface="幼圆"/>
      </a:majorFont>
      <a:minorFont>
        <a:latin typeface="幼圆"/>
        <a:ea typeface="幼圆"/>
        <a:cs typeface="幼圆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  <a:cs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  <a:cs typeface="宋体" panose="02010600030101010101" pitchFamily="2" charset="-122"/>
          </a:defRPr>
        </a:defPPr>
      </a:lstStyle>
    </a:lnDef>
  </a:objectDefaults>
  <a:extraClrSchemeLst>
    <a:extraClrScheme>
      <a:clrScheme name="A000120150508A06PWBG 1">
        <a:dk1>
          <a:srgbClr val="5F5F5F"/>
        </a:dk1>
        <a:lt1>
          <a:srgbClr val="FFFFFF"/>
        </a:lt1>
        <a:dk2>
          <a:srgbClr val="5F5F5F"/>
        </a:dk2>
        <a:lt2>
          <a:srgbClr val="FFFFFF"/>
        </a:lt2>
        <a:accent1>
          <a:srgbClr val="E26664"/>
        </a:accent1>
        <a:accent2>
          <a:srgbClr val="F8C35D"/>
        </a:accent2>
        <a:accent3>
          <a:srgbClr val="FFFFFF"/>
        </a:accent3>
        <a:accent4>
          <a:srgbClr val="505050"/>
        </a:accent4>
        <a:accent5>
          <a:srgbClr val="EEB8B8"/>
        </a:accent5>
        <a:accent6>
          <a:srgbClr val="E1B053"/>
        </a:accent6>
        <a:hlink>
          <a:srgbClr val="00B0F0"/>
        </a:hlink>
        <a:folHlink>
          <a:srgbClr val="AFB2B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幼圆</vt:lpstr>
      <vt:lpstr>宋体</vt:lpstr>
      <vt:lpstr>Times New Roman</vt:lpstr>
      <vt:lpstr>Wingdings</vt:lpstr>
      <vt:lpstr>微软雅黑</vt:lpstr>
      <vt:lpstr>Office Theme</vt:lpstr>
      <vt:lpstr>申请信</vt:lpstr>
      <vt:lpstr>申请信</vt:lpstr>
      <vt:lpstr>PowerPoint Presentation</vt:lpstr>
      <vt:lpstr>一、什么是申请信？</vt:lpstr>
      <vt:lpstr>一、什么是申请信？</vt:lpstr>
      <vt:lpstr>一、什么是申请信？</vt:lpstr>
      <vt:lpstr>一、什么是申请信？</vt:lpstr>
      <vt:lpstr>二、什么是申请信？</vt:lpstr>
      <vt:lpstr>PowerPoint Presentation</vt:lpstr>
      <vt:lpstr>二、申请信的结构</vt:lpstr>
      <vt:lpstr>三、申请信的常用句式</vt:lpstr>
      <vt:lpstr>三、申请信的常用句式</vt:lpstr>
      <vt:lpstr>三、申请信的常用句式</vt:lpstr>
      <vt:lpstr>三、申请信的常用句式</vt:lpstr>
      <vt:lpstr>三、申请信的常用句式</vt:lpstr>
      <vt:lpstr>PowerPoint Presentation</vt:lpstr>
      <vt:lpstr>三、申请信的常用句式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2024-09-18T03:13:44.840</cp:lastPrinted>
  <dcterms:created xsi:type="dcterms:W3CDTF">2024-09-17T19:13:44Z</dcterms:created>
  <dcterms:modified xsi:type="dcterms:W3CDTF">2024-09-17T19:13:46Z</dcterms:modified>
</cp:coreProperties>
</file>