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av" ContentType="audio/wav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9144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A387D-FA2B-42FA-9AEE-AEAFCB3E4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6AC19-FD85-4A13-BF26-13E288BC4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D161E-51E2-493C-839A-617C49206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9221A8-A620-4210-9B0A-016865AD3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5D89DB-98B9-4A5B-88BF-9A8F38D06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175BEF-B2A1-46A6-A68D-7BAB232B1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5115DB-C2C3-44DF-9B17-74E64EB25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A8686-559D-420D-8CD5-69B71B716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F7C36C-D375-4193-A9BA-F0FCADC54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93003-C9A5-44FA-B352-51E932ED7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43674-DC32-4F17-9AEE-0A5D47BF4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6A460CBF-DE80-450F-872A-6D0ACE61A8AD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619CD939-7C4C-4BC1-B7AE-8658611ACF67}" type="footer">
              <a:rPr sz="1400"/>
              <a:t/>
            </a:fld>
            <a:endParaRPr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AA5A21F-C331-44F1-89BB-F88CA87C3471}" type="footer">
              <a:rPr sz="1400"/>
              <a:t/>
            </a:fld>
            <a:endParaRPr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pPr lvl="0" algn="ctr"/>
            <a:fld id="{431F8F11-E822-4C3A-91DA-47B59932DA0A}" type="footer">
              <a:rPr sz="1400"/>
              <a:t/>
            </a:fld>
            <a:endParaRPr sz="140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26" name=""/>
          <p:cNvSpPr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"/>
          <p:cNvSpPr/>
          <p:nvPr>
            <p:ph type="body" idx="1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32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8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zh-CN" altLang="en-US" sz="20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"/>
          <p:cNvSpPr/>
          <p:nvPr>
            <p:ph type="dt" sz="half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029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fld id="{EA6D1D71-8BF4-42A8-85D3-3CFF9A67C4AA}" type="footer">
              <a:rPr sz="1400"/>
              <a:t/>
            </a:fld>
            <a:endParaRPr sz="1400"/>
          </a:p>
        </p:txBody>
      </p:sp>
      <p:sp>
        <p:nvSpPr>
          <p:cNvPr id="1030" name=""/>
          <p:cNvSpPr/>
          <p:nvPr>
            <p:ph type="sldNum" sz="quarter" idx="4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/>
            <a:fld id="{382A8B44-14D1-40CC-A348-6A1476AAC087}" type="slidenum">
              <a:rPr sz="1400"/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hf sldNum="0" hdr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1" sz="4400" b="0" i="0" u="none">
          <a:solidFill>
            <a:schemeClr val="tx2"/>
          </a:solidFill>
          <a:latin typeface="Times New Roman" pitchFamily="18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1" sz="3200" b="0" i="0" u="none">
          <a:solidFill>
            <a:schemeClr val="tx1"/>
          </a:solidFill>
          <a:latin typeface="Times New Roman" pitchFamily="18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1" sz="2800" b="0" i="0" u="none">
          <a:solidFill>
            <a:schemeClr val="tx1"/>
          </a:solidFill>
          <a:latin typeface="Times New Roman" pitchFamily="18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1" sz="2400" b="0" i="0" u="none">
          <a:solidFill>
            <a:schemeClr val="tx1"/>
          </a:solidFill>
          <a:latin typeface="Times New Roman" pitchFamily="18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1" sz="2000" b="0" i="0" u="none">
          <a:solidFill>
            <a:schemeClr val="tx1"/>
          </a:solidFill>
          <a:latin typeface="Times New Roman" pitchFamily="18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1" sz="2000" b="0" i="0" u="none">
          <a:solidFill>
            <a:schemeClr val="tx1"/>
          </a:solidFill>
          <a:latin typeface="Times New Roman" pitchFamily="18" charset="0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audio" Target="../media/media1.wav" /><Relationship Id="rId3" Type="http://schemas.openxmlformats.org/officeDocument/2006/relationships/audio" Target="../media/media2.wav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11014312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61" name=""/>
          <p:cNvSpPr/>
          <p:nvPr/>
        </p:nvSpPr>
        <p:spPr>
          <a:xfrm>
            <a:off x="-4572" y="4437062"/>
            <a:ext cx="9153144" cy="237981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/>
            <a:r>
              <a:rPr sz="3000" b="1">
                <a:solidFill>
                  <a:schemeClr val="accent2"/>
                </a:solidFill>
                <a:latin typeface="华文中宋" pitchFamily="2" charset="-122"/>
                <a:ea typeface="华文中宋" pitchFamily="2" charset="-122"/>
              </a:rPr>
              <a:t>　　内容简介：七爷一行人在药材市场先是高价购置黄连100斤，继而放出口风还需1000斤，并持币待购，各药商见有利可图纷纷收进黄连，结果几天内市场上黄连泛滥，价格狂降，七爷等人此时购进大宗黄连，节省了大批银两。</a:t>
            </a:r>
          </a:p>
        </p:txBody>
      </p:sp>
      <p:pic>
        <p:nvPicPr>
          <p:cNvPr id="5162" name=""/>
          <p:cNvPicPr/>
          <p:nvPr/>
        </p:nvPicPr>
        <p:blipFill>
          <a:blip r:embed="rId2">
            <a:lum bright="18000" contrast="-12000"/>
          </a:blip>
          <a:stretch>
            <a:fillRect/>
          </a:stretch>
        </p:blipFill>
        <p:spPr>
          <a:xfrm>
            <a:off x="0" y="0"/>
            <a:ext cx="9144000" cy="443706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5163" name=""/>
          <p:cNvSpPr/>
          <p:nvPr/>
        </p:nvSpPr>
        <p:spPr>
          <a:xfrm rot="5400000">
            <a:off x="7232650" y="1704975"/>
            <a:ext cx="2286000" cy="838200"/>
          </a:xfrm>
          <a:solidFill>
            <a:schemeClr val="bg1">
              <a:alpha val="98000"/>
            </a:schemeClr>
          </a:solidFill>
          <a:ln>
            <a:solidFill>
              <a:prstClr val="black"/>
            </a:solidFill>
            <a:miter lim="800000"/>
          </a:ln>
          <a:scene3d>
            <a:camera prst="legacyPerspectiveFront">
              <a:rot lat="20640000" lon="20700000" rev="0"/>
            </a:camera>
            <a:lightRig rig="legacyNormal3" dir="l"/>
          </a:scene3d>
          <a:sp3d extrusionH="201600" prstMaterial="legacyPlastic">
            <a:bevelT w="13500" h="13500" prst="angle"/>
            <a:bevelB w="13500" h="13500" prst="angle"/>
            <a:extrusionClr>
              <a:srgbClr val="FF9966"/>
            </a:extrusionClr>
          </a:sp3d>
        </p:spPr>
        <p:txBody>
          <a:bodyPr fromWordArt="1">
            <a:prstTxWarp prst="textPlain">
              <a:avLst/>
            </a:prstTxWarp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algn="ctr"/>
            <a:r>
              <a:rPr sz="4000" b="1" kern="10">
                <a:ln>
                  <a:solidFill>
                    <a:prstClr val="black"/>
                  </a:solidFill>
                </a:ln>
                <a:solidFill>
                  <a:schemeClr val="bg1">
                    <a:alpha val="98000"/>
                  </a:schemeClr>
                </a:solidFill>
                <a:latin typeface="华文行楷"/>
              </a:rPr>
              <a:t>大宅门</a:t>
            </a:r>
          </a:p>
        </p:txBody>
      </p:sp>
      <p:sp>
        <p:nvSpPr>
          <p:cNvPr id="516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600">
        <p:blinds/>
      </p:transition>
    </mc:Choice>
    <mc:Fallback>
      <p:transition>
        <p:blinds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565" name=""/>
          <p:cNvSpPr/>
          <p:nvPr/>
        </p:nvSpPr>
        <p:spPr>
          <a:xfrm>
            <a:off x="1476375" y="1844675"/>
            <a:ext cx="6119812" cy="1655762"/>
          </a:xfrm>
          <a:solidFill>
            <a:srgbClr val="000000"/>
          </a:solidFill>
          <a:ln>
            <a:solidFill>
              <a:prstClr val="black"/>
            </a:solidFill>
            <a:miter lim="800000"/>
          </a:ln>
        </p:spPr>
        <p:txBody>
          <a:bodyPr fromWordArt="1">
            <a:prstTxWarp prst="textPlain">
              <a:avLst/>
            </a:prstTxWarp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algn="ctr"/>
            <a:r>
              <a:rPr sz="3600" b="1" kern="10" spc="-120">
                <a:ln>
                  <a:solidFill>
                    <a:prstClr val="black"/>
                  </a:solidFill>
                </a:ln>
                <a:solidFill>
                  <a:srgbClr val="000000"/>
                </a:solidFill>
                <a:latin typeface="宋体" charset="-122"/>
              </a:rPr>
              <a:t>影响价格的因素</a:t>
            </a:r>
          </a:p>
        </p:txBody>
      </p:sp>
      <p:sp>
        <p:nvSpPr>
          <p:cNvPr id="66566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4515" name="">
            <a:hlinkClick action="ppaction://noaction" tooltip="返回"/>
          </p:cNvPr>
          <p:cNvPicPr/>
          <p:nvPr/>
        </p:nvPicPr>
        <p:blipFill>
          <a:blip r:embed="rId2">
            <a:lum bright="-14000" contrast="-46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64516" name=""/>
          <p:cNvSpPr/>
          <p:nvPr/>
        </p:nvSpPr>
        <p:spPr>
          <a:xfrm>
            <a:off x="250825" y="1125538"/>
            <a:ext cx="8353425" cy="4775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000" b="1">
                <a:solidFill>
                  <a:schemeClr val="bg1"/>
                </a:solidFill>
                <a:latin typeface="华文隶书" pitchFamily="2" charset="-122"/>
                <a:ea typeface="华文隶书" pitchFamily="2" charset="-122"/>
              </a:rPr>
              <a:t>夏季：</a:t>
            </a:r>
            <a:r>
              <a:rPr sz="3600" b="1">
                <a:solidFill>
                  <a:srgbClr val="FFFF00"/>
                </a:solidFill>
                <a:latin typeface="华文中宋" pitchFamily="2" charset="-122"/>
                <a:ea typeface="华文中宋" pitchFamily="2" charset="-122"/>
              </a:rPr>
              <a:t>          </a:t>
            </a:r>
          </a:p>
          <a:p>
            <a:pPr lvl="0">
              <a:spcBef>
                <a:spcPct val="15000"/>
              </a:spcBef>
            </a:pPr>
            <a:r>
              <a:rPr sz="3600" b="1">
                <a:solidFill>
                  <a:srgbClr val="FFFF00"/>
                </a:solidFill>
                <a:latin typeface="华文中宋" pitchFamily="2" charset="-122"/>
                <a:ea typeface="华文中宋" pitchFamily="2" charset="-122"/>
              </a:rPr>
              <a:t>　炎热的中午：     1.00元/斤</a:t>
            </a:r>
          </a:p>
          <a:p>
            <a:pPr lvl="0">
              <a:spcBef>
                <a:spcPct val="15000"/>
              </a:spcBef>
            </a:pPr>
            <a:r>
              <a:rPr sz="3600" b="1">
                <a:solidFill>
                  <a:srgbClr val="FFFF00"/>
                </a:solidFill>
                <a:latin typeface="华文中宋" pitchFamily="2" charset="-122"/>
                <a:ea typeface="华文中宋" pitchFamily="2" charset="-122"/>
              </a:rPr>
              <a:t>　下雨的黄昏：     0.70元/斤</a:t>
            </a:r>
          </a:p>
          <a:p>
            <a:pPr lvl="0">
              <a:spcBef>
                <a:spcPct val="15000"/>
              </a:spcBef>
            </a:pPr>
            <a:r>
              <a:rPr sz="3600" b="1">
                <a:solidFill>
                  <a:srgbClr val="FFFF00"/>
                </a:solidFill>
                <a:latin typeface="华文中宋" pitchFamily="2" charset="-122"/>
                <a:ea typeface="华文中宋" pitchFamily="2" charset="-122"/>
              </a:rPr>
              <a:t>　批发市场：        0.50元/斤</a:t>
            </a:r>
          </a:p>
          <a:p>
            <a:pPr lvl="0">
              <a:spcBef>
                <a:spcPct val="15000"/>
              </a:spcBef>
            </a:pPr>
            <a:r>
              <a:rPr sz="3600" b="1">
                <a:solidFill>
                  <a:srgbClr val="FFFF00"/>
                </a:solidFill>
                <a:latin typeface="华文中宋" pitchFamily="2" charset="-122"/>
                <a:ea typeface="华文中宋" pitchFamily="2" charset="-122"/>
              </a:rPr>
              <a:t>　小区门口：        1.10元/斤</a:t>
            </a:r>
          </a:p>
          <a:p>
            <a:pPr lvl="0">
              <a:spcBef>
                <a:spcPct val="15000"/>
              </a:spcBef>
            </a:pPr>
            <a:r>
              <a:rPr sz="3600" b="1">
                <a:solidFill>
                  <a:srgbClr val="FFFF00"/>
                </a:solidFill>
                <a:latin typeface="华文中宋" pitchFamily="2" charset="-122"/>
                <a:ea typeface="华文中宋" pitchFamily="2" charset="-122"/>
              </a:rPr>
              <a:t>　刚上市时：        2.00元/斤</a:t>
            </a:r>
          </a:p>
          <a:p>
            <a:pPr lvl="0">
              <a:spcBef>
                <a:spcPct val="50000"/>
              </a:spcBef>
            </a:pPr>
            <a:r>
              <a:rPr sz="4000" b="1">
                <a:solidFill>
                  <a:schemeClr val="bg1"/>
                </a:solidFill>
                <a:latin typeface="华文隶书" pitchFamily="2" charset="-122"/>
                <a:ea typeface="华文隶书" pitchFamily="2" charset="-122"/>
              </a:rPr>
              <a:t>冬季：</a:t>
            </a:r>
            <a:r>
              <a:rPr sz="3600" b="1">
                <a:solidFill>
                  <a:schemeClr val="bg1"/>
                </a:solidFill>
                <a:latin typeface="华文中宋" pitchFamily="2" charset="-122"/>
                <a:ea typeface="华文中宋" pitchFamily="2" charset="-122"/>
              </a:rPr>
              <a:t>             </a:t>
            </a:r>
            <a:r>
              <a:rPr sz="3600" b="1">
                <a:solidFill>
                  <a:srgbClr val="FFFF00"/>
                </a:solidFill>
                <a:latin typeface="华文中宋" pitchFamily="2" charset="-122"/>
                <a:ea typeface="华文中宋" pitchFamily="2" charset="-122"/>
              </a:rPr>
              <a:t>3.80元/斤</a:t>
            </a:r>
          </a:p>
        </p:txBody>
      </p:sp>
      <p:sp>
        <p:nvSpPr>
          <p:cNvPr id="64517" name=""/>
          <p:cNvSpPr/>
          <p:nvPr/>
        </p:nvSpPr>
        <p:spPr>
          <a:xfrm>
            <a:off x="1752600" y="304800"/>
            <a:ext cx="6510338" cy="677862"/>
          </a:xfrm>
          <a:solidFill>
            <a:srgbClr val="FF0000"/>
          </a:solidFill>
          <a:ln w="12700">
            <a:solidFill>
              <a:srgbClr val="FFFF00"/>
            </a:solidFill>
            <a:miter lim="800000"/>
          </a:ln>
          <a:effectLst>
            <a:outerShdw dist="125724" dir="18900000" algn="ctr">
              <a:srgbClr val="000099"/>
            </a:outerShdw>
          </a:effectLst>
        </p:spPr>
        <p:txBody>
          <a:bodyPr wrap="none" fromWordArt="1">
            <a:prstTxWarp prst="textDoubleWave1">
              <a:avLst/>
            </a:prstTxWarp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algn="ctr"/>
            <a:r>
              <a:rPr sz="3600" b="1" kern="10" spc="-80">
                <a:ln w="12700">
                  <a:solidFill>
                    <a:srgbClr val="FFFF00"/>
                  </a:solidFill>
                </a:ln>
                <a:solidFill>
                  <a:srgbClr val="FF0000"/>
                </a:solidFill>
                <a:effectLst>
                  <a:outerShdw dist="125724" dir="18900000" algn="ctr">
                    <a:srgbClr val="000099"/>
                  </a:outerShdw>
                </a:effectLst>
                <a:latin typeface="宋体" charset="-122"/>
              </a:rPr>
              <a:t>多变的西瓜价格</a:t>
            </a:r>
          </a:p>
        </p:txBody>
      </p:sp>
      <p:sp>
        <p:nvSpPr>
          <p:cNvPr id="64518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64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9" name=""/>
          <p:cNvSpPr/>
          <p:nvPr/>
        </p:nvSpPr>
        <p:spPr>
          <a:xfrm>
            <a:off x="0" y="404812"/>
            <a:ext cx="8744748" cy="237981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3000" b="1">
                <a:latin typeface="华文中宋" pitchFamily="2" charset="-122"/>
                <a:ea typeface="华文中宋" pitchFamily="2" charset="-122"/>
              </a:rPr>
              <a:t>　　大概是物以稀为贵罢。北京的白菜运往浙江，便用红头绳系住菜根，倒挂在水果店头，尊为“胶菜〞；福建野生着的芦荟，一到北京就请进温室，且美其名曰“龙舌兰〞。      </a:t>
            </a:r>
          </a:p>
          <a:p>
            <a:pPr lvl="0"/>
            <a:r>
              <a:rPr sz="3000" b="1">
                <a:latin typeface="华文中宋" pitchFamily="2" charset="-122"/>
                <a:ea typeface="华文中宋" pitchFamily="2" charset="-122"/>
              </a:rPr>
              <a:t>                      ——?藤野先生?</a:t>
            </a:r>
          </a:p>
        </p:txBody>
      </p:sp>
      <p:sp>
        <p:nvSpPr>
          <p:cNvPr id="7180" name=""/>
          <p:cNvSpPr/>
          <p:nvPr/>
        </p:nvSpPr>
        <p:spPr>
          <a:xfrm>
            <a:off x="762000" y="3352800"/>
            <a:ext cx="7086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</a:p>
        </p:txBody>
      </p:sp>
      <p:sp>
        <p:nvSpPr>
          <p:cNvPr id="7181" name=""/>
          <p:cNvSpPr/>
          <p:nvPr/>
        </p:nvSpPr>
        <p:spPr>
          <a:xfrm>
            <a:off x="0" y="2997200"/>
            <a:ext cx="9153144" cy="329513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266700" eaLnBrk="0" hangingPunct="0"/>
            <a:r>
              <a:rPr sz="3000" b="1">
                <a:latin typeface="华文中宋" pitchFamily="2" charset="-122"/>
                <a:ea typeface="华文中宋" pitchFamily="2" charset="-122"/>
              </a:rPr>
              <a:t> 　“糙米五块，谷三块，〞米行里的先生有气没力地答复他们。   ……“现在是什么时候，你们不知道么？各处的米象潮水一般涌来，过几天还要跌呢！〞……今年天照应，雨水调匀，小虫子也不来作梗，一亩田多收这么三五斗，哪里知道临到最后的占卜，却得到比往年更坏的课兆！                                                       </a:t>
            </a:r>
          </a:p>
          <a:p>
            <a:pPr marL="0" lvl="0" indent="266700" eaLnBrk="0" hangingPunct="0"/>
            <a:r>
              <a:rPr sz="3000" b="1">
                <a:latin typeface="华文中宋" pitchFamily="2" charset="-122"/>
                <a:ea typeface="华文中宋" pitchFamily="2" charset="-122"/>
              </a:rPr>
              <a:t>　　　              ——?多收了三五斗?</a:t>
            </a:r>
          </a:p>
        </p:txBody>
      </p:sp>
      <p:sp>
        <p:nvSpPr>
          <p:cNvPr id="718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700">
        <p:fade thruBlk="1"/>
      </p:transition>
    </mc:Choice>
    <mc:Fallback>
      <p:transition>
        <p:fade thruBlk="1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7" dur="500"/>
                                        <p:tgtEl>
                                          <p:spTgt spid="7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0" dur="500"/>
                                        <p:tgtEl>
                                          <p:spTgt spid="7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5" dur="500"/>
                                        <p:tgtEl>
                                          <p:spTgt spid="71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8" dur="500"/>
                                        <p:tgtEl>
                                          <p:spTgt spid="71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83" name=""/>
          <p:cNvSpPr/>
          <p:nvPr/>
        </p:nvSpPr>
        <p:spPr>
          <a:xfrm>
            <a:off x="468312" y="1600200"/>
            <a:ext cx="8064500" cy="11906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latin typeface="华文隶书" pitchFamily="2" charset="-122"/>
                <a:ea typeface="华文隶书" pitchFamily="2" charset="-122"/>
              </a:rPr>
              <a:t>　　这些案例中是什么因素导致了价格的变化？ </a:t>
            </a:r>
          </a:p>
        </p:txBody>
      </p:sp>
      <p:sp>
        <p:nvSpPr>
          <p:cNvPr id="15386" name=""/>
          <p:cNvSpPr/>
          <p:nvPr/>
        </p:nvSpPr>
        <p:spPr>
          <a:xfrm>
            <a:off x="381000" y="628650"/>
            <a:ext cx="2247900" cy="590550"/>
          </a:xfrm>
          <a:solidFill>
            <a:srgbClr val="003399"/>
          </a:solidFill>
          <a:ln w="19050">
            <a:solidFill>
              <a:srgbClr val="99CCFF"/>
            </a:solidFill>
            <a:miter lim="800000"/>
          </a:ln>
          <a:effectLst>
            <a:outerShdw dist="35921" dir="2700000" algn="ctr">
              <a:srgbClr val="990000"/>
            </a:outerShdw>
          </a:effectLst>
        </p:spPr>
        <p:txBody>
          <a:bodyPr fromWordArt="1">
            <a:prstTxWarp prst="textPlain">
              <a:avLst/>
            </a:prstTxWarp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algn="ctr"/>
            <a:r>
              <a:rPr sz="4400" b="1" i="1" kern="10">
                <a:ln w="19050">
                  <a:solidFill>
                    <a:srgbClr val="99CCFF"/>
                  </a:solidFill>
                </a:ln>
                <a:solidFill>
                  <a:srgbClr val="003399"/>
                </a:solidFill>
                <a:effectLst>
                  <a:outerShdw dist="35921" dir="2700000" algn="ctr">
                    <a:srgbClr val="990000"/>
                  </a:outerShdw>
                </a:effectLst>
                <a:latin typeface="华文行楷"/>
              </a:rPr>
              <a:t>合作探究</a:t>
            </a:r>
          </a:p>
        </p:txBody>
      </p:sp>
      <p:sp>
        <p:nvSpPr>
          <p:cNvPr id="15387" name=""/>
          <p:cNvSpPr/>
          <p:nvPr/>
        </p:nvSpPr>
        <p:spPr>
          <a:xfrm>
            <a:off x="381000" y="3067050"/>
            <a:ext cx="2247900" cy="590550"/>
          </a:xfrm>
          <a:solidFill>
            <a:srgbClr val="003399"/>
          </a:solidFill>
          <a:ln w="19050">
            <a:solidFill>
              <a:srgbClr val="99CCFF"/>
            </a:solidFill>
            <a:miter lim="800000"/>
          </a:ln>
          <a:effectLst>
            <a:outerShdw dist="35921" dir="2700000" algn="ctr">
              <a:srgbClr val="990000"/>
            </a:outerShdw>
          </a:effectLst>
        </p:spPr>
        <p:txBody>
          <a:bodyPr fromWordArt="1">
            <a:prstTxWarp prst="textPlain">
              <a:avLst/>
            </a:prstTxWarp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algn="ctr"/>
            <a:r>
              <a:rPr sz="4400" b="1" i="1" kern="10">
                <a:ln w="19050">
                  <a:solidFill>
                    <a:srgbClr val="99CCFF"/>
                  </a:solidFill>
                </a:ln>
                <a:solidFill>
                  <a:srgbClr val="003399"/>
                </a:solidFill>
                <a:effectLst>
                  <a:outerShdw dist="35921" dir="2700000" algn="ctr">
                    <a:srgbClr val="990000"/>
                  </a:outerShdw>
                </a:effectLst>
                <a:latin typeface="华文行楷"/>
              </a:rPr>
              <a:t>形成理念</a:t>
            </a:r>
          </a:p>
        </p:txBody>
      </p:sp>
      <p:sp>
        <p:nvSpPr>
          <p:cNvPr id="15391" name=""/>
          <p:cNvSpPr/>
          <p:nvPr/>
        </p:nvSpPr>
        <p:spPr>
          <a:xfrm>
            <a:off x="762000" y="3505200"/>
            <a:ext cx="6553200" cy="3048000"/>
          </a:xfrm>
          <a:prstGeom prst="cloudCallout">
            <a:avLst>
              <a:gd name="adj1" fmla="val 17125"/>
              <a:gd name="adj2" fmla="val -83023"/>
            </a:avLst>
          </a:prstGeom>
          <a:noFill/>
          <a:ln w="25400">
            <a:solidFill>
              <a:srgbClr val="FF9999"/>
            </a:solidFill>
            <a:miter lim="800000"/>
          </a:ln>
        </p:spPr>
        <p:txBody>
          <a:bodyPr>
            <a:no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endParaRPr b="1"/>
          </a:p>
        </p:txBody>
      </p:sp>
      <p:sp>
        <p:nvSpPr>
          <p:cNvPr id="15392" name=""/>
          <p:cNvSpPr/>
          <p:nvPr/>
        </p:nvSpPr>
        <p:spPr>
          <a:xfrm>
            <a:off x="971550" y="4160838"/>
            <a:ext cx="7200900" cy="16446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3400" b="1">
                <a:latin typeface="华文中宋" pitchFamily="2" charset="-122"/>
                <a:ea typeface="华文中宋" pitchFamily="2" charset="-122"/>
              </a:rPr>
              <a:t>　　时间、地域、气候、生产等，</a:t>
            </a:r>
          </a:p>
          <a:p>
            <a:pPr lvl="0"/>
            <a:r>
              <a:rPr sz="3400" b="1">
                <a:latin typeface="华文中宋" pitchFamily="2" charset="-122"/>
                <a:ea typeface="华文中宋" pitchFamily="2" charset="-122"/>
              </a:rPr>
              <a:t>　　甚至宗教信仰、习俗等文化因素都会引起价格的变动。 </a:t>
            </a:r>
          </a:p>
        </p:txBody>
      </p:sp>
      <p:sp>
        <p:nvSpPr>
          <p:cNvPr id="1539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3" dur="500"/>
                                        <p:tgtEl>
                                          <p:spTgt spid="15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83" grpId="0"/>
      <p:bldP spid="15392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7" name=""/>
          <p:cNvSpPr/>
          <p:nvPr/>
        </p:nvSpPr>
        <p:spPr>
          <a:xfrm>
            <a:off x="304800" y="804862"/>
            <a:ext cx="8228012" cy="11906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latin typeface="华文行楷" pitchFamily="2" charset="-122"/>
                <a:ea typeface="华文隶书" pitchFamily="2" charset="-122"/>
              </a:rPr>
              <a:t>　　</a:t>
            </a:r>
            <a:r>
              <a:rPr sz="3600" b="1">
                <a:ea typeface="华文隶书" pitchFamily="2" charset="-122"/>
              </a:rPr>
              <a:t>上述诸多因素在影响价格时是通过何种途径来实现的呢？</a:t>
            </a:r>
            <a:endParaRPr sz="3600" b="1">
              <a:latin typeface="华文行楷" pitchFamily="2" charset="-122"/>
              <a:ea typeface="华文隶书" pitchFamily="2" charset="-122"/>
            </a:endParaRPr>
          </a:p>
        </p:txBody>
      </p:sp>
      <p:sp>
        <p:nvSpPr>
          <p:cNvPr id="16388" name=""/>
          <p:cNvSpPr/>
          <p:nvPr/>
        </p:nvSpPr>
        <p:spPr>
          <a:xfrm>
            <a:off x="381000" y="95250"/>
            <a:ext cx="2247900" cy="590550"/>
          </a:xfrm>
          <a:solidFill>
            <a:srgbClr val="003399"/>
          </a:solidFill>
          <a:ln w="19050">
            <a:solidFill>
              <a:srgbClr val="99CCFF"/>
            </a:solidFill>
            <a:miter lim="800000"/>
          </a:ln>
          <a:effectLst>
            <a:outerShdw dist="35921" dir="2700000" algn="ctr">
              <a:srgbClr val="990000"/>
            </a:outerShdw>
          </a:effectLst>
        </p:spPr>
        <p:txBody>
          <a:bodyPr fromWordArt="1">
            <a:prstTxWarp prst="textPlain">
              <a:avLst/>
            </a:prstTxWarp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algn="ctr"/>
            <a:r>
              <a:rPr sz="4400" b="1" i="1" kern="10">
                <a:ln w="19050">
                  <a:solidFill>
                    <a:srgbClr val="99CCFF"/>
                  </a:solidFill>
                </a:ln>
                <a:solidFill>
                  <a:srgbClr val="003399"/>
                </a:solidFill>
                <a:effectLst>
                  <a:outerShdw dist="35921" dir="2700000" algn="ctr">
                    <a:srgbClr val="990000"/>
                  </a:outerShdw>
                </a:effectLst>
                <a:latin typeface="华文行楷"/>
              </a:rPr>
              <a:t>合作探究</a:t>
            </a:r>
          </a:p>
        </p:txBody>
      </p:sp>
      <p:sp>
        <p:nvSpPr>
          <p:cNvPr id="16389" name=""/>
          <p:cNvSpPr/>
          <p:nvPr/>
        </p:nvSpPr>
        <p:spPr>
          <a:xfrm>
            <a:off x="381000" y="2076450"/>
            <a:ext cx="2247900" cy="590550"/>
          </a:xfrm>
          <a:solidFill>
            <a:srgbClr val="003399"/>
          </a:solidFill>
          <a:ln w="19050">
            <a:solidFill>
              <a:srgbClr val="99CCFF"/>
            </a:solidFill>
            <a:miter lim="800000"/>
          </a:ln>
          <a:effectLst>
            <a:outerShdw dist="35921" dir="2700000" algn="ctr">
              <a:srgbClr val="990000"/>
            </a:outerShdw>
          </a:effectLst>
        </p:spPr>
        <p:txBody>
          <a:bodyPr fromWordArt="1">
            <a:prstTxWarp prst="textPlain">
              <a:avLst/>
            </a:prstTxWarp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algn="ctr"/>
            <a:r>
              <a:rPr sz="4400" b="1" i="1" kern="10">
                <a:ln w="19050">
                  <a:solidFill>
                    <a:srgbClr val="99CCFF"/>
                  </a:solidFill>
                </a:ln>
                <a:solidFill>
                  <a:srgbClr val="003399"/>
                </a:solidFill>
                <a:effectLst>
                  <a:outerShdw dist="35921" dir="2700000" algn="ctr">
                    <a:srgbClr val="990000"/>
                  </a:outerShdw>
                </a:effectLst>
                <a:latin typeface="华文行楷"/>
              </a:rPr>
              <a:t>形成理念</a:t>
            </a:r>
          </a:p>
        </p:txBody>
      </p:sp>
      <p:sp>
        <p:nvSpPr>
          <p:cNvPr id="16393" name=""/>
          <p:cNvSpPr/>
          <p:nvPr/>
        </p:nvSpPr>
        <p:spPr>
          <a:xfrm>
            <a:off x="755650" y="2924175"/>
            <a:ext cx="1260475" cy="2041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3200" b="1">
                <a:ea typeface="华文中宋" pitchFamily="2" charset="-122"/>
              </a:rPr>
              <a:t>气候</a:t>
            </a:r>
          </a:p>
          <a:p>
            <a:pPr lvl="0"/>
            <a:r>
              <a:rPr sz="3200" b="1">
                <a:ea typeface="华文中宋" pitchFamily="2" charset="-122"/>
              </a:rPr>
              <a:t>时间</a:t>
            </a:r>
          </a:p>
          <a:p>
            <a:pPr lvl="0"/>
            <a:r>
              <a:rPr sz="3200" b="1">
                <a:ea typeface="华文中宋" pitchFamily="2" charset="-122"/>
              </a:rPr>
              <a:t>地域</a:t>
            </a:r>
          </a:p>
          <a:p>
            <a:pPr lvl="0"/>
            <a:r>
              <a:rPr sz="3200" b="1">
                <a:ea typeface="华文中宋" pitchFamily="2" charset="-122"/>
              </a:rPr>
              <a:t>生产</a:t>
            </a:r>
          </a:p>
        </p:txBody>
      </p:sp>
      <p:sp>
        <p:nvSpPr>
          <p:cNvPr id="16394" name=""/>
          <p:cNvSpPr/>
          <p:nvPr/>
        </p:nvSpPr>
        <p:spPr>
          <a:xfrm>
            <a:off x="755650" y="4868862"/>
            <a:ext cx="1042988" cy="15541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3200" b="1">
                <a:ea typeface="华文中宋" pitchFamily="2" charset="-122"/>
              </a:rPr>
              <a:t>宗教</a:t>
            </a:r>
          </a:p>
          <a:p>
            <a:pPr lvl="0"/>
            <a:r>
              <a:rPr sz="3200" b="1">
                <a:ea typeface="华文中宋" pitchFamily="2" charset="-122"/>
              </a:rPr>
              <a:t>信仰</a:t>
            </a:r>
          </a:p>
          <a:p>
            <a:pPr lvl="0"/>
            <a:r>
              <a:rPr sz="3200" b="1">
                <a:ea typeface="华文中宋" pitchFamily="2" charset="-122"/>
              </a:rPr>
              <a:t>习俗</a:t>
            </a:r>
          </a:p>
        </p:txBody>
      </p:sp>
      <p:sp>
        <p:nvSpPr>
          <p:cNvPr id="16395" name=""/>
          <p:cNvSpPr/>
          <p:nvPr/>
        </p:nvSpPr>
        <p:spPr>
          <a:xfrm>
            <a:off x="7524750" y="4076700"/>
            <a:ext cx="1006475" cy="1066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3200" b="1">
                <a:ea typeface="华文中宋" pitchFamily="2" charset="-122"/>
              </a:rPr>
              <a:t>商品价格</a:t>
            </a:r>
          </a:p>
        </p:txBody>
      </p:sp>
      <p:sp>
        <p:nvSpPr>
          <p:cNvPr id="16396" name=""/>
          <p:cNvSpPr/>
          <p:nvPr/>
        </p:nvSpPr>
        <p:spPr>
          <a:xfrm>
            <a:off x="3779838" y="3933825"/>
            <a:ext cx="2378864" cy="106786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3200" b="1">
                <a:ea typeface="华文中宋" pitchFamily="2" charset="-122"/>
              </a:rPr>
              <a:t>商品的供给或者需求</a:t>
            </a:r>
          </a:p>
        </p:txBody>
      </p:sp>
      <p:sp>
        <p:nvSpPr>
          <p:cNvPr id="16397" name=""/>
          <p:cNvSpPr/>
          <p:nvPr/>
        </p:nvSpPr>
        <p:spPr>
          <a:xfrm>
            <a:off x="2051050" y="3213100"/>
            <a:ext cx="457200" cy="2895600"/>
          </a:xfrm>
          <a:prstGeom prst="rightBrace">
            <a:avLst>
              <a:gd name="adj1" fmla="val 52778"/>
              <a:gd name="adj2" fmla="val 50000"/>
            </a:avLst>
          </a:prstGeom>
          <a:solidFill>
            <a:srgbClr val="FF7C80"/>
          </a:solidFill>
          <a:ln w="66675">
            <a:solidFill>
              <a:schemeClr val="tx1"/>
            </a:solidFill>
            <a:round/>
          </a:ln>
        </p:spPr>
        <p:txBody>
          <a:bodyPr/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6398" name=""/>
          <p:cNvSpPr/>
          <p:nvPr/>
        </p:nvSpPr>
        <p:spPr>
          <a:xfrm>
            <a:off x="2627312" y="4508500"/>
            <a:ext cx="1152525" cy="215900"/>
          </a:xfrm>
          <a:prstGeom prst="rightArrow">
            <a:avLst>
              <a:gd name="adj1" fmla="val 50000"/>
              <a:gd name="adj2" fmla="val 133456"/>
            </a:avLst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6399" name=""/>
          <p:cNvSpPr/>
          <p:nvPr/>
        </p:nvSpPr>
        <p:spPr>
          <a:xfrm>
            <a:off x="6084888" y="4508500"/>
            <a:ext cx="1447800" cy="233362"/>
          </a:xfrm>
          <a:prstGeom prst="rightArrow">
            <a:avLst>
              <a:gd name="adj1" fmla="val 50000"/>
              <a:gd name="adj2" fmla="val 155102"/>
            </a:avLst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6400" name=""/>
          <p:cNvSpPr/>
          <p:nvPr/>
        </p:nvSpPr>
        <p:spPr>
          <a:xfrm>
            <a:off x="2771775" y="3933825"/>
            <a:ext cx="625475" cy="13731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2800" b="1">
                <a:ea typeface="华文隶书" pitchFamily="2" charset="-122"/>
              </a:rPr>
              <a:t>影</a:t>
            </a:r>
          </a:p>
          <a:p>
            <a:pPr lvl="0"/>
            <a:endParaRPr sz="2800" b="1">
              <a:ea typeface="华文隶书" pitchFamily="2" charset="-122"/>
            </a:endParaRPr>
          </a:p>
          <a:p>
            <a:pPr lvl="0"/>
            <a:r>
              <a:rPr sz="2800" b="1">
                <a:ea typeface="华文隶书" pitchFamily="2" charset="-122"/>
              </a:rPr>
              <a:t>响</a:t>
            </a:r>
          </a:p>
        </p:txBody>
      </p:sp>
      <p:sp>
        <p:nvSpPr>
          <p:cNvPr id="16401" name=""/>
          <p:cNvSpPr/>
          <p:nvPr/>
        </p:nvSpPr>
        <p:spPr>
          <a:xfrm>
            <a:off x="6516688" y="3933825"/>
            <a:ext cx="609600" cy="13731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2800" b="1">
                <a:ea typeface="华文隶书" pitchFamily="2" charset="-122"/>
              </a:rPr>
              <a:t>影</a:t>
            </a:r>
          </a:p>
          <a:p>
            <a:pPr lvl="0"/>
            <a:endParaRPr sz="2800" b="1">
              <a:ea typeface="华文隶书" pitchFamily="2" charset="-122"/>
            </a:endParaRPr>
          </a:p>
          <a:p>
            <a:pPr lvl="0"/>
            <a:r>
              <a:rPr sz="2800" b="1">
                <a:ea typeface="华文隶书" pitchFamily="2" charset="-122"/>
              </a:rPr>
              <a:t>响</a:t>
            </a:r>
          </a:p>
        </p:txBody>
      </p:sp>
      <p:sp>
        <p:nvSpPr>
          <p:cNvPr id="16403" name=""/>
          <p:cNvSpPr/>
          <p:nvPr/>
        </p:nvSpPr>
        <p:spPr>
          <a:xfrm>
            <a:off x="130316" y="2852738"/>
            <a:ext cx="671231" cy="3748656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vert"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sz="3200">
                <a:solidFill>
                  <a:schemeClr val="accent2"/>
                </a:solidFill>
                <a:ea typeface="华文行楷" pitchFamily="2" charset="-122"/>
              </a:rPr>
              <a:t>〔间接影响因素〕</a:t>
            </a:r>
          </a:p>
        </p:txBody>
      </p:sp>
      <p:sp>
        <p:nvSpPr>
          <p:cNvPr id="16404" name=""/>
          <p:cNvSpPr/>
          <p:nvPr/>
        </p:nvSpPr>
        <p:spPr>
          <a:xfrm>
            <a:off x="3417991" y="5013325"/>
            <a:ext cx="2971594" cy="106786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sz="3200">
                <a:solidFill>
                  <a:schemeClr val="accent2"/>
                </a:solidFill>
                <a:ea typeface="隶书" pitchFamily="49" charset="-122"/>
              </a:rPr>
              <a:t>〔直接影响因素〕</a:t>
            </a:r>
          </a:p>
        </p:txBody>
      </p:sp>
      <p:sp>
        <p:nvSpPr>
          <p:cNvPr id="16405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6" presetID="2" presetClass="entr" presetSubtype="8" dur="5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1" presetID="16" presetClass="entr" presetSubtype="42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 additive="base">
                                        <p:cTn id="23" dur="500"/>
                                        <p:tgtEl>
                                          <p:spTgt spid="16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5" presetID="17" presetClass="entr" presetSubtype="8" dur="5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3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3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3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3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2" presetID="1" presetClass="entr" presetSubtype="0" dur="500" fill="hold" grpId="6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 additive="base"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35" presetID="2" presetClass="entr" presetSubtype="2" dur="500" fill="hold" grpId="3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3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3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40" presetID="17" presetClass="entr" presetSubtype="8" dur="5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3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3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3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63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47" presetID="9" presetClass="entr" presetSubtype="0" dur="500" fill="hold" grpId="5" nodeType="after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 additive="base"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49" dur="500"/>
                                        <p:tgtEl>
                                          <p:spTgt spid="16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  <p:cond evt="onBegin" delay="0">
                          <p:tn val="49"/>
                        </p:cond>
                      </p:stCondLst>
                      <p:childTnLst>
                        <p:par>
                          <p:cTn id="5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ntr" presetSubtype="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54" dur="500"/>
                                        <p:tgtEl>
                                          <p:spTgt spid="16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  <p:cond evt="onBegin" delay="0">
                          <p:tn val="54"/>
                        </p:cond>
                      </p:stCondLst>
                      <p:childTnLst>
                        <p:par>
                          <p:cTn id="5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59" dur="2000"/>
                                        <p:tgtEl>
                                          <p:spTgt spid="16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  <p:cond evt="onBegin" delay="0">
                          <p:tn val="59"/>
                        </p:cond>
                      </p:stCondLst>
                      <p:childTnLst>
                        <p:par>
                          <p:cTn id="6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64" dur="2000"/>
                                        <p:tgtEl>
                                          <p:spTgt spid="164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/>
      <p:bldP spid="16393" grpId="1"/>
      <p:bldP spid="16394" grpId="2"/>
      <p:bldP spid="16395" grpId="3"/>
      <p:bldP spid="16396" grpId="4"/>
      <p:bldP spid="16400" grpId="5"/>
      <p:bldP spid="16401" grpId="6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634" name=""/>
          <p:cNvSpPr/>
          <p:nvPr/>
        </p:nvSpPr>
        <p:spPr>
          <a:xfrm>
            <a:off x="1619250" y="1628775"/>
            <a:ext cx="5832475" cy="1812925"/>
          </a:xfrm>
          <a:solidFill>
            <a:srgbClr val="000000"/>
          </a:solidFill>
          <a:ln>
            <a:solidFill>
              <a:prstClr val="black"/>
            </a:solidFill>
            <a:miter lim="800000"/>
          </a:ln>
        </p:spPr>
        <p:txBody>
          <a:bodyPr fromWordArt="1">
            <a:prstTxWarp prst="textPlain">
              <a:avLst/>
            </a:prstTxWarp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algn="ctr"/>
            <a:r>
              <a:rPr sz="3600" b="1" kern="10" spc="-120">
                <a:ln>
                  <a:solidFill>
                    <a:prstClr val="black"/>
                  </a:solidFill>
                </a:ln>
                <a:solidFill>
                  <a:srgbClr val="000000"/>
                </a:solidFill>
                <a:latin typeface="宋体" charset="-122"/>
              </a:rPr>
              <a:t>一、供求影响价格</a:t>
            </a:r>
          </a:p>
        </p:txBody>
      </p:sp>
      <p:sp>
        <p:nvSpPr>
          <p:cNvPr id="69635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5" name=""/>
          <p:cNvSpPr/>
          <p:nvPr/>
        </p:nvSpPr>
        <p:spPr>
          <a:xfrm>
            <a:off x="539750" y="836612"/>
            <a:ext cx="8361779" cy="701741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000" b="1">
                <a:ea typeface="隶书" pitchFamily="49" charset="-122"/>
              </a:rPr>
              <a:t>　供给与需求是怎样影响价格的？</a:t>
            </a:r>
          </a:p>
        </p:txBody>
      </p:sp>
      <p:sp>
        <p:nvSpPr>
          <p:cNvPr id="18436" name=""/>
          <p:cNvSpPr/>
          <p:nvPr/>
        </p:nvSpPr>
        <p:spPr>
          <a:xfrm>
            <a:off x="381000" y="152400"/>
            <a:ext cx="2247900" cy="539750"/>
          </a:xfrm>
          <a:solidFill>
            <a:srgbClr val="003399"/>
          </a:solidFill>
          <a:ln w="19050">
            <a:solidFill>
              <a:srgbClr val="99CCFF"/>
            </a:solidFill>
            <a:miter lim="800000"/>
          </a:ln>
          <a:effectLst>
            <a:outerShdw dist="35921" dir="2700000" algn="ctr">
              <a:srgbClr val="990000"/>
            </a:outerShdw>
          </a:effectLst>
        </p:spPr>
        <p:txBody>
          <a:bodyPr fromWordArt="1">
            <a:prstTxWarp prst="textPlain">
              <a:avLst/>
            </a:prstTxWarp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algn="ctr"/>
            <a:r>
              <a:rPr sz="4400" b="1" i="1" kern="10">
                <a:ln w="19050">
                  <a:solidFill>
                    <a:srgbClr val="99CCFF"/>
                  </a:solidFill>
                </a:ln>
                <a:solidFill>
                  <a:srgbClr val="003399"/>
                </a:solidFill>
                <a:effectLst>
                  <a:outerShdw dist="35921" dir="2700000" algn="ctr">
                    <a:srgbClr val="990000"/>
                  </a:outerShdw>
                </a:effectLst>
                <a:latin typeface="华文行楷"/>
              </a:rPr>
              <a:t>探究</a:t>
            </a:r>
          </a:p>
        </p:txBody>
      </p:sp>
      <p:graphicFrame>
        <p:nvGraphicFramePr>
          <p:cNvPr id="18538" name=""/>
          <p:cNvGraphicFramePr>
            <a:graphicFrameLocks noGrp="1"/>
          </p:cNvGraphicFramePr>
          <p:nvPr/>
        </p:nvGraphicFramePr>
        <p:xfrm>
          <a:off x="323850" y="1773238"/>
          <a:ext cx="8401050" cy="4752976"/>
        </p:xfrm>
        <a:graphic>
          <a:graphicData uri="http://schemas.openxmlformats.org/drawingml/2006/table">
            <a:tbl>
              <a:tblPr/>
              <a:tblGrid>
                <a:gridCol w="1219200"/>
                <a:gridCol w="1196975"/>
                <a:gridCol w="1209675"/>
                <a:gridCol w="1206500"/>
                <a:gridCol w="1263650"/>
                <a:gridCol w="1152525"/>
                <a:gridCol w="1152525"/>
              </a:tblGrid>
              <a:tr h="1238250">
                <a:tc>
                  <a:txBody>
                    <a:bodyPr vert="horz" wrap="square" anchor="ctr" anchorCtr="1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lnSpc>
                          <a:spcPct val="95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sz="3200" b="1">
                          <a:ea typeface="隶书" pitchFamily="49" charset="-122"/>
                        </a:rPr>
                        <a:t>供求关系</a:t>
                      </a:r>
                    </a:p>
                  </a:txBody>
                  <a:tcPr anchor="ctr" anchorCtr="1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1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lnSpc>
                          <a:spcPct val="95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sz="3200" b="1">
                          <a:ea typeface="隶书" pitchFamily="49" charset="-122"/>
                        </a:rPr>
                        <a:t>商品缺余</a:t>
                      </a:r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1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lnSpc>
                          <a:spcPct val="95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sz="3200" b="1">
                          <a:ea typeface="隶书" pitchFamily="49" charset="-122"/>
                        </a:rPr>
                        <a:t>购买者</a:t>
                      </a:r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1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lnSpc>
                          <a:spcPct val="95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sz="3200" b="1">
                          <a:ea typeface="隶书" pitchFamily="49" charset="-122"/>
                        </a:rPr>
                        <a:t>销售者</a:t>
                      </a:r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1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lnSpc>
                          <a:spcPct val="95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sz="3200" b="1">
                          <a:ea typeface="隶书" pitchFamily="49" charset="-122"/>
                        </a:rPr>
                        <a:t>价格</a:t>
                      </a:r>
                    </a:p>
                    <a:p>
                      <a:pPr marL="0" lvl="0" indent="0" algn="ctr">
                        <a:lnSpc>
                          <a:spcPct val="95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sz="3200" b="1">
                          <a:ea typeface="隶书" pitchFamily="49" charset="-122"/>
                        </a:rPr>
                        <a:t>涨跌</a:t>
                      </a:r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1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lnSpc>
                          <a:spcPct val="95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sz="3200" b="1">
                          <a:ea typeface="隶书" pitchFamily="49" charset="-122"/>
                        </a:rPr>
                        <a:t>俗语</a:t>
                      </a:r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1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lnSpc>
                          <a:spcPct val="95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sz="3200" b="1">
                          <a:ea typeface="隶书" pitchFamily="49" charset="-122"/>
                        </a:rPr>
                        <a:t>何方有利</a:t>
                      </a:r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627188">
                <a:tc>
                  <a:txBody>
                    <a:bodyPr vert="horz" wrap="square" anchor="ctr" anchorCtr="1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3600" b="1">
                          <a:solidFill>
                            <a:srgbClr val="FF3300"/>
                          </a:solidFill>
                          <a:ea typeface="华文隶书" pitchFamily="2" charset="-122"/>
                        </a:rPr>
                        <a:t>供过于求</a:t>
                      </a:r>
                    </a:p>
                  </a:txBody>
                  <a:tcPr anchor="ctr" anchorCtr="1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1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3600" b="1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1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3600" b="1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1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3600" b="1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1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3600" b="1">
                        <a:solidFill>
                          <a:srgbClr val="663300"/>
                        </a:solidFill>
                      </a:endParaRPr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1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3600" b="1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1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3600" b="1">
                        <a:solidFill>
                          <a:srgbClr val="FF3300"/>
                        </a:solidFill>
                      </a:endParaRPr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87538">
                <a:tc>
                  <a:txBody>
                    <a:bodyPr vert="horz" wrap="square" anchor="ctr" anchorCtr="1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3600" b="1">
                          <a:solidFill>
                            <a:srgbClr val="FF3300"/>
                          </a:solidFill>
                          <a:ea typeface="华文隶书" pitchFamily="2" charset="-122"/>
                        </a:rPr>
                        <a:t>供不应求</a:t>
                      </a:r>
                    </a:p>
                  </a:txBody>
                  <a:tcPr anchor="ctr" anchorCtr="1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1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3600" b="1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1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3600" b="1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1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3600" b="1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1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3600" b="1">
                        <a:solidFill>
                          <a:srgbClr val="663300"/>
                        </a:solidFill>
                      </a:endParaRPr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1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3600" b="1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1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3600" b="1">
                        <a:solidFill>
                          <a:srgbClr val="FF3300"/>
                        </a:solidFill>
                      </a:endParaRPr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18517" name=""/>
          <p:cNvSpPr/>
          <p:nvPr/>
        </p:nvSpPr>
        <p:spPr>
          <a:xfrm>
            <a:off x="1547812" y="3284538"/>
            <a:ext cx="1219200" cy="11906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20000"/>
              </a:spcBef>
            </a:pPr>
            <a:r>
              <a:rPr sz="3600" b="1">
                <a:solidFill>
                  <a:schemeClr val="accent2"/>
                </a:solidFill>
                <a:ea typeface="华文中宋" pitchFamily="2" charset="-122"/>
              </a:rPr>
              <a:t>商品过剩</a:t>
            </a:r>
            <a:endParaRPr sz="2800" b="1">
              <a:solidFill>
                <a:schemeClr val="accent2"/>
              </a:solidFill>
              <a:ea typeface="华文中宋" pitchFamily="2" charset="-122"/>
            </a:endParaRPr>
          </a:p>
        </p:txBody>
      </p:sp>
      <p:sp>
        <p:nvSpPr>
          <p:cNvPr id="18518" name=""/>
          <p:cNvSpPr/>
          <p:nvPr/>
        </p:nvSpPr>
        <p:spPr>
          <a:xfrm>
            <a:off x="1619250" y="5013325"/>
            <a:ext cx="1219200" cy="11906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solidFill>
                  <a:schemeClr val="accent2"/>
                </a:solidFill>
                <a:ea typeface="华文中宋" pitchFamily="2" charset="-122"/>
              </a:rPr>
              <a:t>商品短缺</a:t>
            </a:r>
          </a:p>
        </p:txBody>
      </p:sp>
      <p:sp>
        <p:nvSpPr>
          <p:cNvPr id="18520" name=""/>
          <p:cNvSpPr/>
          <p:nvPr/>
        </p:nvSpPr>
        <p:spPr>
          <a:xfrm>
            <a:off x="2843212" y="5013325"/>
            <a:ext cx="1369793" cy="1189909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solidFill>
                  <a:schemeClr val="accent2"/>
                </a:solidFill>
                <a:ea typeface="华文中宋" pitchFamily="2" charset="-122"/>
              </a:rPr>
              <a:t>争相购置</a:t>
            </a:r>
          </a:p>
        </p:txBody>
      </p:sp>
      <p:sp>
        <p:nvSpPr>
          <p:cNvPr id="18521" name=""/>
          <p:cNvSpPr/>
          <p:nvPr/>
        </p:nvSpPr>
        <p:spPr>
          <a:xfrm>
            <a:off x="2843212" y="3284538"/>
            <a:ext cx="1181100" cy="11906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solidFill>
                  <a:schemeClr val="accent2"/>
                </a:solidFill>
                <a:ea typeface="华文中宋" pitchFamily="2" charset="-122"/>
              </a:rPr>
              <a:t>持币待购</a:t>
            </a:r>
          </a:p>
        </p:txBody>
      </p:sp>
      <p:sp>
        <p:nvSpPr>
          <p:cNvPr id="18522" name=""/>
          <p:cNvSpPr/>
          <p:nvPr/>
        </p:nvSpPr>
        <p:spPr>
          <a:xfrm>
            <a:off x="4067175" y="5013325"/>
            <a:ext cx="1219200" cy="11906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solidFill>
                  <a:schemeClr val="accent2"/>
                </a:solidFill>
                <a:ea typeface="华文中宋" pitchFamily="2" charset="-122"/>
              </a:rPr>
              <a:t>趁机提价</a:t>
            </a:r>
          </a:p>
        </p:txBody>
      </p:sp>
      <p:sp>
        <p:nvSpPr>
          <p:cNvPr id="18523" name=""/>
          <p:cNvSpPr/>
          <p:nvPr/>
        </p:nvSpPr>
        <p:spPr>
          <a:xfrm>
            <a:off x="4067175" y="3284538"/>
            <a:ext cx="1143000" cy="11906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solidFill>
                  <a:schemeClr val="accent2"/>
                </a:solidFill>
                <a:ea typeface="华文中宋" pitchFamily="2" charset="-122"/>
              </a:rPr>
              <a:t>竞相出售</a:t>
            </a:r>
          </a:p>
        </p:txBody>
      </p:sp>
      <p:sp>
        <p:nvSpPr>
          <p:cNvPr id="18524" name=""/>
          <p:cNvSpPr/>
          <p:nvPr/>
        </p:nvSpPr>
        <p:spPr>
          <a:xfrm>
            <a:off x="5292725" y="5013325"/>
            <a:ext cx="1219200" cy="11906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solidFill>
                  <a:schemeClr val="accent2"/>
                </a:solidFill>
                <a:ea typeface="华文中宋" pitchFamily="2" charset="-122"/>
              </a:rPr>
              <a:t>价格涨高</a:t>
            </a:r>
          </a:p>
        </p:txBody>
      </p:sp>
      <p:sp>
        <p:nvSpPr>
          <p:cNvPr id="18525" name=""/>
          <p:cNvSpPr/>
          <p:nvPr/>
        </p:nvSpPr>
        <p:spPr>
          <a:xfrm>
            <a:off x="5292725" y="3284538"/>
            <a:ext cx="1143000" cy="11906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20000"/>
              </a:spcBef>
            </a:pPr>
            <a:r>
              <a:rPr sz="3600" b="1">
                <a:solidFill>
                  <a:schemeClr val="accent2"/>
                </a:solidFill>
                <a:ea typeface="华文中宋" pitchFamily="2" charset="-122"/>
              </a:rPr>
              <a:t>价格跌落</a:t>
            </a:r>
            <a:endParaRPr sz="2800" b="1">
              <a:solidFill>
                <a:schemeClr val="accent2"/>
              </a:solidFill>
              <a:ea typeface="华文中宋" pitchFamily="2" charset="-122"/>
            </a:endParaRPr>
          </a:p>
        </p:txBody>
      </p:sp>
      <p:sp>
        <p:nvSpPr>
          <p:cNvPr id="18529" name=""/>
          <p:cNvSpPr/>
          <p:nvPr/>
        </p:nvSpPr>
        <p:spPr>
          <a:xfrm>
            <a:off x="6588125" y="4868862"/>
            <a:ext cx="1295400" cy="15541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200" b="1">
                <a:solidFill>
                  <a:schemeClr val="accent2"/>
                </a:solidFill>
                <a:ea typeface="华文中宋" pitchFamily="2" charset="-122"/>
              </a:rPr>
              <a:t>物以稀为贵</a:t>
            </a:r>
          </a:p>
        </p:txBody>
      </p:sp>
      <p:sp>
        <p:nvSpPr>
          <p:cNvPr id="18530" name=""/>
          <p:cNvSpPr/>
          <p:nvPr/>
        </p:nvSpPr>
        <p:spPr>
          <a:xfrm>
            <a:off x="6516688" y="3141662"/>
            <a:ext cx="1079500" cy="15541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200" b="1">
                <a:solidFill>
                  <a:schemeClr val="accent2"/>
                </a:solidFill>
                <a:ea typeface="华文中宋" pitchFamily="2" charset="-122"/>
              </a:rPr>
              <a:t>货多不值钱</a:t>
            </a:r>
          </a:p>
        </p:txBody>
      </p:sp>
      <p:sp>
        <p:nvSpPr>
          <p:cNvPr id="18531" name=""/>
          <p:cNvSpPr/>
          <p:nvPr/>
        </p:nvSpPr>
        <p:spPr>
          <a:xfrm>
            <a:off x="7524750" y="3284538"/>
            <a:ext cx="1219200" cy="11906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solidFill>
                  <a:srgbClr val="FF3300"/>
                </a:solidFill>
                <a:ea typeface="华文隶书" pitchFamily="2" charset="-122"/>
              </a:rPr>
              <a:t>买方市场</a:t>
            </a:r>
          </a:p>
        </p:txBody>
      </p:sp>
      <p:sp>
        <p:nvSpPr>
          <p:cNvPr id="18532" name=""/>
          <p:cNvSpPr/>
          <p:nvPr/>
        </p:nvSpPr>
        <p:spPr>
          <a:xfrm>
            <a:off x="7596188" y="5013325"/>
            <a:ext cx="1204912" cy="11906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solidFill>
                  <a:srgbClr val="FF3300"/>
                </a:solidFill>
                <a:ea typeface="华文隶书" pitchFamily="2" charset="-122"/>
              </a:rPr>
              <a:t>卖方市场</a:t>
            </a:r>
          </a:p>
        </p:txBody>
      </p:sp>
      <p:sp>
        <p:nvSpPr>
          <p:cNvPr id="1853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13" dur="1000"/>
                                        <p:tgtEl>
                                          <p:spTgt spid="185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5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5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24" dur="500"/>
                                        <p:tgtEl>
                                          <p:spTgt spid="18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29" dur="500"/>
                                        <p:tgtEl>
                                          <p:spTgt spid="185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34" dur="500"/>
                                        <p:tgtEl>
                                          <p:spTgt spid="185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dur="50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39" dur="500"/>
                                        <p:tgtEl>
                                          <p:spTgt spid="18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dur="500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44" dur="500"/>
                                        <p:tgtEl>
                                          <p:spTgt spid="18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  <p:cond evt="onBegin" delay="0">
                          <p:tn val="44"/>
                        </p:cond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5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5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  <p:cond evt="onBegin" delay="0">
                          <p:tn val="50"/>
                        </p:cond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ntr" presetSubtype="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55" dur="500"/>
                                        <p:tgtEl>
                                          <p:spTgt spid="185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  <p:cond evt="onBegin" delay="0">
                          <p:tn val="55"/>
                        </p:cond>
                      </p:stCondLst>
                      <p:childTnLst>
                        <p:par>
                          <p:cTn id="5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ntr" presetSubtype="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60" dur="500"/>
                                        <p:tgtEl>
                                          <p:spTgt spid="18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  <p:cond evt="onBegin" delay="0">
                          <p:tn val="60"/>
                        </p:cond>
                      </p:stCondLst>
                      <p:childTnLst>
                        <p:par>
                          <p:cTn id="6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9" presetClass="entr" presetSubtype="0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65" dur="500"/>
                                        <p:tgtEl>
                                          <p:spTgt spid="185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  <p:cond evt="onBegin" delay="0">
                          <p:tn val="65"/>
                        </p:cond>
                      </p:stCondLst>
                      <p:childTnLst>
                        <p:par>
                          <p:cTn id="6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ntr" presetSubtype="0" dur="5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0" dur="500"/>
                                        <p:tgtEl>
                                          <p:spTgt spid="18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  <p:cond evt="onBegin" delay="0">
                          <p:tn val="70"/>
                        </p:cond>
                      </p:stCondLst>
                      <p:childTnLst>
                        <p:par>
                          <p:cTn id="7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9" presetClass="entr" presetSubtype="0" dur="500" fill="hold" grpId="1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5" dur="500"/>
                                        <p:tgtEl>
                                          <p:spTgt spid="18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/>
      <p:bldP spid="18517" grpId="1"/>
      <p:bldP spid="18518" grpId="2"/>
      <p:bldP spid="18520" grpId="3"/>
      <p:bldP spid="18521" grpId="4"/>
      <p:bldP spid="18522" grpId="5"/>
      <p:bldP spid="18523" grpId="6"/>
      <p:bldP spid="18524" grpId="7"/>
      <p:bldP spid="18525" grpId="8"/>
      <p:bldP spid="18529" grpId="9"/>
      <p:bldP spid="18530" grpId="10"/>
      <p:bldP spid="18531" grpId="11"/>
      <p:bldP spid="18532" grpId="1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4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250825" y="-171450"/>
            <a:ext cx="9144000" cy="5734050"/>
          </a:xfrm>
          <a:prstGeom prst="rect">
            <a:avLst/>
          </a:prstGeom>
          <a:solidFill>
            <a:schemeClr val="tx2"/>
          </a:solidFill>
          <a:ln>
            <a:solidFill>
              <a:schemeClr val="tx1"/>
            </a:solidFill>
            <a:miter lim="800000"/>
          </a:ln>
        </p:spPr>
      </p:pic>
      <p:sp>
        <p:nvSpPr>
          <p:cNvPr id="13316" name=""/>
          <p:cNvSpPr/>
          <p:nvPr/>
        </p:nvSpPr>
        <p:spPr>
          <a:xfrm>
            <a:off x="1116012" y="5661025"/>
            <a:ext cx="2438400" cy="990600"/>
          </a:xfrm>
          <a:prstGeom prst="cloudCallout">
            <a:avLst>
              <a:gd name="adj1" fmla="val 22398"/>
              <a:gd name="adj2" fmla="val -149838"/>
            </a:avLst>
          </a:prstGeom>
          <a:noFill/>
          <a:ln w="25400">
            <a:solidFill>
              <a:srgbClr val="FF9999"/>
            </a:solidFill>
            <a:miter lim="800000"/>
          </a:ln>
        </p:spPr>
        <p:txBody>
          <a:bodyPr>
            <a:no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</a:p>
        </p:txBody>
      </p:sp>
      <p:sp>
        <p:nvSpPr>
          <p:cNvPr id="13317" name=""/>
          <p:cNvSpPr/>
          <p:nvPr/>
        </p:nvSpPr>
        <p:spPr>
          <a:xfrm>
            <a:off x="6011862" y="5734050"/>
            <a:ext cx="2438400" cy="990600"/>
          </a:xfrm>
          <a:prstGeom prst="cloudCallout">
            <a:avLst>
              <a:gd name="adj1" fmla="val -25194"/>
              <a:gd name="adj2" fmla="val -136699"/>
            </a:avLst>
          </a:prstGeom>
          <a:noFill/>
          <a:ln w="25400">
            <a:solidFill>
              <a:srgbClr val="FF9999"/>
            </a:solidFill>
            <a:miter lim="800000"/>
          </a:ln>
        </p:spPr>
        <p:txBody>
          <a:bodyPr>
            <a:no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</a:p>
        </p:txBody>
      </p:sp>
      <p:sp>
        <p:nvSpPr>
          <p:cNvPr id="13318" name=""/>
          <p:cNvSpPr/>
          <p:nvPr/>
        </p:nvSpPr>
        <p:spPr>
          <a:xfrm>
            <a:off x="1403350" y="5805488"/>
            <a:ext cx="224790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solidFill>
                  <a:srgbClr val="FF3300"/>
                </a:solidFill>
                <a:ea typeface="华文中宋" pitchFamily="2" charset="-122"/>
              </a:rPr>
              <a:t>买方市场</a:t>
            </a:r>
          </a:p>
        </p:txBody>
      </p:sp>
      <p:sp>
        <p:nvSpPr>
          <p:cNvPr id="13319" name=""/>
          <p:cNvSpPr/>
          <p:nvPr/>
        </p:nvSpPr>
        <p:spPr>
          <a:xfrm>
            <a:off x="6156325" y="5876925"/>
            <a:ext cx="2232025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solidFill>
                  <a:srgbClr val="FF3300"/>
                </a:solidFill>
                <a:ea typeface="华文中宋" pitchFamily="2" charset="-122"/>
              </a:rPr>
              <a:t>卖方市场</a:t>
            </a:r>
          </a:p>
        </p:txBody>
      </p:sp>
      <p:sp>
        <p:nvSpPr>
          <p:cNvPr id="13320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8" grpId="0"/>
      <p:bldP spid="13319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"/>
          <p:cNvSpPr/>
          <p:nvPr/>
        </p:nvSpPr>
        <p:spPr>
          <a:xfrm>
            <a:off x="468312" y="260350"/>
            <a:ext cx="2808288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5400" b="1">
                <a:solidFill>
                  <a:schemeClr val="accent2"/>
                </a:solidFill>
                <a:latin typeface="华文行楷" pitchFamily="2" charset="-122"/>
                <a:ea typeface="华文行楷" pitchFamily="2" charset="-122"/>
              </a:rPr>
              <a:t>问题:</a:t>
            </a:r>
          </a:p>
        </p:txBody>
      </p:sp>
      <p:sp>
        <p:nvSpPr>
          <p:cNvPr id="35843" name=""/>
          <p:cNvSpPr/>
          <p:nvPr/>
        </p:nvSpPr>
        <p:spPr>
          <a:xfrm>
            <a:off x="468312" y="1268412"/>
            <a:ext cx="8064500" cy="10763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85000"/>
              </a:lnSpc>
              <a:spcBef>
                <a:spcPct val="50000"/>
              </a:spcBef>
            </a:pPr>
            <a:r>
              <a:rPr sz="3800" b="1">
                <a:ea typeface="隶书" pitchFamily="49" charset="-122"/>
              </a:rPr>
              <a:t>　　(1)我国现阶段多数商品是处于买方市场还是卖方市场？</a:t>
            </a:r>
          </a:p>
        </p:txBody>
      </p:sp>
      <p:sp>
        <p:nvSpPr>
          <p:cNvPr id="35844" name=""/>
          <p:cNvSpPr/>
          <p:nvPr/>
        </p:nvSpPr>
        <p:spPr>
          <a:xfrm>
            <a:off x="539750" y="2636838"/>
            <a:ext cx="8064500" cy="1568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85000"/>
              </a:lnSpc>
              <a:spcBef>
                <a:spcPct val="50000"/>
              </a:spcBef>
            </a:pPr>
            <a:r>
              <a:rPr sz="3800" b="1">
                <a:ea typeface="隶书" pitchFamily="49" charset="-122"/>
              </a:rPr>
              <a:t>　　(2)在现实生活中，作为生产者应寻找处于买方市场还是卖方市场的商品？</a:t>
            </a:r>
          </a:p>
        </p:txBody>
      </p:sp>
      <p:sp>
        <p:nvSpPr>
          <p:cNvPr id="35845" name=""/>
          <p:cNvSpPr/>
          <p:nvPr/>
        </p:nvSpPr>
        <p:spPr>
          <a:xfrm>
            <a:off x="539750" y="4508500"/>
            <a:ext cx="8064500" cy="1568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85000"/>
              </a:lnSpc>
              <a:spcBef>
                <a:spcPct val="50000"/>
              </a:spcBef>
            </a:pPr>
            <a:r>
              <a:rPr sz="3800" b="1">
                <a:ea typeface="隶书" pitchFamily="49" charset="-122"/>
              </a:rPr>
              <a:t>　　(3)在现实生活中，作为消费者应寻找处于买方市场还是卖方市场的商品？</a:t>
            </a:r>
          </a:p>
        </p:txBody>
      </p:sp>
      <p:sp>
        <p:nvSpPr>
          <p:cNvPr id="35846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7" dur="2000"/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12" dur="2000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17" dur="2000"/>
                                        <p:tgtEl>
                                          <p:spTgt spid="358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22" dur="2000"/>
                                        <p:tgtEl>
                                          <p:spTgt spid="3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659" name=""/>
          <p:cNvSpPr/>
          <p:nvPr/>
        </p:nvSpPr>
        <p:spPr>
          <a:xfrm>
            <a:off x="1476375" y="4652962"/>
            <a:ext cx="1752600" cy="457200"/>
          </a:xfrm>
          <a:prstGeom prst="rect">
            <a:avLst/>
          </a:prstGeom>
          <a:solidFill>
            <a:schemeClr val="hlink"/>
          </a:solidFill>
          <a:ln>
            <a:noFill/>
            <a:miter lim="800000"/>
          </a:ln>
          <a:effectLst>
            <a:outerShdw dist="107763" dir="18900000" algn="ctr">
              <a:schemeClr val="bg2"/>
            </a:outerShdw>
          </a:effectLst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b="1">
                <a:latin typeface="华文中宋" pitchFamily="2" charset="-122"/>
                <a:ea typeface="华文中宋" pitchFamily="2" charset="-122"/>
              </a:rPr>
              <a:t>100000元</a:t>
            </a:r>
          </a:p>
        </p:txBody>
      </p:sp>
      <p:sp>
        <p:nvSpPr>
          <p:cNvPr id="70660" name=""/>
          <p:cNvSpPr/>
          <p:nvPr/>
        </p:nvSpPr>
        <p:spPr>
          <a:xfrm>
            <a:off x="6084888" y="4581525"/>
            <a:ext cx="1371600" cy="457200"/>
          </a:xfrm>
          <a:prstGeom prst="rect">
            <a:avLst/>
          </a:prstGeom>
          <a:solidFill>
            <a:schemeClr val="hlink"/>
          </a:solidFill>
          <a:ln>
            <a:noFill/>
            <a:miter lim="800000"/>
          </a:ln>
          <a:effectLst>
            <a:outerShdw dist="107763" dir="18900000" algn="ctr">
              <a:schemeClr val="bg2"/>
            </a:outerShdw>
          </a:effectLst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b="1">
                <a:latin typeface="华文中宋" pitchFamily="2" charset="-122"/>
                <a:ea typeface="华文中宋" pitchFamily="2" charset="-122"/>
              </a:rPr>
              <a:t>800元</a:t>
            </a:r>
          </a:p>
        </p:txBody>
      </p:sp>
      <p:pic>
        <p:nvPicPr>
          <p:cNvPr id="70661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4500562" y="188912"/>
            <a:ext cx="4465638" cy="422433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0662" name=""/>
          <p:cNvSpPr/>
          <p:nvPr/>
        </p:nvSpPr>
        <p:spPr>
          <a:xfrm>
            <a:off x="-49212" y="3001962"/>
            <a:ext cx="9144000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pic>
        <p:nvPicPr>
          <p:cNvPr id="70663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179388" y="188912"/>
            <a:ext cx="4176712" cy="41941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0664" name=""/>
          <p:cNvSpPr/>
          <p:nvPr/>
        </p:nvSpPr>
        <p:spPr>
          <a:xfrm>
            <a:off x="179388" y="188912"/>
            <a:ext cx="8794011" cy="5598674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0" sz="3800" b="1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问题思考:</a:t>
            </a:r>
          </a:p>
          <a:p>
            <a:pPr lvl="0">
              <a:spcBef>
                <a:spcPct val="50000"/>
              </a:spcBef>
            </a:pPr>
            <a:r>
              <a:rPr kumimoji="0" sz="3800" b="1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    即使供不应求，一辆普通自行车的价格再涨，也不会比一辆汽车的价钱高；即使供过于求，一台彩色电视机的价格再降，也不会比一台收音机廉价。</a:t>
            </a:r>
          </a:p>
          <a:p>
            <a:pPr lvl="0">
              <a:spcBef>
                <a:spcPct val="50000"/>
              </a:spcBef>
            </a:pPr>
            <a:r>
              <a:rPr kumimoji="0" sz="3800" b="1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思考:</a:t>
            </a:r>
          </a:p>
          <a:p>
            <a:pPr lvl="0">
              <a:spcBef>
                <a:spcPct val="50000"/>
              </a:spcBef>
            </a:pPr>
            <a:r>
              <a:rPr kumimoji="0" sz="3800" b="1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    　价格既不可能无限上涨，也不可能无限下跌的决定因素是什么？</a:t>
            </a:r>
          </a:p>
        </p:txBody>
      </p:sp>
      <p:sp>
        <p:nvSpPr>
          <p:cNvPr id="70665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706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82" name=""/>
          <p:cNvSpPr/>
          <p:nvPr/>
        </p:nvSpPr>
        <p:spPr>
          <a:xfrm>
            <a:off x="1692275" y="1628775"/>
            <a:ext cx="5832475" cy="1812925"/>
          </a:xfrm>
          <a:solidFill>
            <a:srgbClr val="000000"/>
          </a:solidFill>
          <a:ln>
            <a:solidFill>
              <a:prstClr val="black"/>
            </a:solidFill>
            <a:miter lim="800000"/>
          </a:ln>
        </p:spPr>
        <p:txBody>
          <a:bodyPr fromWordArt="1">
            <a:prstTxWarp prst="textPlain">
              <a:avLst/>
            </a:prstTxWarp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algn="ctr"/>
            <a:r>
              <a:rPr sz="3600" b="1" kern="10" spc="-120">
                <a:ln>
                  <a:solidFill>
                    <a:prstClr val="black"/>
                  </a:solidFill>
                </a:ln>
                <a:solidFill>
                  <a:srgbClr val="000000"/>
                </a:solidFill>
                <a:latin typeface="宋体" charset="-122"/>
              </a:rPr>
              <a:t>二、价值决定价格</a:t>
            </a:r>
          </a:p>
        </p:txBody>
      </p:sp>
      <p:sp>
        <p:nvSpPr>
          <p:cNvPr id="7168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707" name=""/>
          <p:cNvSpPr/>
          <p:nvPr/>
        </p:nvSpPr>
        <p:spPr>
          <a:xfrm>
            <a:off x="1692275" y="2997200"/>
            <a:ext cx="1511300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400" b="1">
                <a:latin typeface="华文隶书" pitchFamily="2" charset="-122"/>
                <a:ea typeface="华文隶书" pitchFamily="2" charset="-122"/>
              </a:rPr>
              <a:t>价值</a:t>
            </a:r>
          </a:p>
        </p:txBody>
      </p:sp>
      <p:cxnSp>
        <p:nvCxnSpPr>
          <p:cNvPr id="72708" name=""/>
          <p:cNvCxnSpPr/>
          <p:nvPr/>
        </p:nvCxnSpPr>
        <p:spPr>
          <a:xfrm>
            <a:off x="3276600" y="3284538"/>
            <a:ext cx="2159000" cy="0"/>
          </a:xfrm>
          <a:prstGeom prst="line">
            <a:avLst/>
          </a:prstGeom>
          <a:noFill/>
          <a:ln w="31750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72709" name=""/>
          <p:cNvCxnSpPr/>
          <p:nvPr/>
        </p:nvCxnSpPr>
        <p:spPr>
          <a:xfrm flipH="1">
            <a:off x="3276600" y="3500438"/>
            <a:ext cx="2159000" cy="0"/>
          </a:xfrm>
          <a:prstGeom prst="line">
            <a:avLst/>
          </a:prstGeom>
          <a:noFill/>
          <a:ln w="31750">
            <a:solidFill>
              <a:schemeClr val="tx1"/>
            </a:solidFill>
            <a:miter lim="800000"/>
            <a:tailEnd type="triangle"/>
          </a:ln>
        </p:spPr>
      </p:cxnSp>
      <p:sp>
        <p:nvSpPr>
          <p:cNvPr id="72710" name=""/>
          <p:cNvSpPr/>
          <p:nvPr/>
        </p:nvSpPr>
        <p:spPr>
          <a:xfrm>
            <a:off x="3419475" y="3500438"/>
            <a:ext cx="24130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200" b="1">
                <a:solidFill>
                  <a:srgbClr val="0000CC"/>
                </a:solidFill>
                <a:latin typeface="华文中宋" pitchFamily="2" charset="-122"/>
                <a:ea typeface="华文中宋" pitchFamily="2" charset="-122"/>
              </a:rPr>
              <a:t>货币表现</a:t>
            </a:r>
          </a:p>
        </p:txBody>
      </p:sp>
      <p:sp>
        <p:nvSpPr>
          <p:cNvPr id="72711" name=""/>
          <p:cNvSpPr/>
          <p:nvPr/>
        </p:nvSpPr>
        <p:spPr>
          <a:xfrm>
            <a:off x="5508625" y="2997200"/>
            <a:ext cx="1873250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400" b="1">
                <a:latin typeface="华文隶书" pitchFamily="2" charset="-122"/>
                <a:ea typeface="华文隶书" pitchFamily="2" charset="-122"/>
              </a:rPr>
              <a:t>价格</a:t>
            </a:r>
          </a:p>
        </p:txBody>
      </p:sp>
      <p:sp>
        <p:nvSpPr>
          <p:cNvPr id="72712" name=""/>
          <p:cNvSpPr/>
          <p:nvPr/>
        </p:nvSpPr>
        <p:spPr>
          <a:xfrm>
            <a:off x="3708400" y="2708275"/>
            <a:ext cx="1439862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200" b="1">
                <a:solidFill>
                  <a:srgbClr val="0000CC"/>
                </a:solidFill>
                <a:latin typeface="华文中宋" pitchFamily="2" charset="-122"/>
                <a:ea typeface="华文中宋" pitchFamily="2" charset="-122"/>
              </a:rPr>
              <a:t>基 础</a:t>
            </a:r>
          </a:p>
        </p:txBody>
      </p:sp>
      <p:sp>
        <p:nvSpPr>
          <p:cNvPr id="72714" name=""/>
          <p:cNvSpPr/>
          <p:nvPr/>
        </p:nvSpPr>
        <p:spPr>
          <a:xfrm>
            <a:off x="1042988" y="765175"/>
            <a:ext cx="5834062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4000" b="1">
                <a:solidFill>
                  <a:srgbClr val="FF3300"/>
                </a:solidFill>
                <a:latin typeface="华文隶书" pitchFamily="2" charset="-122"/>
                <a:ea typeface="华文隶书" pitchFamily="2" charset="-122"/>
              </a:rPr>
              <a:t>1、价值与价格的关系</a:t>
            </a:r>
          </a:p>
        </p:txBody>
      </p:sp>
      <p:sp>
        <p:nvSpPr>
          <p:cNvPr id="72715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/>
                                        <p:tgtEl>
                                          <p:spTgt spid="727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dur="5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1" dur="500"/>
                                        <p:tgtEl>
                                          <p:spTgt spid="727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9" presetClass="entr" presetSubtype="0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5" dur="500"/>
                                        <p:tgtEl>
                                          <p:spTgt spid="727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9" presetClass="entr" presetSubtype="0" dur="5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9" dur="500"/>
                                        <p:tgtEl>
                                          <p:spTgt spid="727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24" dur="500"/>
                                        <p:tgtEl>
                                          <p:spTgt spid="727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29" dur="500"/>
                                        <p:tgtEl>
                                          <p:spTgt spid="727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7" grpId="0"/>
      <p:bldP spid="72710" grpId="1"/>
      <p:bldP spid="72711" grpId="2"/>
      <p:bldP spid="72712" grpId="3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1" name=""/>
          <p:cNvSpPr/>
          <p:nvPr/>
        </p:nvSpPr>
        <p:spPr>
          <a:xfrm>
            <a:off x="755650" y="1125538"/>
            <a:ext cx="2698750" cy="1044575"/>
          </a:xfrm>
          <a:prstGeom prst="rect">
            <a:avLst/>
          </a:prstGeom>
          <a:noFill/>
          <a:ln w="19050">
            <a:solidFill>
              <a:srgbClr val="FF33CC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lnSpc>
                <a:spcPct val="85000"/>
              </a:lnSpc>
            </a:pPr>
            <a:r>
              <a:rPr sz="3600" b="1">
                <a:ea typeface="隶书" pitchFamily="49" charset="-122"/>
              </a:rPr>
              <a:t>价值由劳动形成</a:t>
            </a:r>
          </a:p>
        </p:txBody>
      </p:sp>
      <p:sp>
        <p:nvSpPr>
          <p:cNvPr id="37892" name=""/>
          <p:cNvSpPr/>
          <p:nvPr/>
        </p:nvSpPr>
        <p:spPr>
          <a:xfrm>
            <a:off x="3563938" y="1412875"/>
            <a:ext cx="1079500" cy="360362"/>
          </a:xfrm>
          <a:prstGeom prst="rightArrow">
            <a:avLst>
              <a:gd name="adj1" fmla="val 50000"/>
              <a:gd name="adj2" fmla="val 74890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37893" name=""/>
          <p:cNvSpPr/>
          <p:nvPr/>
        </p:nvSpPr>
        <p:spPr>
          <a:xfrm>
            <a:off x="4716462" y="1125538"/>
            <a:ext cx="3816350" cy="1044575"/>
          </a:xfrm>
          <a:prstGeom prst="rect">
            <a:avLst/>
          </a:prstGeom>
          <a:noFill/>
          <a:ln w="19050">
            <a:solidFill>
              <a:srgbClr val="FF33CC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lnSpc>
                <a:spcPct val="85000"/>
              </a:lnSpc>
              <a:spcBef>
                <a:spcPct val="50000"/>
              </a:spcBef>
            </a:pPr>
            <a:r>
              <a:rPr sz="3600" b="1">
                <a:ea typeface="隶书" pitchFamily="49" charset="-122"/>
              </a:rPr>
              <a:t>价值量由劳动量决定</a:t>
            </a:r>
          </a:p>
        </p:txBody>
      </p:sp>
      <p:sp>
        <p:nvSpPr>
          <p:cNvPr id="37894" name=""/>
          <p:cNvSpPr/>
          <p:nvPr/>
        </p:nvSpPr>
        <p:spPr>
          <a:xfrm>
            <a:off x="6227762" y="2205038"/>
            <a:ext cx="360362" cy="792162"/>
          </a:xfrm>
          <a:prstGeom prst="downArrow">
            <a:avLst>
              <a:gd name="adj1" fmla="val 50000"/>
              <a:gd name="adj2" fmla="val 54956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37895" name=""/>
          <p:cNvSpPr/>
          <p:nvPr/>
        </p:nvSpPr>
        <p:spPr>
          <a:xfrm>
            <a:off x="2195512" y="2997200"/>
            <a:ext cx="6481762" cy="660400"/>
          </a:xfrm>
          <a:prstGeom prst="rect">
            <a:avLst/>
          </a:prstGeom>
          <a:noFill/>
          <a:ln w="19050">
            <a:solidFill>
              <a:srgbClr val="FF33CC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sz="3600" b="1">
                <a:ea typeface="隶书" pitchFamily="49" charset="-122"/>
              </a:rPr>
              <a:t>劳动量的天然尺度是劳动时间</a:t>
            </a:r>
          </a:p>
        </p:txBody>
      </p:sp>
      <p:sp>
        <p:nvSpPr>
          <p:cNvPr id="37896" name=""/>
          <p:cNvSpPr/>
          <p:nvPr/>
        </p:nvSpPr>
        <p:spPr>
          <a:xfrm>
            <a:off x="3851275" y="3716338"/>
            <a:ext cx="360362" cy="720725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37897" name=""/>
          <p:cNvSpPr/>
          <p:nvPr/>
        </p:nvSpPr>
        <p:spPr>
          <a:xfrm>
            <a:off x="900112" y="4437062"/>
            <a:ext cx="4105275" cy="660400"/>
          </a:xfrm>
          <a:prstGeom prst="rect">
            <a:avLst/>
          </a:prstGeom>
          <a:solidFill>
            <a:schemeClr val="bg1"/>
          </a:solidFill>
          <a:ln w="19050">
            <a:solidFill>
              <a:srgbClr val="FF33CC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sz="3600" b="1">
                <a:ea typeface="隶书" pitchFamily="49" charset="-122"/>
              </a:rPr>
              <a:t>不是个别劳动时间</a:t>
            </a:r>
          </a:p>
        </p:txBody>
      </p:sp>
      <p:sp>
        <p:nvSpPr>
          <p:cNvPr id="37898" name=""/>
          <p:cNvSpPr/>
          <p:nvPr/>
        </p:nvSpPr>
        <p:spPr>
          <a:xfrm>
            <a:off x="5867400" y="3789362"/>
            <a:ext cx="360362" cy="1511300"/>
          </a:xfrm>
          <a:prstGeom prst="downArrow">
            <a:avLst>
              <a:gd name="adj1" fmla="val 50000"/>
              <a:gd name="adj2" fmla="val 104846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37899" name=""/>
          <p:cNvSpPr/>
          <p:nvPr/>
        </p:nvSpPr>
        <p:spPr>
          <a:xfrm>
            <a:off x="3995738" y="5445125"/>
            <a:ext cx="4932362" cy="660400"/>
          </a:xfrm>
          <a:prstGeom prst="rect">
            <a:avLst/>
          </a:prstGeom>
          <a:noFill/>
          <a:ln w="19050">
            <a:solidFill>
              <a:srgbClr val="FF33CC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sz="3600" b="1">
                <a:ea typeface="隶书" pitchFamily="49" charset="-122"/>
              </a:rPr>
              <a:t>而是社会必要劳动时间</a:t>
            </a:r>
          </a:p>
        </p:txBody>
      </p:sp>
      <p:sp>
        <p:nvSpPr>
          <p:cNvPr id="37902" name=""/>
          <p:cNvSpPr/>
          <p:nvPr/>
        </p:nvSpPr>
        <p:spPr>
          <a:xfrm>
            <a:off x="0" y="333375"/>
            <a:ext cx="914400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3600" b="1">
                <a:solidFill>
                  <a:srgbClr val="FF3300"/>
                </a:solidFill>
                <a:latin typeface="华文隶书" pitchFamily="2" charset="-122"/>
                <a:ea typeface="华文隶书" pitchFamily="2" charset="-122"/>
              </a:rPr>
              <a:t>2、商品的价值量由社会必要劳动时间决定</a:t>
            </a:r>
          </a:p>
        </p:txBody>
      </p:sp>
      <p:sp>
        <p:nvSpPr>
          <p:cNvPr id="3790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78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78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78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78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78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78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8" presetID="2" presetClass="entr" presetSubtype="8" dur="5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78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78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78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78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9" presetID="2" presetClass="entr" presetSubtype="8" dur="500" fill="hold" grpId="3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78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78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78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78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0" presetID="2" presetClass="entr" presetSubtype="4" dur="500" fill="hold" grpId="4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78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78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1" grpId="0"/>
      <p:bldP spid="37893" grpId="1"/>
      <p:bldP spid="37895" grpId="2"/>
      <p:bldP spid="37897" grpId="3"/>
      <p:bldP spid="37899" grpId="4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730" name=""/>
          <p:cNvSpPr/>
          <p:nvPr/>
        </p:nvSpPr>
        <p:spPr>
          <a:xfrm>
            <a:off x="250825" y="4221162"/>
            <a:ext cx="8642350" cy="22891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3600" b="1">
                <a:latin typeface="Arial Black" pitchFamily="34" charset="0"/>
                <a:ea typeface="华文行楷" pitchFamily="2" charset="-122"/>
              </a:rPr>
              <a:t>　　</a:t>
            </a:r>
            <a:r>
              <a:rPr sz="3600" b="1">
                <a:latin typeface="Arial Black" pitchFamily="34" charset="0"/>
                <a:ea typeface="华文隶书" pitchFamily="2" charset="-122"/>
              </a:rPr>
              <a:t>商品的价值量由生产这种商品的社会必要劳动时间决定的。</a:t>
            </a:r>
          </a:p>
          <a:p>
            <a:pPr lvl="0"/>
            <a:r>
              <a:rPr sz="3600" b="1">
                <a:latin typeface="Arial Black" pitchFamily="34" charset="0"/>
                <a:ea typeface="华文隶书" pitchFamily="2" charset="-122"/>
              </a:rPr>
              <a:t>　　商品价值量与社会必要劳动时间成</a:t>
            </a:r>
            <a:r>
              <a:rPr sz="3600" b="1">
                <a:solidFill>
                  <a:schemeClr val="accent2"/>
                </a:solidFill>
                <a:latin typeface="Arial Black" pitchFamily="34" charset="0"/>
                <a:ea typeface="华文隶书" pitchFamily="2" charset="-122"/>
              </a:rPr>
              <a:t>正比</a:t>
            </a:r>
            <a:r>
              <a:rPr sz="3600" b="1">
                <a:latin typeface="Arial Black" pitchFamily="34" charset="0"/>
                <a:ea typeface="华文隶书" pitchFamily="2" charset="-122"/>
              </a:rPr>
              <a:t>。</a:t>
            </a:r>
          </a:p>
        </p:txBody>
      </p:sp>
      <p:sp>
        <p:nvSpPr>
          <p:cNvPr id="73731" name=""/>
          <p:cNvSpPr/>
          <p:nvPr/>
        </p:nvSpPr>
        <p:spPr>
          <a:xfrm>
            <a:off x="395288" y="1052512"/>
            <a:ext cx="8506385" cy="2762724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15000"/>
              </a:spcBef>
            </a:pPr>
            <a:r>
              <a:rPr kumimoji="0" sz="3400" b="1">
                <a:latin typeface="华文中宋" pitchFamily="2" charset="-122"/>
                <a:ea typeface="华文中宋" pitchFamily="2" charset="-122"/>
              </a:rPr>
              <a:t>　　⑴“现有的社会正常的生产条件〞：当时某个生产部门绝大多数同类产品的生产条件。</a:t>
            </a:r>
          </a:p>
          <a:p>
            <a:pPr lvl="0">
              <a:spcBef>
                <a:spcPct val="15000"/>
              </a:spcBef>
            </a:pPr>
            <a:r>
              <a:rPr kumimoji="0" sz="3400" b="1">
                <a:latin typeface="华文中宋" pitchFamily="2" charset="-122"/>
                <a:ea typeface="华文中宋" pitchFamily="2" charset="-122"/>
              </a:rPr>
              <a:t>　　⑵“社会平均的劳动熟练程度和劳动强度〞：社会必要劳动时间是一个平均数。</a:t>
            </a:r>
          </a:p>
        </p:txBody>
      </p:sp>
      <p:sp>
        <p:nvSpPr>
          <p:cNvPr id="73732" name=""/>
          <p:cNvSpPr/>
          <p:nvPr/>
        </p:nvSpPr>
        <p:spPr>
          <a:xfrm>
            <a:off x="1042988" y="260350"/>
            <a:ext cx="655320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3600" b="1">
                <a:solidFill>
                  <a:srgbClr val="FF3300"/>
                </a:solidFill>
                <a:latin typeface="华文隶书" pitchFamily="2" charset="-122"/>
                <a:ea typeface="华文隶书" pitchFamily="2" charset="-122"/>
              </a:rPr>
              <a:t>3、什么是社会必要劳动时间</a:t>
            </a:r>
          </a:p>
        </p:txBody>
      </p:sp>
      <p:sp>
        <p:nvSpPr>
          <p:cNvPr id="7373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737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737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37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37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0" grpId="0" build="p"/>
      <p:bldP spid="73731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40" name="">
            <a:hlinkClick action="ppaction://noaction" tooltip="返回"/>
          </p:cNvPr>
          <p:cNvSpPr/>
          <p:nvPr/>
        </p:nvSpPr>
        <p:spPr>
          <a:xfrm>
            <a:off x="8748712" y="6597650"/>
            <a:ext cx="395288" cy="260350"/>
          </a:xfrm>
          <a:prstGeom prst="actionButtonReturn">
            <a:avLst/>
          </a:prstGeom>
          <a:noFill/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39941" name=""/>
          <p:cNvSpPr/>
          <p:nvPr/>
        </p:nvSpPr>
        <p:spPr>
          <a:xfrm>
            <a:off x="323850" y="404812"/>
            <a:ext cx="8433287" cy="558341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4000">
                <a:solidFill>
                  <a:srgbClr val="FF0000"/>
                </a:solidFill>
                <a:latin typeface="华文行楷" pitchFamily="2" charset="-122"/>
                <a:ea typeface="华文行楷" pitchFamily="2" charset="-122"/>
              </a:rPr>
              <a:t> 例析：</a:t>
            </a:r>
          </a:p>
          <a:p>
            <a:pPr lvl="0"/>
            <a:r>
              <a:rPr sz="4000">
                <a:solidFill>
                  <a:srgbClr val="FF0000"/>
                </a:solidFill>
                <a:latin typeface="华文行楷" pitchFamily="2" charset="-122"/>
                <a:ea typeface="华文行楷" pitchFamily="2" charset="-122"/>
              </a:rPr>
              <a:t>        假设生产一匹布，A用手工生产花时20小时，B、C、D在正常生产条件下用机器生产花时分别为8、10、12小时，E用电脑生产花时5小时，答复：</a:t>
            </a:r>
          </a:p>
          <a:p>
            <a:pPr lvl="0"/>
            <a:r>
              <a:rPr sz="4000">
                <a:solidFill>
                  <a:srgbClr val="FF0000"/>
                </a:solidFill>
                <a:latin typeface="华文行楷" pitchFamily="2" charset="-122"/>
                <a:ea typeface="华文行楷" pitchFamily="2" charset="-122"/>
              </a:rPr>
              <a:t>　　⑴社会必要劳动时间是多少？</a:t>
            </a:r>
          </a:p>
          <a:p>
            <a:pPr lvl="0"/>
            <a:r>
              <a:rPr sz="4000">
                <a:solidFill>
                  <a:srgbClr val="FF0000"/>
                </a:solidFill>
                <a:latin typeface="华文行楷" pitchFamily="2" charset="-122"/>
                <a:ea typeface="华文行楷" pitchFamily="2" charset="-122"/>
              </a:rPr>
              <a:t>　　⑵B、C、D生产的布匹哪个的价值量大？</a:t>
            </a:r>
          </a:p>
          <a:p>
            <a:pPr lvl="0"/>
            <a:r>
              <a:rPr sz="4000">
                <a:solidFill>
                  <a:srgbClr val="FF0000"/>
                </a:solidFill>
                <a:latin typeface="华文行楷" pitchFamily="2" charset="-122"/>
                <a:ea typeface="华文行楷" pitchFamily="2" charset="-122"/>
              </a:rPr>
              <a:t>　　⑶B、C、D获利谁多谁少？</a:t>
            </a:r>
          </a:p>
        </p:txBody>
      </p:sp>
      <p:sp>
        <p:nvSpPr>
          <p:cNvPr id="3994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7" name=""/>
          <p:cNvSpPr/>
          <p:nvPr/>
        </p:nvSpPr>
        <p:spPr>
          <a:xfrm>
            <a:off x="3490912" y="1109662"/>
            <a:ext cx="2376488" cy="1333500"/>
          </a:xfrm>
          <a:prstGeom prst="rect">
            <a:avLst/>
          </a:prstGeom>
          <a:noFill/>
          <a:ln w="22225">
            <a:solidFill>
              <a:srgbClr val="0000CC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kumimoji="0" sz="4000" b="1"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华文新魏" pitchFamily="2" charset="-122"/>
              </a:rPr>
              <a:t>社会必要劳动时间</a:t>
            </a:r>
            <a:endParaRPr kumimoji="0" sz="4000" b="1">
              <a:effectLst>
                <a:outerShdw blurRad="38100" dist="38100" dir="2700000" algn="tl">
                  <a:schemeClr val="bg2"/>
                </a:outerShdw>
              </a:effectLst>
              <a:latin typeface="Arial" pitchFamily="34" charset="0"/>
              <a:ea typeface="华文新魏" pitchFamily="2" charset="-122"/>
            </a:endParaRPr>
          </a:p>
        </p:txBody>
      </p:sp>
      <p:sp>
        <p:nvSpPr>
          <p:cNvPr id="41988" name=""/>
          <p:cNvSpPr/>
          <p:nvPr/>
        </p:nvSpPr>
        <p:spPr>
          <a:xfrm>
            <a:off x="3492500" y="2852738"/>
            <a:ext cx="2374900" cy="1333500"/>
          </a:xfrm>
          <a:prstGeom prst="rect">
            <a:avLst/>
          </a:prstGeom>
          <a:noFill/>
          <a:ln w="22225">
            <a:solidFill>
              <a:srgbClr val="0000CC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kumimoji="0" sz="4000" b="1"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华文新魏" pitchFamily="2" charset="-122"/>
              </a:rPr>
              <a:t>社会必要劳动时间</a:t>
            </a:r>
            <a:endParaRPr kumimoji="0" sz="4000" b="1">
              <a:effectLst>
                <a:outerShdw blurRad="38100" dist="38100" dir="2700000" algn="tl">
                  <a:schemeClr val="bg2"/>
                </a:outerShdw>
              </a:effectLst>
              <a:latin typeface="Arial" pitchFamily="34" charset="0"/>
              <a:ea typeface="华文新魏" pitchFamily="2" charset="-122"/>
            </a:endParaRPr>
          </a:p>
        </p:txBody>
      </p:sp>
      <p:sp>
        <p:nvSpPr>
          <p:cNvPr id="41989" name=""/>
          <p:cNvSpPr/>
          <p:nvPr/>
        </p:nvSpPr>
        <p:spPr>
          <a:xfrm>
            <a:off x="684212" y="2852738"/>
            <a:ext cx="1800225" cy="1333500"/>
          </a:xfrm>
          <a:prstGeom prst="rect">
            <a:avLst/>
          </a:prstGeom>
          <a:noFill/>
          <a:ln w="22225">
            <a:solidFill>
              <a:srgbClr val="0000CC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0" sz="4000" b="1"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华文新魏" pitchFamily="2" charset="-122"/>
              </a:rPr>
              <a:t>个别劳动时间</a:t>
            </a:r>
            <a:endParaRPr kumimoji="0" sz="4000" b="1">
              <a:effectLst>
                <a:outerShdw blurRad="38100" dist="38100" dir="2700000" algn="tl">
                  <a:schemeClr val="bg2"/>
                </a:outerShdw>
              </a:effectLst>
              <a:latin typeface="Arial" pitchFamily="34" charset="0"/>
              <a:ea typeface="华文新魏" pitchFamily="2" charset="-122"/>
            </a:endParaRPr>
          </a:p>
        </p:txBody>
      </p:sp>
      <p:sp>
        <p:nvSpPr>
          <p:cNvPr id="41991" name=""/>
          <p:cNvSpPr/>
          <p:nvPr/>
        </p:nvSpPr>
        <p:spPr>
          <a:xfrm>
            <a:off x="684212" y="1052512"/>
            <a:ext cx="1800225" cy="1333500"/>
          </a:xfrm>
          <a:prstGeom prst="rect">
            <a:avLst/>
          </a:prstGeom>
          <a:noFill/>
          <a:ln w="22225">
            <a:solidFill>
              <a:srgbClr val="0000CC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kumimoji="0" sz="4000" b="1">
                <a:latin typeface="Arial" pitchFamily="34" charset="0"/>
                <a:ea typeface="华文新魏" pitchFamily="2" charset="-122"/>
              </a:rPr>
              <a:t>个别劳动时间</a:t>
            </a:r>
          </a:p>
        </p:txBody>
      </p:sp>
      <p:sp>
        <p:nvSpPr>
          <p:cNvPr id="41993" name=""/>
          <p:cNvSpPr/>
          <p:nvPr/>
        </p:nvSpPr>
        <p:spPr>
          <a:xfrm>
            <a:off x="2555875" y="3141662"/>
            <a:ext cx="1008062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0" sz="5400" b="1">
                <a:latin typeface="Arial" pitchFamily="34" charset="0"/>
                <a:ea typeface="华文中宋" pitchFamily="2" charset="-122"/>
              </a:rPr>
              <a:t>＞</a:t>
            </a:r>
          </a:p>
        </p:txBody>
      </p:sp>
      <p:sp>
        <p:nvSpPr>
          <p:cNvPr id="41994" name=""/>
          <p:cNvSpPr/>
          <p:nvPr/>
        </p:nvSpPr>
        <p:spPr>
          <a:xfrm>
            <a:off x="2555875" y="1341438"/>
            <a:ext cx="1223962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0" sz="5400" b="1">
                <a:latin typeface="Arial" pitchFamily="34" charset="0"/>
                <a:ea typeface="华文中宋" pitchFamily="2" charset="-122"/>
              </a:rPr>
              <a:t>＜</a:t>
            </a:r>
          </a:p>
        </p:txBody>
      </p:sp>
      <p:sp>
        <p:nvSpPr>
          <p:cNvPr id="41995" name=""/>
          <p:cNvSpPr/>
          <p:nvPr/>
        </p:nvSpPr>
        <p:spPr>
          <a:xfrm>
            <a:off x="5940425" y="1700212"/>
            <a:ext cx="720725" cy="215900"/>
          </a:xfrm>
          <a:prstGeom prst="rightArrow">
            <a:avLst>
              <a:gd name="adj1" fmla="val 50000"/>
              <a:gd name="adj2" fmla="val 83456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41996" name=""/>
          <p:cNvSpPr/>
          <p:nvPr/>
        </p:nvSpPr>
        <p:spPr>
          <a:xfrm>
            <a:off x="5940425" y="3429000"/>
            <a:ext cx="719138" cy="215900"/>
          </a:xfrm>
          <a:prstGeom prst="rightArrow">
            <a:avLst>
              <a:gd name="adj1" fmla="val 50000"/>
              <a:gd name="adj2" fmla="val 83272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41997" name=""/>
          <p:cNvSpPr/>
          <p:nvPr/>
        </p:nvSpPr>
        <p:spPr>
          <a:xfrm>
            <a:off x="6659562" y="1196975"/>
            <a:ext cx="2160588" cy="11906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kumimoji="0" sz="3600" b="1"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华文隶书" pitchFamily="2" charset="-122"/>
              </a:rPr>
              <a:t>处于</a:t>
            </a:r>
            <a:r>
              <a:rPr kumimoji="0" sz="36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华文隶书" pitchFamily="2" charset="-122"/>
              </a:rPr>
              <a:t>有利</a:t>
            </a:r>
            <a:r>
              <a:rPr kumimoji="0" sz="3600" b="1"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华文隶书" pitchFamily="2" charset="-122"/>
              </a:rPr>
              <a:t>地位</a:t>
            </a:r>
            <a:endParaRPr kumimoji="0" sz="3600" b="1">
              <a:effectLst>
                <a:outerShdw blurRad="38100" dist="38100" dir="2700000" algn="tl">
                  <a:schemeClr val="bg2"/>
                </a:outerShdw>
              </a:effectLst>
              <a:latin typeface="Arial" pitchFamily="34" charset="0"/>
              <a:ea typeface="华文隶书" pitchFamily="2" charset="-122"/>
            </a:endParaRPr>
          </a:p>
        </p:txBody>
      </p:sp>
      <p:sp>
        <p:nvSpPr>
          <p:cNvPr id="41998" name=""/>
          <p:cNvSpPr/>
          <p:nvPr/>
        </p:nvSpPr>
        <p:spPr>
          <a:xfrm>
            <a:off x="6588125" y="2997200"/>
            <a:ext cx="2270125" cy="11906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kumimoji="0" sz="3600" b="1"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华文隶书" pitchFamily="2" charset="-122"/>
              </a:rPr>
              <a:t>处于</a:t>
            </a:r>
            <a:r>
              <a:rPr kumimoji="0" sz="36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华文隶书" pitchFamily="2" charset="-122"/>
              </a:rPr>
              <a:t>不利</a:t>
            </a:r>
            <a:r>
              <a:rPr kumimoji="0" sz="3600" b="1"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华文隶书" pitchFamily="2" charset="-122"/>
              </a:rPr>
              <a:t>地位</a:t>
            </a:r>
            <a:endParaRPr kumimoji="0" sz="3600" b="1">
              <a:effectLst>
                <a:outerShdw blurRad="38100" dist="38100" dir="2700000" algn="tl">
                  <a:schemeClr val="bg2"/>
                </a:outerShdw>
              </a:effectLst>
              <a:latin typeface="Arial" pitchFamily="34" charset="0"/>
              <a:ea typeface="华文隶书" pitchFamily="2" charset="-122"/>
            </a:endParaRPr>
          </a:p>
        </p:txBody>
      </p:sp>
      <p:sp>
        <p:nvSpPr>
          <p:cNvPr id="41999" name=""/>
          <p:cNvSpPr/>
          <p:nvPr/>
        </p:nvSpPr>
        <p:spPr>
          <a:xfrm>
            <a:off x="179388" y="4437062"/>
            <a:ext cx="187325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0" sz="4000" b="1">
                <a:solidFill>
                  <a:srgbClr val="0000CC"/>
                </a:solidFill>
                <a:latin typeface="Arial" pitchFamily="34" charset="0"/>
                <a:ea typeface="华文隶书" pitchFamily="2" charset="-122"/>
              </a:rPr>
              <a:t>对策：</a:t>
            </a:r>
          </a:p>
        </p:txBody>
      </p:sp>
      <p:sp>
        <p:nvSpPr>
          <p:cNvPr id="42000" name=""/>
          <p:cNvSpPr/>
          <p:nvPr/>
        </p:nvSpPr>
        <p:spPr>
          <a:xfrm>
            <a:off x="684212" y="5157788"/>
            <a:ext cx="7847012" cy="1311275"/>
          </a:xfrm>
          <a:prstGeom prst="rect">
            <a:avLst/>
          </a:prstGeom>
          <a:solidFill>
            <a:srgbClr val="FFFF99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0" sz="4000" b="1">
                <a:latin typeface="华文中宋" pitchFamily="2" charset="-122"/>
                <a:ea typeface="华文中宋" pitchFamily="2" charset="-122"/>
              </a:rPr>
              <a:t>      努力缩短生产商品的个别劳动时间，提高劳动生产率。</a:t>
            </a:r>
          </a:p>
        </p:txBody>
      </p:sp>
      <p:sp>
        <p:nvSpPr>
          <p:cNvPr id="42002" name="">
            <a:hlinkClick action="ppaction://noaction" tooltip="返回"/>
          </p:cNvPr>
          <p:cNvSpPr/>
          <p:nvPr/>
        </p:nvSpPr>
        <p:spPr>
          <a:xfrm>
            <a:off x="8893175" y="6597650"/>
            <a:ext cx="250825" cy="260350"/>
          </a:xfrm>
          <a:prstGeom prst="actionButtonReturn">
            <a:avLst/>
          </a:prstGeom>
          <a:noFill/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42003" name=""/>
          <p:cNvSpPr/>
          <p:nvPr/>
        </p:nvSpPr>
        <p:spPr>
          <a:xfrm>
            <a:off x="0" y="260350"/>
            <a:ext cx="8893175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solidFill>
                  <a:srgbClr val="FF3300"/>
                </a:solidFill>
                <a:latin typeface="华文隶书" pitchFamily="2" charset="-122"/>
                <a:ea typeface="华文隶书" pitchFamily="2" charset="-122"/>
              </a:rPr>
              <a:t>4、个别劳动时间对商品生产者的意义:</a:t>
            </a:r>
          </a:p>
        </p:txBody>
      </p:sp>
      <p:sp>
        <p:nvSpPr>
          <p:cNvPr id="4200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7" dur="500"/>
                                        <p:tgtEl>
                                          <p:spTgt spid="419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 additive="base">
                                        <p:cTn id="12" dur="1000"/>
                                        <p:tgtEl>
                                          <p:spTgt spid="419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19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19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19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19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19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19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35" dur="500"/>
                                        <p:tgtEl>
                                          <p:spTgt spid="419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40" dur="500"/>
                                        <p:tgtEl>
                                          <p:spTgt spid="419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19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19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19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19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19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19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5" presetClass="entr" presetSubtype="10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63" dur="500"/>
                                        <p:tgtEl>
                                          <p:spTgt spid="419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27" presetClass="entr" presetSubtype="0" dur="80" fill="hold" grpId="9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 additive="base"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additive="base">
                                        <p:cTn id="68" dur="80" fill="hold"/>
                                        <p:tgtEl>
                                          <p:spTgt spid="4200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333399 [5]"/>
                                          </p:val>
                                        </p:tav>
                                        <p:tav tm="50000">
                                          <p:val>
                                            <p:strVal val="#009999 [6]"/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 additive="base">
                                        <p:cTn id="69" dur="80" fill="hold"/>
                                        <p:tgtEl>
                                          <p:spTgt spid="42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333399 [5]"/>
                                          </p:val>
                                        </p:tav>
                                        <p:tav tm="50000">
                                          <p:val>
                                            <p:strVal val="#009999 [6]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 additive="base">
                                        <p:cTn id="70" dur="80" fill="hold"/>
                                        <p:tgtEl>
                                          <p:spTgt spid="42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7" grpId="0"/>
      <p:bldP spid="41988" grpId="1"/>
      <p:bldP spid="41989" grpId="2"/>
      <p:bldP spid="41991" grpId="3"/>
      <p:bldP spid="41993" grpId="4"/>
      <p:bldP spid="41994" grpId="5"/>
      <p:bldP spid="41997" grpId="6"/>
      <p:bldP spid="41998" grpId="7"/>
      <p:bldP spid="41999" grpId="8"/>
      <p:bldP spid="42000" grpId="9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754" name=""/>
          <p:cNvSpPr/>
          <p:nvPr/>
        </p:nvSpPr>
        <p:spPr>
          <a:xfrm>
            <a:off x="0" y="188912"/>
            <a:ext cx="8964612" cy="29146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000" b="1">
                <a:solidFill>
                  <a:srgbClr val="FF0000"/>
                </a:solidFill>
                <a:latin typeface="华文隶书" pitchFamily="2" charset="-122"/>
                <a:ea typeface="华文隶书" pitchFamily="2" charset="-122"/>
              </a:rPr>
              <a:t> 5、商品的价值量与劳动生产率的关系</a:t>
            </a:r>
          </a:p>
          <a:p>
            <a:pPr lvl="0">
              <a:spcBef>
                <a:spcPct val="20000"/>
              </a:spcBef>
            </a:pPr>
            <a:r>
              <a:rPr sz="3200" b="1">
                <a:solidFill>
                  <a:srgbClr val="009900"/>
                </a:solidFill>
                <a:latin typeface="隶书" pitchFamily="49" charset="-122"/>
                <a:ea typeface="隶书" pitchFamily="49" charset="-122"/>
              </a:rPr>
              <a:t> </a:t>
            </a:r>
            <a:r>
              <a:rPr sz="3200" b="1">
                <a:latin typeface="华文中宋" pitchFamily="2" charset="-122"/>
                <a:ea typeface="华文中宋" pitchFamily="2" charset="-122"/>
              </a:rPr>
              <a:t>⑴ 劳动生产率</a:t>
            </a:r>
          </a:p>
          <a:p>
            <a:pPr lvl="0">
              <a:spcBef>
                <a:spcPct val="5000"/>
              </a:spcBef>
            </a:pPr>
            <a:r>
              <a:rPr sz="3400" b="1">
                <a:solidFill>
                  <a:srgbClr val="0000CC"/>
                </a:solidFill>
                <a:latin typeface="隶书" pitchFamily="49" charset="-122"/>
                <a:ea typeface="隶书" pitchFamily="49" charset="-122"/>
              </a:rPr>
              <a:t> ①含义：</a:t>
            </a:r>
          </a:p>
          <a:p>
            <a:pPr lvl="0">
              <a:spcBef>
                <a:spcPct val="5000"/>
              </a:spcBef>
            </a:pPr>
            <a:r>
              <a:rPr sz="3400" b="1">
                <a:solidFill>
                  <a:srgbClr val="0000CC"/>
                </a:solidFill>
                <a:latin typeface="隶书" pitchFamily="49" charset="-122"/>
                <a:ea typeface="隶书" pitchFamily="49" charset="-122"/>
              </a:rPr>
              <a:t> ②分类：</a:t>
            </a:r>
          </a:p>
          <a:p>
            <a:pPr lvl="0">
              <a:spcBef>
                <a:spcPct val="5000"/>
              </a:spcBef>
            </a:pPr>
            <a:r>
              <a:rPr sz="3400" b="1">
                <a:solidFill>
                  <a:srgbClr val="0000CC"/>
                </a:solidFill>
                <a:latin typeface="隶书" pitchFamily="49" charset="-122"/>
                <a:ea typeface="隶书" pitchFamily="49" charset="-122"/>
              </a:rPr>
              <a:t> ③表示方法：</a:t>
            </a:r>
            <a:r>
              <a:rPr sz="3200" b="1">
                <a:solidFill>
                  <a:srgbClr val="CC3300"/>
                </a:solidFill>
                <a:latin typeface="隶书" pitchFamily="49" charset="-122"/>
                <a:ea typeface="隶书" pitchFamily="49" charset="-122"/>
              </a:rPr>
              <a:t> </a:t>
            </a:r>
          </a:p>
        </p:txBody>
      </p:sp>
      <p:sp>
        <p:nvSpPr>
          <p:cNvPr id="74755" name=""/>
          <p:cNvSpPr/>
          <p:nvPr/>
        </p:nvSpPr>
        <p:spPr>
          <a:xfrm>
            <a:off x="250825" y="4581525"/>
            <a:ext cx="2555875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3600" b="1">
                <a:latin typeface="华文中宋" pitchFamily="2" charset="-122"/>
                <a:ea typeface="华文中宋" pitchFamily="2" charset="-122"/>
              </a:rPr>
              <a:t>⑵价值量</a:t>
            </a:r>
          </a:p>
        </p:txBody>
      </p:sp>
      <p:sp>
        <p:nvSpPr>
          <p:cNvPr id="74756" name=""/>
          <p:cNvSpPr/>
          <p:nvPr/>
        </p:nvSpPr>
        <p:spPr>
          <a:xfrm>
            <a:off x="2339975" y="4292600"/>
            <a:ext cx="403225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3200" b="1">
                <a:ea typeface="隶书" pitchFamily="49" charset="-122"/>
              </a:rPr>
              <a:t>单位</a:t>
            </a:r>
            <a:r>
              <a:rPr sz="3200" b="1">
                <a:solidFill>
                  <a:srgbClr val="0000CC"/>
                </a:solidFill>
                <a:ea typeface="隶书" pitchFamily="49" charset="-122"/>
              </a:rPr>
              <a:t>商品价值量</a:t>
            </a:r>
          </a:p>
        </p:txBody>
      </p:sp>
      <p:sp>
        <p:nvSpPr>
          <p:cNvPr id="74757" name=""/>
          <p:cNvSpPr/>
          <p:nvPr/>
        </p:nvSpPr>
        <p:spPr>
          <a:xfrm>
            <a:off x="2339975" y="4868862"/>
            <a:ext cx="6408738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3200" b="1">
                <a:ea typeface="隶书" pitchFamily="49" charset="-122"/>
              </a:rPr>
              <a:t>同一时间同一劳动创造的</a:t>
            </a:r>
            <a:r>
              <a:rPr sz="3200" b="1">
                <a:solidFill>
                  <a:srgbClr val="0000CC"/>
                </a:solidFill>
                <a:ea typeface="隶书" pitchFamily="49" charset="-122"/>
              </a:rPr>
              <a:t>价值总量</a:t>
            </a:r>
          </a:p>
        </p:txBody>
      </p:sp>
      <p:sp>
        <p:nvSpPr>
          <p:cNvPr id="74758" name=""/>
          <p:cNvSpPr/>
          <p:nvPr/>
        </p:nvSpPr>
        <p:spPr>
          <a:xfrm>
            <a:off x="2195512" y="4581525"/>
            <a:ext cx="215900" cy="647700"/>
          </a:xfrm>
          <a:prstGeom prst="leftBrace">
            <a:avLst>
              <a:gd name="adj1" fmla="val 25000"/>
              <a:gd name="adj2" fmla="val 50000"/>
            </a:avLst>
          </a:prstGeom>
          <a:noFill/>
          <a:ln w="41275">
            <a:solidFill>
              <a:srgbClr val="0000FF"/>
            </a:solidFill>
            <a:round/>
          </a:ln>
        </p:spPr>
        <p:txBody>
          <a:bodyPr/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74759" name=""/>
          <p:cNvSpPr/>
          <p:nvPr/>
        </p:nvSpPr>
        <p:spPr>
          <a:xfrm>
            <a:off x="468312" y="5805488"/>
            <a:ext cx="7561262" cy="660400"/>
          </a:xfrm>
          <a:prstGeom prst="rect">
            <a:avLst/>
          </a:prstGeom>
          <a:noFill/>
          <a:ln w="19050">
            <a:solidFill>
              <a:schemeClr val="accent2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sz="3600" b="1">
                <a:latin typeface="华文中宋" pitchFamily="2" charset="-122"/>
                <a:ea typeface="华文中宋" pitchFamily="2" charset="-122"/>
              </a:rPr>
              <a:t>价值总量＝单位商品价值量×数量</a:t>
            </a:r>
          </a:p>
        </p:txBody>
      </p:sp>
      <p:sp>
        <p:nvSpPr>
          <p:cNvPr id="74761" name=""/>
          <p:cNvSpPr/>
          <p:nvPr/>
        </p:nvSpPr>
        <p:spPr>
          <a:xfrm>
            <a:off x="2051050" y="1989138"/>
            <a:ext cx="6842125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200" b="1">
                <a:solidFill>
                  <a:srgbClr val="000000"/>
                </a:solidFill>
                <a:latin typeface="Verdana" pitchFamily="34" charset="0"/>
                <a:ea typeface="华文中宋" pitchFamily="2" charset="-122"/>
              </a:rPr>
              <a:t>个别劳动生产率、社会劳动生产率</a:t>
            </a:r>
          </a:p>
        </p:txBody>
      </p:sp>
      <p:sp>
        <p:nvSpPr>
          <p:cNvPr id="74762" name=""/>
          <p:cNvSpPr/>
          <p:nvPr/>
        </p:nvSpPr>
        <p:spPr>
          <a:xfrm>
            <a:off x="468312" y="3068638"/>
            <a:ext cx="8468247" cy="106786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3200" b="1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　A、单位时间内生产的产品的数量〔计件〕</a:t>
            </a:r>
          </a:p>
          <a:p>
            <a:pPr lvl="0"/>
            <a:r>
              <a:rPr sz="3200" b="1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　B、生产单位产品消耗的时间〔计时〕</a:t>
            </a:r>
          </a:p>
        </p:txBody>
      </p:sp>
      <p:sp>
        <p:nvSpPr>
          <p:cNvPr id="74763" name=""/>
          <p:cNvSpPr/>
          <p:nvPr/>
        </p:nvSpPr>
        <p:spPr>
          <a:xfrm>
            <a:off x="8027988" y="5373688"/>
            <a:ext cx="1116012" cy="1081088"/>
          </a:xfrm>
          <a:prstGeom prst="curvedLeftArrow">
            <a:avLst>
              <a:gd name="adj1" fmla="val 19444"/>
              <a:gd name="adj2" fmla="val 39815"/>
              <a:gd name="adj3" fmla="val 34410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7476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7" dur="500"/>
                                        <p:tgtEl>
                                          <p:spTgt spid="747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2" dur="500"/>
                                        <p:tgtEl>
                                          <p:spTgt spid="747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7" dur="500"/>
                                        <p:tgtEl>
                                          <p:spTgt spid="747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22" dur="500"/>
                                        <p:tgtEl>
                                          <p:spTgt spid="747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27" dur="500"/>
                                        <p:tgtEl>
                                          <p:spTgt spid="747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32" dur="500"/>
                                        <p:tgtEl>
                                          <p:spTgt spid="747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37" dur="500"/>
                                        <p:tgtEl>
                                          <p:spTgt spid="747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42" dur="500"/>
                                        <p:tgtEl>
                                          <p:spTgt spid="747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4" presetID="12" presetClass="entr" presetSubtype="4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46" dur="500"/>
                                        <p:tgtEl>
                                          <p:spTgt spid="747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51" dur="500"/>
                                        <p:tgtEl>
                                          <p:spTgt spid="747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56" dur="500"/>
                                        <p:tgtEl>
                                          <p:spTgt spid="747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61" dur="500"/>
                                        <p:tgtEl>
                                          <p:spTgt spid="747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3" presetID="12" presetClass="entr" presetSubtype="4" dur="500" fill="hold" grpId="3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65" dur="500"/>
                                        <p:tgtEl>
                                          <p:spTgt spid="747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5" grpId="0"/>
      <p:bldP spid="74756" grpId="1"/>
      <p:bldP spid="74757" grpId="2"/>
      <p:bldP spid="74759" grpId="3"/>
      <p:bldP spid="74761" grpId="4"/>
      <p:bldP spid="74762" grpId="5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802" name="">
            <a:hlinkClick action="ppaction://noaction" tooltip="返回"/>
          </p:cNvPr>
          <p:cNvSpPr/>
          <p:nvPr/>
        </p:nvSpPr>
        <p:spPr>
          <a:xfrm>
            <a:off x="0" y="188912"/>
            <a:ext cx="8893175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sz="3600" b="1">
                <a:solidFill>
                  <a:srgbClr val="008000"/>
                </a:solidFill>
                <a:latin typeface="华文隶书" pitchFamily="2" charset="-122"/>
                <a:ea typeface="华文隶书" pitchFamily="2" charset="-122"/>
              </a:rPr>
              <a:t>商品的价值量与</a:t>
            </a:r>
            <a:r>
              <a:rPr sz="3600" b="1">
                <a:solidFill>
                  <a:srgbClr val="FF0000"/>
                </a:solidFill>
                <a:latin typeface="华文隶书" pitchFamily="2" charset="-122"/>
                <a:ea typeface="华文隶书" pitchFamily="2" charset="-122"/>
              </a:rPr>
              <a:t>社会</a:t>
            </a:r>
            <a:r>
              <a:rPr sz="3600" b="1">
                <a:solidFill>
                  <a:srgbClr val="008000"/>
                </a:solidFill>
                <a:latin typeface="华文隶书" pitchFamily="2" charset="-122"/>
                <a:ea typeface="华文隶书" pitchFamily="2" charset="-122"/>
              </a:rPr>
              <a:t>劳动生产率的关系</a:t>
            </a:r>
            <a:endParaRPr b="1">
              <a:solidFill>
                <a:srgbClr val="CC3300"/>
              </a:solidFill>
              <a:latin typeface="华文隶书" pitchFamily="2" charset="-122"/>
              <a:ea typeface="华文隶书" pitchFamily="2" charset="-122"/>
            </a:endParaRPr>
          </a:p>
        </p:txBody>
      </p:sp>
      <p:sp>
        <p:nvSpPr>
          <p:cNvPr id="76803" name=""/>
          <p:cNvSpPr/>
          <p:nvPr/>
        </p:nvSpPr>
        <p:spPr>
          <a:xfrm>
            <a:off x="1371600" y="2438400"/>
            <a:ext cx="678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b="1">
              <a:solidFill>
                <a:srgbClr val="CC3300"/>
              </a:solidFill>
            </a:endParaRPr>
          </a:p>
        </p:txBody>
      </p:sp>
      <p:graphicFrame>
        <p:nvGraphicFramePr>
          <p:cNvPr id="76804" name=""/>
          <p:cNvGraphicFramePr>
            <a:graphicFrameLocks noGrp="1"/>
          </p:cNvGraphicFramePr>
          <p:nvPr/>
        </p:nvGraphicFramePr>
        <p:xfrm>
          <a:off x="82550" y="836612"/>
          <a:ext cx="9061450" cy="5256214"/>
        </p:xfrm>
        <a:graphic>
          <a:graphicData uri="http://schemas.openxmlformats.org/drawingml/2006/table">
            <a:tbl>
              <a:tblPr/>
              <a:tblGrid>
                <a:gridCol w="2544762"/>
                <a:gridCol w="2305050"/>
                <a:gridCol w="1944688"/>
                <a:gridCol w="2266950"/>
              </a:tblGrid>
              <a:tr h="1296988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b="1">
                        <a:solidFill>
                          <a:srgbClr val="0000FF"/>
                        </a:solidFill>
                        <a:ea typeface="华文中宋" pitchFamily="2" charset="-122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2400" b="1">
                        <a:solidFill>
                          <a:srgbClr val="0000FF"/>
                        </a:solidFill>
                        <a:ea typeface="华文中宋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2400" b="1">
                        <a:solidFill>
                          <a:srgbClr val="000000"/>
                        </a:solidFill>
                        <a:ea typeface="华文中宋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b="1">
                        <a:solidFill>
                          <a:srgbClr val="0000FF"/>
                        </a:solidFill>
                        <a:ea typeface="华文中宋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33500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b="1">
                        <a:solidFill>
                          <a:srgbClr val="CC3300"/>
                        </a:solidFill>
                        <a:latin typeface="隶书" pitchFamily="49" charset="-122"/>
                        <a:ea typeface="隶书" pitchFamily="49" charset="-122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b="1">
                        <a:solidFill>
                          <a:srgbClr val="CC3300"/>
                        </a:solidFill>
                        <a:latin typeface="隶书" pitchFamily="49" charset="-122"/>
                        <a:ea typeface="隶书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b="1">
                          <a:solidFill>
                            <a:srgbClr val="000000"/>
                          </a:solidFill>
                          <a:latin typeface="隶书" pitchFamily="49" charset="-122"/>
                          <a:ea typeface="隶书" pitchFamily="49" charset="-122"/>
                        </a:rPr>
                        <a:t>   </a:t>
                      </a:r>
                    </a:p>
                    <a:p>
                      <a:pPr marL="0" lvl="0" indent="0">
                        <a:buNone/>
                      </a:pPr>
                      <a:endParaRPr b="1">
                        <a:solidFill>
                          <a:srgbClr val="000000"/>
                        </a:solidFill>
                        <a:latin typeface="隶书" pitchFamily="49" charset="-122"/>
                        <a:ea typeface="隶书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b="1">
                          <a:solidFill>
                            <a:srgbClr val="CC3300"/>
                          </a:solidFill>
                          <a:latin typeface="隶书" pitchFamily="49" charset="-122"/>
                          <a:ea typeface="隶书" pitchFamily="49" charset="-122"/>
                        </a:rPr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6988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b="1">
                        <a:latin typeface="隶书" pitchFamily="49" charset="-122"/>
                        <a:ea typeface="隶书" pitchFamily="49" charset="-122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b="1">
                        <a:solidFill>
                          <a:srgbClr val="CC3300"/>
                        </a:solidFill>
                        <a:latin typeface="隶书" pitchFamily="49" charset="-122"/>
                        <a:ea typeface="隶书" pitchFamily="49" charset="-122"/>
                      </a:endParaRPr>
                    </a:p>
                    <a:p>
                      <a:pPr marL="0" lvl="0" indent="0">
                        <a:buNone/>
                      </a:pPr>
                      <a:r>
                        <a:rPr b="1">
                          <a:solidFill>
                            <a:srgbClr val="CC3300"/>
                          </a:solidFill>
                          <a:latin typeface="隶书" pitchFamily="49" charset="-122"/>
                          <a:ea typeface="隶书" pitchFamily="49" charset="-122"/>
                        </a:rPr>
                        <a:t> 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b="1">
                        <a:solidFill>
                          <a:srgbClr val="000000"/>
                        </a:solidFill>
                        <a:latin typeface="隶书" pitchFamily="49" charset="-122"/>
                        <a:ea typeface="隶书" pitchFamily="49" charset="-122"/>
                      </a:endParaRPr>
                    </a:p>
                    <a:p>
                      <a:pPr marL="0" lvl="0" indent="0">
                        <a:buNone/>
                      </a:pPr>
                      <a:r>
                        <a:rPr b="1">
                          <a:solidFill>
                            <a:srgbClr val="000000"/>
                          </a:solidFill>
                          <a:latin typeface="隶书" pitchFamily="49" charset="-122"/>
                          <a:ea typeface="隶书" pitchFamily="49" charset="-122"/>
                        </a:rPr>
                        <a:t>  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b="1">
                          <a:solidFill>
                            <a:srgbClr val="CC3300"/>
                          </a:solidFill>
                          <a:latin typeface="隶书" pitchFamily="49" charset="-122"/>
                          <a:ea typeface="隶书" pitchFamily="49" charset="-122"/>
                        </a:rPr>
                        <a:t> </a:t>
                      </a:r>
                      <a:endParaRPr b="1">
                        <a:latin typeface="隶书" pitchFamily="49" charset="-122"/>
                        <a:ea typeface="隶书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8738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b="1">
                        <a:latin typeface="隶书" pitchFamily="49" charset="-122"/>
                        <a:ea typeface="隶书" pitchFamily="49" charset="-122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b="1">
                        <a:solidFill>
                          <a:srgbClr val="CC3300"/>
                        </a:solidFill>
                        <a:latin typeface="隶书" pitchFamily="49" charset="-122"/>
                        <a:ea typeface="隶书" pitchFamily="49" charset="-122"/>
                      </a:endParaRPr>
                    </a:p>
                    <a:p>
                      <a:pPr marL="0" lvl="0" indent="0">
                        <a:buNone/>
                      </a:pPr>
                      <a:r>
                        <a:rPr b="1">
                          <a:solidFill>
                            <a:srgbClr val="CC3300"/>
                          </a:solidFill>
                          <a:latin typeface="隶书" pitchFamily="49" charset="-122"/>
                          <a:ea typeface="隶书" pitchFamily="49" charset="-122"/>
                        </a:rPr>
                        <a:t> 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b="1">
                        <a:solidFill>
                          <a:srgbClr val="000000"/>
                        </a:solidFill>
                        <a:latin typeface="隶书" pitchFamily="49" charset="-122"/>
                        <a:ea typeface="隶书" pitchFamily="49" charset="-122"/>
                      </a:endParaRPr>
                    </a:p>
                    <a:p>
                      <a:pPr marL="0" lvl="0" indent="0">
                        <a:buNone/>
                      </a:pPr>
                      <a:r>
                        <a:rPr b="1">
                          <a:solidFill>
                            <a:srgbClr val="000000"/>
                          </a:solidFill>
                          <a:latin typeface="隶书" pitchFamily="49" charset="-122"/>
                          <a:ea typeface="隶书" pitchFamily="49" charset="-122"/>
                        </a:rPr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b="1">
                        <a:solidFill>
                          <a:srgbClr val="CC3300"/>
                        </a:solidFill>
                        <a:latin typeface="隶书" pitchFamily="49" charset="-122"/>
                        <a:ea typeface="隶书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76831" name="">
            <a:hlinkClick action="ppaction://hlinkshowjump?jump=previousslide"/>
          </p:cNvPr>
          <p:cNvSpPr/>
          <p:nvPr/>
        </p:nvSpPr>
        <p:spPr>
          <a:xfrm>
            <a:off x="8459788" y="6237288"/>
            <a:ext cx="684212" cy="620712"/>
          </a:xfrm>
          <a:prstGeom prst="actionButtonBackPrevious">
            <a:avLst/>
          </a:prstGeom>
          <a:solidFill>
            <a:schemeClr val="hlink"/>
          </a:solidFill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76832" name=""/>
          <p:cNvSpPr/>
          <p:nvPr/>
        </p:nvSpPr>
        <p:spPr>
          <a:xfrm>
            <a:off x="250825" y="3644900"/>
            <a:ext cx="2305050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2800">
                <a:latin typeface="华文中宋" pitchFamily="2" charset="-122"/>
                <a:ea typeface="华文中宋" pitchFamily="2" charset="-122"/>
              </a:rPr>
              <a:t> </a:t>
            </a:r>
            <a:r>
              <a:rPr kumimoji="0" sz="2800" b="1">
                <a:solidFill>
                  <a:srgbClr val="3333FF"/>
                </a:solidFill>
                <a:latin typeface="华文中宋" pitchFamily="2" charset="-122"/>
                <a:ea typeface="华文中宋" pitchFamily="2" charset="-122"/>
              </a:rPr>
              <a:t>2双鞋/1小时(标准)</a:t>
            </a:r>
          </a:p>
        </p:txBody>
      </p:sp>
      <p:sp>
        <p:nvSpPr>
          <p:cNvPr id="76833" name=""/>
          <p:cNvSpPr/>
          <p:nvPr/>
        </p:nvSpPr>
        <p:spPr>
          <a:xfrm>
            <a:off x="2771775" y="3500438"/>
            <a:ext cx="2087562" cy="1244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kumimoji="0" sz="2800" b="1">
                <a:solidFill>
                  <a:srgbClr val="3333FF"/>
                </a:solidFill>
                <a:latin typeface="华文中宋" pitchFamily="2" charset="-122"/>
                <a:ea typeface="华文中宋" pitchFamily="2" charset="-122"/>
              </a:rPr>
              <a:t>0.5小时</a:t>
            </a:r>
            <a:r>
              <a:rPr kumimoji="0" sz="2800" b="1">
                <a:solidFill>
                  <a:srgbClr val="3333FF"/>
                </a:solidFill>
                <a:latin typeface="隶书" pitchFamily="49" charset="-122"/>
                <a:ea typeface="隶书" pitchFamily="49" charset="-122"/>
              </a:rPr>
              <a:t>(假定0.5小时价值0.5元)</a:t>
            </a:r>
          </a:p>
        </p:txBody>
      </p:sp>
      <p:sp>
        <p:nvSpPr>
          <p:cNvPr id="76834" name=""/>
          <p:cNvSpPr/>
          <p:nvPr/>
        </p:nvSpPr>
        <p:spPr>
          <a:xfrm>
            <a:off x="5148262" y="3860800"/>
            <a:ext cx="13684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2800" b="1">
                <a:solidFill>
                  <a:srgbClr val="3333FF"/>
                </a:solidFill>
                <a:latin typeface="华文中宋" pitchFamily="2" charset="-122"/>
                <a:ea typeface="华文中宋" pitchFamily="2" charset="-122"/>
              </a:rPr>
              <a:t>0.5 元</a:t>
            </a:r>
          </a:p>
        </p:txBody>
      </p:sp>
      <p:sp>
        <p:nvSpPr>
          <p:cNvPr id="76835" name=""/>
          <p:cNvSpPr/>
          <p:nvPr/>
        </p:nvSpPr>
        <p:spPr>
          <a:xfrm>
            <a:off x="7092950" y="3644900"/>
            <a:ext cx="1800225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2800" b="1">
                <a:solidFill>
                  <a:srgbClr val="3333FF"/>
                </a:solidFill>
                <a:latin typeface="华文中宋" pitchFamily="2" charset="-122"/>
                <a:ea typeface="华文中宋" pitchFamily="2" charset="-122"/>
              </a:rPr>
              <a:t>0.5元×2＝1元</a:t>
            </a:r>
          </a:p>
        </p:txBody>
      </p:sp>
      <p:sp>
        <p:nvSpPr>
          <p:cNvPr id="76836" name=""/>
          <p:cNvSpPr/>
          <p:nvPr/>
        </p:nvSpPr>
        <p:spPr>
          <a:xfrm>
            <a:off x="250825" y="2349500"/>
            <a:ext cx="2232025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2800">
                <a:latin typeface="华文中宋" pitchFamily="2" charset="-122"/>
                <a:ea typeface="华文中宋" pitchFamily="2" charset="-122"/>
              </a:rPr>
              <a:t> </a:t>
            </a:r>
            <a:r>
              <a:rPr kumimoji="0" sz="2800" b="1">
                <a:latin typeface="华文中宋" pitchFamily="2" charset="-122"/>
                <a:ea typeface="华文中宋" pitchFamily="2" charset="-122"/>
              </a:rPr>
              <a:t>1双鞋/1小时</a:t>
            </a:r>
          </a:p>
        </p:txBody>
      </p:sp>
      <p:sp>
        <p:nvSpPr>
          <p:cNvPr id="76837" name=""/>
          <p:cNvSpPr/>
          <p:nvPr/>
        </p:nvSpPr>
        <p:spPr>
          <a:xfrm>
            <a:off x="250825" y="4941888"/>
            <a:ext cx="2232025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2800">
                <a:latin typeface="华文中宋" pitchFamily="2" charset="-122"/>
                <a:ea typeface="华文中宋" pitchFamily="2" charset="-122"/>
              </a:rPr>
              <a:t> </a:t>
            </a:r>
            <a:r>
              <a:rPr kumimoji="0" sz="2800" b="1">
                <a:latin typeface="华文中宋" pitchFamily="2" charset="-122"/>
                <a:ea typeface="华文中宋" pitchFamily="2" charset="-122"/>
              </a:rPr>
              <a:t>4双鞋/1小时</a:t>
            </a:r>
          </a:p>
        </p:txBody>
      </p:sp>
      <p:sp>
        <p:nvSpPr>
          <p:cNvPr id="76838" name=""/>
          <p:cNvSpPr/>
          <p:nvPr/>
        </p:nvSpPr>
        <p:spPr>
          <a:xfrm>
            <a:off x="3059112" y="2492375"/>
            <a:ext cx="1401762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2800" b="1">
                <a:latin typeface="华文中宋" pitchFamily="2" charset="-122"/>
                <a:ea typeface="华文中宋" pitchFamily="2" charset="-122"/>
              </a:rPr>
              <a:t>1 小时</a:t>
            </a:r>
          </a:p>
        </p:txBody>
      </p:sp>
      <p:sp>
        <p:nvSpPr>
          <p:cNvPr id="76839" name=""/>
          <p:cNvSpPr/>
          <p:nvPr/>
        </p:nvSpPr>
        <p:spPr>
          <a:xfrm>
            <a:off x="5435600" y="2492375"/>
            <a:ext cx="1081088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2800" b="1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1 元</a:t>
            </a:r>
          </a:p>
        </p:txBody>
      </p:sp>
      <p:sp>
        <p:nvSpPr>
          <p:cNvPr id="76840" name=""/>
          <p:cNvSpPr/>
          <p:nvPr/>
        </p:nvSpPr>
        <p:spPr>
          <a:xfrm>
            <a:off x="7235825" y="2349500"/>
            <a:ext cx="1639888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2800" b="1">
                <a:latin typeface="华文中宋" pitchFamily="2" charset="-122"/>
                <a:ea typeface="华文中宋" pitchFamily="2" charset="-122"/>
              </a:rPr>
              <a:t>1元×1</a:t>
            </a:r>
          </a:p>
          <a:p>
            <a:pPr lvl="0"/>
            <a:r>
              <a:rPr kumimoji="0" sz="2800" b="1">
                <a:latin typeface="华文中宋" pitchFamily="2" charset="-122"/>
                <a:ea typeface="华文中宋" pitchFamily="2" charset="-122"/>
              </a:rPr>
              <a:t>＝1元</a:t>
            </a:r>
          </a:p>
        </p:txBody>
      </p:sp>
      <p:sp>
        <p:nvSpPr>
          <p:cNvPr id="76841" name=""/>
          <p:cNvSpPr/>
          <p:nvPr/>
        </p:nvSpPr>
        <p:spPr>
          <a:xfrm>
            <a:off x="7092950" y="4941888"/>
            <a:ext cx="1873250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2800" b="1">
                <a:latin typeface="华文中宋" pitchFamily="2" charset="-122"/>
                <a:ea typeface="华文中宋" pitchFamily="2" charset="-122"/>
              </a:rPr>
              <a:t>0.25元×4＝1元</a:t>
            </a:r>
          </a:p>
        </p:txBody>
      </p:sp>
      <p:sp>
        <p:nvSpPr>
          <p:cNvPr id="76842" name=""/>
          <p:cNvSpPr/>
          <p:nvPr/>
        </p:nvSpPr>
        <p:spPr>
          <a:xfrm>
            <a:off x="5148262" y="5157788"/>
            <a:ext cx="1439862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2800" b="1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0.25元</a:t>
            </a:r>
          </a:p>
        </p:txBody>
      </p:sp>
      <p:sp>
        <p:nvSpPr>
          <p:cNvPr id="76843" name=""/>
          <p:cNvSpPr/>
          <p:nvPr/>
        </p:nvSpPr>
        <p:spPr>
          <a:xfrm>
            <a:off x="2916238" y="5157788"/>
            <a:ext cx="18002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2800" b="1">
                <a:latin typeface="华文中宋" pitchFamily="2" charset="-122"/>
                <a:ea typeface="华文中宋" pitchFamily="2" charset="-122"/>
              </a:rPr>
              <a:t>0.25小时</a:t>
            </a:r>
          </a:p>
        </p:txBody>
      </p:sp>
      <p:sp>
        <p:nvSpPr>
          <p:cNvPr id="76844" name=""/>
          <p:cNvSpPr/>
          <p:nvPr/>
        </p:nvSpPr>
        <p:spPr>
          <a:xfrm>
            <a:off x="7164388" y="1052512"/>
            <a:ext cx="1728788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20000"/>
              </a:spcBef>
            </a:pPr>
            <a:r>
              <a:rPr kumimoji="0" sz="2800">
                <a:solidFill>
                  <a:srgbClr val="FF0000"/>
                </a:solidFill>
                <a:latin typeface="华文隶书" pitchFamily="2" charset="-122"/>
                <a:ea typeface="华文隶书" pitchFamily="2" charset="-122"/>
              </a:rPr>
              <a:t> </a:t>
            </a:r>
            <a:r>
              <a:rPr kumimoji="0" sz="2800" b="1">
                <a:solidFill>
                  <a:srgbClr val="FF0000"/>
                </a:solidFill>
                <a:latin typeface="华文隶书" pitchFamily="2" charset="-122"/>
                <a:ea typeface="华文隶书" pitchFamily="2" charset="-122"/>
              </a:rPr>
              <a:t>商品价值总量</a:t>
            </a:r>
          </a:p>
        </p:txBody>
      </p:sp>
      <p:sp>
        <p:nvSpPr>
          <p:cNvPr id="76845" name=""/>
          <p:cNvSpPr/>
          <p:nvPr/>
        </p:nvSpPr>
        <p:spPr>
          <a:xfrm>
            <a:off x="5003800" y="981075"/>
            <a:ext cx="1944688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2800" b="1">
                <a:solidFill>
                  <a:srgbClr val="FF0000"/>
                </a:solidFill>
                <a:latin typeface="Verdana" pitchFamily="34" charset="0"/>
                <a:ea typeface="华文隶书" pitchFamily="2" charset="-122"/>
              </a:rPr>
              <a:t>单位商品价值量</a:t>
            </a:r>
          </a:p>
        </p:txBody>
      </p:sp>
      <p:sp>
        <p:nvSpPr>
          <p:cNvPr id="76846" name=""/>
          <p:cNvSpPr/>
          <p:nvPr/>
        </p:nvSpPr>
        <p:spPr>
          <a:xfrm>
            <a:off x="2843212" y="981075"/>
            <a:ext cx="2016125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20000"/>
              </a:spcBef>
            </a:pPr>
            <a:r>
              <a:rPr kumimoji="0" sz="2800" b="1">
                <a:solidFill>
                  <a:srgbClr val="0000FF"/>
                </a:solidFill>
                <a:latin typeface="Verdana" pitchFamily="34" charset="0"/>
                <a:ea typeface="华文隶书" pitchFamily="2" charset="-122"/>
              </a:rPr>
              <a:t>社会必要劳动时间</a:t>
            </a:r>
          </a:p>
        </p:txBody>
      </p:sp>
      <p:sp>
        <p:nvSpPr>
          <p:cNvPr id="76847" name=""/>
          <p:cNvSpPr/>
          <p:nvPr/>
        </p:nvSpPr>
        <p:spPr>
          <a:xfrm>
            <a:off x="539750" y="1052512"/>
            <a:ext cx="1800225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kumimoji="0" sz="2800" b="1">
                <a:solidFill>
                  <a:srgbClr val="0000FF"/>
                </a:solidFill>
                <a:latin typeface="Verdana" pitchFamily="34" charset="0"/>
                <a:ea typeface="华文隶书" pitchFamily="2" charset="-122"/>
              </a:rPr>
              <a:t>社会劳动生产率</a:t>
            </a:r>
          </a:p>
        </p:txBody>
      </p:sp>
      <p:sp>
        <p:nvSpPr>
          <p:cNvPr id="76848" name=""/>
          <p:cNvSpPr/>
          <p:nvPr/>
        </p:nvSpPr>
        <p:spPr>
          <a:xfrm>
            <a:off x="1979612" y="5445125"/>
            <a:ext cx="53975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sz="2800" b="1">
                <a:solidFill>
                  <a:srgbClr val="FF3300"/>
                </a:solidFill>
              </a:rPr>
              <a:t>高</a:t>
            </a:r>
          </a:p>
        </p:txBody>
      </p:sp>
      <p:sp>
        <p:nvSpPr>
          <p:cNvPr id="76849" name=""/>
          <p:cNvSpPr/>
          <p:nvPr/>
        </p:nvSpPr>
        <p:spPr>
          <a:xfrm>
            <a:off x="1860550" y="2905125"/>
            <a:ext cx="53975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sz="2800" b="1">
                <a:solidFill>
                  <a:srgbClr val="FF3300"/>
                </a:solidFill>
              </a:rPr>
              <a:t>低</a:t>
            </a:r>
          </a:p>
        </p:txBody>
      </p:sp>
      <p:sp>
        <p:nvSpPr>
          <p:cNvPr id="76850" name=""/>
          <p:cNvSpPr/>
          <p:nvPr/>
        </p:nvSpPr>
        <p:spPr>
          <a:xfrm>
            <a:off x="6318250" y="5321300"/>
            <a:ext cx="53975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sz="2800" b="1">
                <a:solidFill>
                  <a:srgbClr val="FF3300"/>
                </a:solidFill>
              </a:rPr>
              <a:t>小</a:t>
            </a:r>
          </a:p>
        </p:txBody>
      </p:sp>
      <p:sp>
        <p:nvSpPr>
          <p:cNvPr id="76851" name=""/>
          <p:cNvSpPr/>
          <p:nvPr/>
        </p:nvSpPr>
        <p:spPr>
          <a:xfrm>
            <a:off x="6173788" y="2800350"/>
            <a:ext cx="53975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sz="2800" b="1">
                <a:solidFill>
                  <a:srgbClr val="FF3300"/>
                </a:solidFill>
              </a:rPr>
              <a:t>大</a:t>
            </a:r>
          </a:p>
        </p:txBody>
      </p:sp>
      <p:sp>
        <p:nvSpPr>
          <p:cNvPr id="76852" name=""/>
          <p:cNvSpPr/>
          <p:nvPr/>
        </p:nvSpPr>
        <p:spPr>
          <a:xfrm>
            <a:off x="4284662" y="5516562"/>
            <a:ext cx="53975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sz="2800" b="1">
                <a:solidFill>
                  <a:srgbClr val="FF3300"/>
                </a:solidFill>
              </a:rPr>
              <a:t>少</a:t>
            </a:r>
          </a:p>
        </p:txBody>
      </p:sp>
      <p:sp>
        <p:nvSpPr>
          <p:cNvPr id="76853" name=""/>
          <p:cNvSpPr/>
          <p:nvPr/>
        </p:nvSpPr>
        <p:spPr>
          <a:xfrm>
            <a:off x="3941762" y="2800350"/>
            <a:ext cx="53975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sz="2800" b="1">
                <a:solidFill>
                  <a:srgbClr val="FF3300"/>
                </a:solidFill>
              </a:rPr>
              <a:t>多</a:t>
            </a:r>
          </a:p>
        </p:txBody>
      </p:sp>
      <p:sp>
        <p:nvSpPr>
          <p:cNvPr id="76854" name=""/>
          <p:cNvSpPr/>
          <p:nvPr/>
        </p:nvSpPr>
        <p:spPr>
          <a:xfrm>
            <a:off x="611188" y="2781300"/>
            <a:ext cx="1233488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kumimoji="0" sz="3200" b="1"/>
              <a:t>(降低</a:t>
            </a:r>
            <a:r>
              <a:rPr kumimoji="0" b="1"/>
              <a:t>)</a:t>
            </a:r>
          </a:p>
        </p:txBody>
      </p:sp>
      <p:sp>
        <p:nvSpPr>
          <p:cNvPr id="76855" name=""/>
          <p:cNvSpPr/>
          <p:nvPr/>
        </p:nvSpPr>
        <p:spPr>
          <a:xfrm>
            <a:off x="755650" y="5445125"/>
            <a:ext cx="113347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kumimoji="0" sz="2800" b="1"/>
              <a:t>(提高)</a:t>
            </a:r>
          </a:p>
        </p:txBody>
      </p:sp>
      <p:sp>
        <p:nvSpPr>
          <p:cNvPr id="76856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768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768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768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/>
                                        <p:tgtEl>
                                          <p:spTgt spid="768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dur="500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27" dur="500"/>
                                        <p:tgtEl>
                                          <p:spTgt spid="768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2" dur="500"/>
                                        <p:tgtEl>
                                          <p:spTgt spid="768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7" dur="500"/>
                                        <p:tgtEl>
                                          <p:spTgt spid="768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42" dur="500"/>
                                        <p:tgtEl>
                                          <p:spTgt spid="768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47" dur="500"/>
                                        <p:tgtEl>
                                          <p:spTgt spid="768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52" dur="500"/>
                                        <p:tgtEl>
                                          <p:spTgt spid="768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dur="50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57" dur="500"/>
                                        <p:tgtEl>
                                          <p:spTgt spid="768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dur="5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62" dur="500"/>
                                        <p:tgtEl>
                                          <p:spTgt spid="76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67" dur="500"/>
                                        <p:tgtEl>
                                          <p:spTgt spid="768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72" dur="500"/>
                                        <p:tgtEl>
                                          <p:spTgt spid="768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77" dur="500"/>
                                        <p:tgtEl>
                                          <p:spTgt spid="768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82" dur="500"/>
                                        <p:tgtEl>
                                          <p:spTgt spid="768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87" dur="500"/>
                                        <p:tgtEl>
                                          <p:spTgt spid="768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92" dur="500"/>
                                        <p:tgtEl>
                                          <p:spTgt spid="768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97" dur="500"/>
                                        <p:tgtEl>
                                          <p:spTgt spid="76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33" grpId="0"/>
      <p:bldP spid="76834" grpId="1"/>
      <p:bldP spid="76835" grpId="2"/>
      <p:bldP spid="76836" grpId="3"/>
      <p:bldP spid="76837" grpId="4"/>
      <p:bldP spid="76838" grpId="5"/>
      <p:bldP spid="76839" grpId="6"/>
      <p:bldP spid="76840" grpId="7"/>
      <p:bldP spid="76841" grpId="8"/>
      <p:bldP spid="76842" grpId="9"/>
      <p:bldP spid="76843" grpId="10"/>
      <p:bldP spid="76854" grpId="1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826" name=""/>
          <p:cNvSpPr/>
          <p:nvPr/>
        </p:nvSpPr>
        <p:spPr>
          <a:xfrm>
            <a:off x="914400" y="0"/>
            <a:ext cx="8229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b="1">
              <a:solidFill>
                <a:srgbClr val="CC3300"/>
              </a:solidFill>
            </a:endParaRPr>
          </a:p>
        </p:txBody>
      </p:sp>
      <p:graphicFrame>
        <p:nvGraphicFramePr>
          <p:cNvPr id="77890" name=""/>
          <p:cNvGraphicFramePr>
            <a:graphicFrameLocks noGrp="1"/>
          </p:cNvGraphicFramePr>
          <p:nvPr/>
        </p:nvGraphicFramePr>
        <p:xfrm>
          <a:off x="179388" y="836612"/>
          <a:ext cx="8785225" cy="5616575"/>
        </p:xfrm>
        <a:graphic>
          <a:graphicData uri="http://schemas.openxmlformats.org/drawingml/2006/table">
            <a:tbl>
              <a:tblPr/>
              <a:tblGrid>
                <a:gridCol w="1762125"/>
                <a:gridCol w="1262062"/>
                <a:gridCol w="1990725"/>
                <a:gridCol w="1754188"/>
                <a:gridCol w="2016125"/>
              </a:tblGrid>
              <a:tr h="1079500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2400" b="1">
                        <a:solidFill>
                          <a:srgbClr val="0000FF"/>
                        </a:solidFill>
                        <a:ea typeface="华文中宋" pitchFamily="2" charset="-122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2400" b="1">
                        <a:solidFill>
                          <a:srgbClr val="0000FF"/>
                        </a:solidFill>
                        <a:ea typeface="华文中宋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2400" b="1">
                        <a:solidFill>
                          <a:srgbClr val="0000FF"/>
                        </a:solidFill>
                        <a:ea typeface="华文中宋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2400" b="1">
                        <a:solidFill>
                          <a:srgbClr val="0000FF"/>
                        </a:solidFill>
                        <a:ea typeface="华文中宋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2400" b="1">
                        <a:solidFill>
                          <a:srgbClr val="0000FF"/>
                        </a:solidFill>
                        <a:ea typeface="华文中宋" pitchFamily="2" charset="-122"/>
                      </a:endParaRPr>
                    </a:p>
                    <a:p>
                      <a:pPr marL="0" lvl="0" indent="0">
                        <a:buNone/>
                      </a:pPr>
                      <a:endParaRPr sz="2400" b="1">
                        <a:solidFill>
                          <a:srgbClr val="0000FF"/>
                        </a:solidFill>
                        <a:ea typeface="华文中宋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96988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2400" b="1">
                        <a:solidFill>
                          <a:srgbClr val="CC3300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r>
                        <a:rPr sz="2400" b="1">
                          <a:solidFill>
                            <a:srgbClr val="CC3300"/>
                          </a:solidFill>
                        </a:rPr>
                        <a:t> 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2400" b="1">
                        <a:solidFill>
                          <a:srgbClr val="CC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2400" b="1">
                        <a:solidFill>
                          <a:srgbClr val="CC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2400" b="1">
                        <a:solidFill>
                          <a:srgbClr val="CC3300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r>
                        <a:rPr sz="2400" b="1">
                          <a:solidFill>
                            <a:srgbClr val="CC3300"/>
                          </a:solidFill>
                        </a:rPr>
                        <a:t>  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2400" b="1">
                        <a:solidFill>
                          <a:srgbClr val="CC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04925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2400" b="1">
                        <a:solidFill>
                          <a:srgbClr val="0033CC"/>
                        </a:solidFill>
                        <a:ea typeface="华文中宋" pitchFamily="2" charset="-122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2400" b="1">
                        <a:solidFill>
                          <a:srgbClr val="0033CC"/>
                        </a:solidFill>
                        <a:ea typeface="华文中宋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2400" b="1">
                        <a:solidFill>
                          <a:srgbClr val="0033CC"/>
                        </a:solidFill>
                        <a:ea typeface="华文中宋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2400" b="1">
                        <a:solidFill>
                          <a:srgbClr val="0033CC"/>
                        </a:solidFill>
                        <a:ea typeface="华文中宋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2400" b="1">
                        <a:solidFill>
                          <a:srgbClr val="0033CC"/>
                        </a:solidFill>
                        <a:ea typeface="华文中宋" pitchFamily="2" charset="-122"/>
                      </a:endParaRPr>
                    </a:p>
                    <a:p>
                      <a:pPr marL="0" lvl="0" indent="0">
                        <a:buNone/>
                      </a:pPr>
                      <a:endParaRPr sz="2400" b="1">
                        <a:solidFill>
                          <a:srgbClr val="0033CC"/>
                        </a:solidFill>
                        <a:ea typeface="华文中宋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27100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2400" b="1">
                        <a:solidFill>
                          <a:srgbClr val="CC330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400" b="1">
                          <a:solidFill>
                            <a:srgbClr val="CC3300"/>
                          </a:solidFill>
                        </a:rPr>
                        <a:t> 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400" b="1">
                          <a:solidFill>
                            <a:srgbClr val="CC3300"/>
                          </a:solidFill>
                        </a:rPr>
                        <a:t> 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400" b="1">
                          <a:solidFill>
                            <a:srgbClr val="CC3300"/>
                          </a:solidFill>
                        </a:rPr>
                        <a:t> 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400" b="1">
                          <a:solidFill>
                            <a:srgbClr val="CC3300"/>
                          </a:solidFill>
                        </a:rPr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008062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2400" b="1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2400" b="1">
                        <a:solidFill>
                          <a:srgbClr val="CC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400" b="1">
                          <a:solidFill>
                            <a:srgbClr val="CC3300"/>
                          </a:solidFill>
                        </a:rPr>
                        <a:t> 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400" b="1">
                          <a:solidFill>
                            <a:srgbClr val="CC3300"/>
                          </a:solidFill>
                        </a:rPr>
                        <a:t> 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24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1" lang="zh-CN" altLang="en-US" sz="20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1" lang="zh-CN" altLang="en-US" sz="1800" b="0" i="0" u="none">
                          <a:solidFill>
                            <a:schemeClr val="tx1"/>
                          </a:solidFill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2400" b="1">
                        <a:solidFill>
                          <a:srgbClr val="CC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77865" name="">
            <a:hlinkClick action="ppaction://noaction" tooltip="返回"/>
          </p:cNvPr>
          <p:cNvSpPr/>
          <p:nvPr/>
        </p:nvSpPr>
        <p:spPr>
          <a:xfrm>
            <a:off x="323850" y="188912"/>
            <a:ext cx="8640762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sz="3600" b="1">
                <a:solidFill>
                  <a:srgbClr val="008000"/>
                </a:solidFill>
                <a:latin typeface="华文隶书" pitchFamily="2" charset="-122"/>
                <a:ea typeface="华文隶书" pitchFamily="2" charset="-122"/>
              </a:rPr>
              <a:t>商品的价值量与</a:t>
            </a:r>
            <a:r>
              <a:rPr sz="3600" b="1">
                <a:solidFill>
                  <a:srgbClr val="FF0000"/>
                </a:solidFill>
                <a:latin typeface="华文隶书" pitchFamily="2" charset="-122"/>
                <a:ea typeface="华文隶书" pitchFamily="2" charset="-122"/>
              </a:rPr>
              <a:t>个别</a:t>
            </a:r>
            <a:r>
              <a:rPr sz="3600" b="1">
                <a:solidFill>
                  <a:srgbClr val="008000"/>
                </a:solidFill>
                <a:latin typeface="华文隶书" pitchFamily="2" charset="-122"/>
                <a:ea typeface="华文隶书" pitchFamily="2" charset="-122"/>
              </a:rPr>
              <a:t>劳动生产率的关系</a:t>
            </a:r>
            <a:endParaRPr b="1">
              <a:solidFill>
                <a:srgbClr val="CC3300"/>
              </a:solidFill>
              <a:latin typeface="华文隶书" pitchFamily="2" charset="-122"/>
              <a:ea typeface="华文隶书" pitchFamily="2" charset="-122"/>
            </a:endParaRPr>
          </a:p>
        </p:txBody>
      </p:sp>
      <p:sp>
        <p:nvSpPr>
          <p:cNvPr id="77866" name=""/>
          <p:cNvSpPr/>
          <p:nvPr/>
        </p:nvSpPr>
        <p:spPr>
          <a:xfrm>
            <a:off x="8459788" y="6381750"/>
            <a:ext cx="684212" cy="476250"/>
          </a:xfrm>
          <a:prstGeom prst="actionButtonReturn">
            <a:avLst/>
          </a:prstGeom>
          <a:solidFill>
            <a:schemeClr val="hlink"/>
          </a:solidFill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77867" name=""/>
          <p:cNvSpPr/>
          <p:nvPr/>
        </p:nvSpPr>
        <p:spPr>
          <a:xfrm>
            <a:off x="5219700" y="908050"/>
            <a:ext cx="1800225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2800" b="1">
                <a:solidFill>
                  <a:srgbClr val="FF3300"/>
                </a:solidFill>
                <a:latin typeface="Verdana" pitchFamily="34" charset="0"/>
                <a:ea typeface="华文隶书" pitchFamily="2" charset="-122"/>
              </a:rPr>
              <a:t>单位商品价值量</a:t>
            </a:r>
          </a:p>
        </p:txBody>
      </p:sp>
      <p:sp>
        <p:nvSpPr>
          <p:cNvPr id="77868" name=""/>
          <p:cNvSpPr/>
          <p:nvPr/>
        </p:nvSpPr>
        <p:spPr>
          <a:xfrm>
            <a:off x="7308850" y="981075"/>
            <a:ext cx="1439862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kumimoji="0" sz="2800" b="1">
                <a:solidFill>
                  <a:srgbClr val="0000FF"/>
                </a:solidFill>
                <a:latin typeface="Verdana" pitchFamily="34" charset="0"/>
                <a:ea typeface="华文隶书" pitchFamily="2" charset="-122"/>
              </a:rPr>
              <a:t>商品价值总量</a:t>
            </a:r>
          </a:p>
        </p:txBody>
      </p:sp>
      <p:sp>
        <p:nvSpPr>
          <p:cNvPr id="77869" name=""/>
          <p:cNvSpPr/>
          <p:nvPr/>
        </p:nvSpPr>
        <p:spPr>
          <a:xfrm>
            <a:off x="3348038" y="908050"/>
            <a:ext cx="1800225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20000"/>
              </a:spcBef>
            </a:pPr>
            <a:r>
              <a:rPr kumimoji="0" sz="2800" b="1">
                <a:solidFill>
                  <a:srgbClr val="0000FF"/>
                </a:solidFill>
                <a:latin typeface="Verdana" pitchFamily="34" charset="0"/>
                <a:ea typeface="华文隶书" pitchFamily="2" charset="-122"/>
              </a:rPr>
              <a:t>社会必要劳动时间</a:t>
            </a:r>
          </a:p>
        </p:txBody>
      </p:sp>
      <p:sp>
        <p:nvSpPr>
          <p:cNvPr id="77870" name=""/>
          <p:cNvSpPr/>
          <p:nvPr/>
        </p:nvSpPr>
        <p:spPr>
          <a:xfrm>
            <a:off x="250825" y="981075"/>
            <a:ext cx="1657350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20000"/>
              </a:spcBef>
            </a:pPr>
            <a:r>
              <a:rPr kumimoji="0" sz="2800" b="1">
                <a:solidFill>
                  <a:srgbClr val="0000FF"/>
                </a:solidFill>
                <a:latin typeface="Verdana" pitchFamily="34" charset="0"/>
                <a:ea typeface="华文隶书" pitchFamily="2" charset="-122"/>
              </a:rPr>
              <a:t>社会劳动生产率</a:t>
            </a:r>
          </a:p>
        </p:txBody>
      </p:sp>
      <p:sp>
        <p:nvSpPr>
          <p:cNvPr id="77871" name=""/>
          <p:cNvSpPr/>
          <p:nvPr/>
        </p:nvSpPr>
        <p:spPr>
          <a:xfrm>
            <a:off x="5219700" y="3429000"/>
            <a:ext cx="1800225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20000"/>
              </a:spcBef>
            </a:pPr>
            <a:r>
              <a:rPr kumimoji="0" sz="2800" b="1">
                <a:solidFill>
                  <a:srgbClr val="FF3300"/>
                </a:solidFill>
                <a:latin typeface="Verdana" pitchFamily="34" charset="0"/>
                <a:ea typeface="华文隶书" pitchFamily="2" charset="-122"/>
              </a:rPr>
              <a:t>单位商品价值量</a:t>
            </a:r>
          </a:p>
        </p:txBody>
      </p:sp>
      <p:sp>
        <p:nvSpPr>
          <p:cNvPr id="77872" name=""/>
          <p:cNvSpPr/>
          <p:nvPr/>
        </p:nvSpPr>
        <p:spPr>
          <a:xfrm>
            <a:off x="3348038" y="3429000"/>
            <a:ext cx="1727200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2800" b="1">
                <a:solidFill>
                  <a:srgbClr val="0033CC"/>
                </a:solidFill>
                <a:latin typeface="Verdana" pitchFamily="34" charset="0"/>
                <a:ea typeface="华文隶书" pitchFamily="2" charset="-122"/>
              </a:rPr>
              <a:t>社会必要劳动时间</a:t>
            </a:r>
          </a:p>
        </p:txBody>
      </p:sp>
      <p:sp>
        <p:nvSpPr>
          <p:cNvPr id="77873" name=""/>
          <p:cNvSpPr/>
          <p:nvPr/>
        </p:nvSpPr>
        <p:spPr>
          <a:xfrm>
            <a:off x="7235825" y="3429000"/>
            <a:ext cx="1503362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2800" b="1">
                <a:solidFill>
                  <a:srgbClr val="0033CC"/>
                </a:solidFill>
                <a:latin typeface="Verdana" pitchFamily="34" charset="0"/>
                <a:ea typeface="华文隶书" pitchFamily="2" charset="-122"/>
              </a:rPr>
              <a:t>商品价值总量</a:t>
            </a:r>
          </a:p>
        </p:txBody>
      </p:sp>
      <p:sp>
        <p:nvSpPr>
          <p:cNvPr id="77874" name=""/>
          <p:cNvSpPr/>
          <p:nvPr/>
        </p:nvSpPr>
        <p:spPr>
          <a:xfrm>
            <a:off x="1908175" y="3429000"/>
            <a:ext cx="1358900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20000"/>
              </a:spcBef>
            </a:pPr>
            <a:r>
              <a:rPr kumimoji="0" sz="2800" b="1">
                <a:solidFill>
                  <a:srgbClr val="0033CC"/>
                </a:solidFill>
                <a:latin typeface="Verdana" pitchFamily="34" charset="0"/>
                <a:ea typeface="华文隶书" pitchFamily="2" charset="-122"/>
              </a:rPr>
              <a:t>个别劳动时间</a:t>
            </a:r>
          </a:p>
        </p:txBody>
      </p:sp>
      <p:sp>
        <p:nvSpPr>
          <p:cNvPr id="77875" name=""/>
          <p:cNvSpPr/>
          <p:nvPr/>
        </p:nvSpPr>
        <p:spPr>
          <a:xfrm>
            <a:off x="250825" y="3429000"/>
            <a:ext cx="1617662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20000"/>
              </a:spcBef>
            </a:pPr>
            <a:r>
              <a:rPr kumimoji="0" sz="2800" b="1">
                <a:solidFill>
                  <a:srgbClr val="0033CC"/>
                </a:solidFill>
                <a:latin typeface="Verdana" pitchFamily="34" charset="0"/>
                <a:ea typeface="华文隶书" pitchFamily="2" charset="-122"/>
              </a:rPr>
              <a:t>个别劳动生产率</a:t>
            </a:r>
          </a:p>
        </p:txBody>
      </p:sp>
      <p:sp>
        <p:nvSpPr>
          <p:cNvPr id="77876" name=""/>
          <p:cNvSpPr/>
          <p:nvPr/>
        </p:nvSpPr>
        <p:spPr>
          <a:xfrm>
            <a:off x="323850" y="2060575"/>
            <a:ext cx="1511300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20000"/>
              </a:spcBef>
            </a:pPr>
            <a:r>
              <a:rPr kumimoji="0" sz="2800" b="1">
                <a:latin typeface="华文中宋" pitchFamily="2" charset="-122"/>
                <a:ea typeface="华文中宋" pitchFamily="2" charset="-122"/>
              </a:rPr>
              <a:t>2双鞋/1小时</a:t>
            </a:r>
          </a:p>
        </p:txBody>
      </p:sp>
      <p:sp>
        <p:nvSpPr>
          <p:cNvPr id="77877" name=""/>
          <p:cNvSpPr/>
          <p:nvPr/>
        </p:nvSpPr>
        <p:spPr>
          <a:xfrm>
            <a:off x="3276600" y="1989138"/>
            <a:ext cx="1944688" cy="1187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kumimoji="0">
                <a:latin typeface="华文中宋" pitchFamily="2" charset="-122"/>
                <a:ea typeface="华文中宋" pitchFamily="2" charset="-122"/>
              </a:rPr>
              <a:t> </a:t>
            </a:r>
            <a:r>
              <a:rPr kumimoji="0" b="1">
                <a:latin typeface="华文中宋" pitchFamily="2" charset="-122"/>
                <a:ea typeface="华文中宋" pitchFamily="2" charset="-122"/>
              </a:rPr>
              <a:t>0.5小时</a:t>
            </a:r>
          </a:p>
          <a:p>
            <a:pPr lvl="0" algn="ctr"/>
            <a:r>
              <a:rPr kumimoji="0" b="1">
                <a:latin typeface="华文中宋" pitchFamily="2" charset="-122"/>
                <a:ea typeface="华文中宋" pitchFamily="2" charset="-122"/>
              </a:rPr>
              <a:t>(0.5小时价值0.5 元)</a:t>
            </a:r>
          </a:p>
        </p:txBody>
      </p:sp>
      <p:sp>
        <p:nvSpPr>
          <p:cNvPr id="77878" name=""/>
          <p:cNvSpPr/>
          <p:nvPr/>
        </p:nvSpPr>
        <p:spPr>
          <a:xfrm>
            <a:off x="5435600" y="2276475"/>
            <a:ext cx="11684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2800" b="1">
                <a:solidFill>
                  <a:srgbClr val="FF3300"/>
                </a:solidFill>
                <a:latin typeface="华文中宋" pitchFamily="2" charset="-122"/>
                <a:ea typeface="华文中宋" pitchFamily="2" charset="-122"/>
              </a:rPr>
              <a:t>0.5元</a:t>
            </a:r>
          </a:p>
        </p:txBody>
      </p:sp>
      <p:sp>
        <p:nvSpPr>
          <p:cNvPr id="77879" name=""/>
          <p:cNvSpPr/>
          <p:nvPr/>
        </p:nvSpPr>
        <p:spPr>
          <a:xfrm>
            <a:off x="7092950" y="2133600"/>
            <a:ext cx="1800225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2800" b="1">
                <a:latin typeface="华文中宋" pitchFamily="2" charset="-122"/>
                <a:ea typeface="华文中宋" pitchFamily="2" charset="-122"/>
              </a:rPr>
              <a:t>0.5元×2＝1 元</a:t>
            </a:r>
          </a:p>
        </p:txBody>
      </p:sp>
      <p:sp>
        <p:nvSpPr>
          <p:cNvPr id="77880" name=""/>
          <p:cNvSpPr/>
          <p:nvPr/>
        </p:nvSpPr>
        <p:spPr>
          <a:xfrm>
            <a:off x="179388" y="4508500"/>
            <a:ext cx="1800225" cy="8604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  <a:spcBef>
                <a:spcPct val="20000"/>
              </a:spcBef>
            </a:pPr>
            <a:r>
              <a:rPr kumimoji="0" sz="2800" b="1">
                <a:latin typeface="华文中宋" pitchFamily="2" charset="-122"/>
                <a:ea typeface="华文中宋" pitchFamily="2" charset="-122"/>
              </a:rPr>
              <a:t>1双鞋</a:t>
            </a:r>
            <a:r>
              <a:rPr kumimoji="0" sz="2800" b="1"/>
              <a:t>/1小时</a:t>
            </a:r>
            <a:r>
              <a:rPr kumimoji="0" sz="2800" b="1">
                <a:latin typeface="华文中宋" pitchFamily="2" charset="-122"/>
                <a:ea typeface="华文中宋" pitchFamily="2" charset="-122"/>
              </a:rPr>
              <a:t>(</a:t>
            </a:r>
            <a:r>
              <a:rPr kumimoji="0" sz="2800" b="1">
                <a:solidFill>
                  <a:srgbClr val="FF3300"/>
                </a:solidFill>
                <a:latin typeface="华文中宋" pitchFamily="2" charset="-122"/>
                <a:ea typeface="华文中宋" pitchFamily="2" charset="-122"/>
              </a:rPr>
              <a:t>降低</a:t>
            </a:r>
            <a:r>
              <a:rPr kumimoji="0" sz="2800" b="1">
                <a:latin typeface="华文中宋" pitchFamily="2" charset="-122"/>
                <a:ea typeface="华文中宋" pitchFamily="2" charset="-122"/>
              </a:rPr>
              <a:t>)</a:t>
            </a:r>
          </a:p>
        </p:txBody>
      </p:sp>
      <p:sp>
        <p:nvSpPr>
          <p:cNvPr id="77881" name=""/>
          <p:cNvSpPr/>
          <p:nvPr/>
        </p:nvSpPr>
        <p:spPr>
          <a:xfrm>
            <a:off x="179388" y="5516562"/>
            <a:ext cx="1944688" cy="8604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  <a:spcBef>
                <a:spcPct val="20000"/>
              </a:spcBef>
            </a:pPr>
            <a:r>
              <a:rPr kumimoji="0" sz="2800" b="1">
                <a:latin typeface="华文中宋" pitchFamily="2" charset="-122"/>
                <a:ea typeface="华文中宋" pitchFamily="2" charset="-122"/>
              </a:rPr>
              <a:t>5双鞋</a:t>
            </a:r>
            <a:r>
              <a:rPr kumimoji="0" sz="2800" b="1"/>
              <a:t>/1小时</a:t>
            </a:r>
            <a:r>
              <a:rPr kumimoji="0" sz="2800" b="1">
                <a:latin typeface="华文中宋" pitchFamily="2" charset="-122"/>
                <a:ea typeface="华文中宋" pitchFamily="2" charset="-122"/>
              </a:rPr>
              <a:t>(</a:t>
            </a:r>
            <a:r>
              <a:rPr kumimoji="0" sz="2800" b="1">
                <a:solidFill>
                  <a:srgbClr val="FF3300"/>
                </a:solidFill>
                <a:latin typeface="华文中宋" pitchFamily="2" charset="-122"/>
                <a:ea typeface="华文中宋" pitchFamily="2" charset="-122"/>
              </a:rPr>
              <a:t>提高</a:t>
            </a:r>
            <a:r>
              <a:rPr kumimoji="0" sz="2800" b="1">
                <a:latin typeface="华文中宋" pitchFamily="2" charset="-122"/>
                <a:ea typeface="华文中宋" pitchFamily="2" charset="-122"/>
              </a:rPr>
              <a:t>)</a:t>
            </a:r>
          </a:p>
        </p:txBody>
      </p:sp>
      <p:sp>
        <p:nvSpPr>
          <p:cNvPr id="77882" name=""/>
          <p:cNvSpPr/>
          <p:nvPr/>
        </p:nvSpPr>
        <p:spPr>
          <a:xfrm>
            <a:off x="1979612" y="4724400"/>
            <a:ext cx="114935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20000"/>
              </a:spcBef>
            </a:pPr>
            <a:r>
              <a:rPr kumimoji="0" sz="2800" b="1">
                <a:latin typeface="华文中宋" pitchFamily="2" charset="-122"/>
                <a:ea typeface="华文中宋" pitchFamily="2" charset="-122"/>
              </a:rPr>
              <a:t>1小时</a:t>
            </a:r>
          </a:p>
        </p:txBody>
      </p:sp>
      <p:sp>
        <p:nvSpPr>
          <p:cNvPr id="77883" name=""/>
          <p:cNvSpPr/>
          <p:nvPr/>
        </p:nvSpPr>
        <p:spPr>
          <a:xfrm>
            <a:off x="2051050" y="5516562"/>
            <a:ext cx="1042988" cy="8604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lnSpc>
                <a:spcPct val="90000"/>
              </a:lnSpc>
            </a:pPr>
            <a:r>
              <a:rPr kumimoji="0" sz="2800" b="1">
                <a:latin typeface="华文中宋" pitchFamily="2" charset="-122"/>
                <a:ea typeface="华文中宋" pitchFamily="2" charset="-122"/>
              </a:rPr>
              <a:t>0.2</a:t>
            </a:r>
          </a:p>
          <a:p>
            <a:pPr lvl="0" algn="ctr">
              <a:lnSpc>
                <a:spcPct val="90000"/>
              </a:lnSpc>
            </a:pPr>
            <a:r>
              <a:rPr kumimoji="0" sz="2800" b="1">
                <a:latin typeface="华文中宋" pitchFamily="2" charset="-122"/>
                <a:ea typeface="华文中宋" pitchFamily="2" charset="-122"/>
              </a:rPr>
              <a:t>小时</a:t>
            </a:r>
          </a:p>
        </p:txBody>
      </p:sp>
      <p:sp>
        <p:nvSpPr>
          <p:cNvPr id="77884" name=""/>
          <p:cNvSpPr/>
          <p:nvPr/>
        </p:nvSpPr>
        <p:spPr>
          <a:xfrm>
            <a:off x="3419475" y="4724400"/>
            <a:ext cx="1509712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2800" b="1">
                <a:latin typeface="华文中宋" pitchFamily="2" charset="-122"/>
                <a:ea typeface="华文中宋" pitchFamily="2" charset="-122"/>
              </a:rPr>
              <a:t>0.5小时</a:t>
            </a:r>
          </a:p>
        </p:txBody>
      </p:sp>
      <p:sp>
        <p:nvSpPr>
          <p:cNvPr id="77885" name=""/>
          <p:cNvSpPr/>
          <p:nvPr/>
        </p:nvSpPr>
        <p:spPr>
          <a:xfrm>
            <a:off x="3419475" y="5661025"/>
            <a:ext cx="1509712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2800" b="1">
                <a:latin typeface="华文中宋" pitchFamily="2" charset="-122"/>
                <a:ea typeface="华文中宋" pitchFamily="2" charset="-122"/>
              </a:rPr>
              <a:t>0.5小时</a:t>
            </a:r>
          </a:p>
        </p:txBody>
      </p:sp>
      <p:sp>
        <p:nvSpPr>
          <p:cNvPr id="77886" name=""/>
          <p:cNvSpPr/>
          <p:nvPr/>
        </p:nvSpPr>
        <p:spPr>
          <a:xfrm>
            <a:off x="5435600" y="4748212"/>
            <a:ext cx="1239838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20000"/>
              </a:spcBef>
            </a:pPr>
            <a:r>
              <a:rPr kumimoji="0" sz="2800" b="1">
                <a:solidFill>
                  <a:srgbClr val="FF3300"/>
                </a:solidFill>
                <a:latin typeface="华文中宋" pitchFamily="2" charset="-122"/>
                <a:ea typeface="华文中宋" pitchFamily="2" charset="-122"/>
              </a:rPr>
              <a:t>0.5元</a:t>
            </a:r>
          </a:p>
        </p:txBody>
      </p:sp>
      <p:sp>
        <p:nvSpPr>
          <p:cNvPr id="77887" name=""/>
          <p:cNvSpPr/>
          <p:nvPr/>
        </p:nvSpPr>
        <p:spPr>
          <a:xfrm>
            <a:off x="5435600" y="5684838"/>
            <a:ext cx="1239838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kumimoji="0" sz="2800" b="1">
                <a:solidFill>
                  <a:srgbClr val="FF3300"/>
                </a:solidFill>
                <a:latin typeface="华文中宋" pitchFamily="2" charset="-122"/>
                <a:ea typeface="华文中宋" pitchFamily="2" charset="-122"/>
              </a:rPr>
              <a:t>0.5元</a:t>
            </a:r>
          </a:p>
        </p:txBody>
      </p:sp>
      <p:sp>
        <p:nvSpPr>
          <p:cNvPr id="77888" name=""/>
          <p:cNvSpPr/>
          <p:nvPr/>
        </p:nvSpPr>
        <p:spPr>
          <a:xfrm>
            <a:off x="7092950" y="4581525"/>
            <a:ext cx="1709738" cy="8604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kumimoji="0" sz="2800" b="1">
                <a:latin typeface="华文中宋" pitchFamily="2" charset="-122"/>
                <a:ea typeface="华文中宋" pitchFamily="2" charset="-122"/>
              </a:rPr>
              <a:t>0.5元×1＝0.5元</a:t>
            </a:r>
          </a:p>
        </p:txBody>
      </p:sp>
      <p:sp>
        <p:nvSpPr>
          <p:cNvPr id="77889" name=""/>
          <p:cNvSpPr/>
          <p:nvPr/>
        </p:nvSpPr>
        <p:spPr>
          <a:xfrm>
            <a:off x="7092950" y="5589588"/>
            <a:ext cx="1854200" cy="8604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kumimoji="0" sz="2800" b="1">
                <a:latin typeface="华文中宋" pitchFamily="2" charset="-122"/>
                <a:ea typeface="华文中宋" pitchFamily="2" charset="-122"/>
              </a:rPr>
              <a:t>0.5元×5＝2.5元</a:t>
            </a:r>
          </a:p>
        </p:txBody>
      </p:sp>
      <p:sp>
        <p:nvSpPr>
          <p:cNvPr id="7789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77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778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778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/>
                                        <p:tgtEl>
                                          <p:spTgt spid="778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27" dur="500"/>
                                        <p:tgtEl>
                                          <p:spTgt spid="778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32" dur="500"/>
                                        <p:tgtEl>
                                          <p:spTgt spid="77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37" dur="500"/>
                                        <p:tgtEl>
                                          <p:spTgt spid="778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dur="50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42" dur="500"/>
                                        <p:tgtEl>
                                          <p:spTgt spid="778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dur="500" fill="hold" grpId="1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47" dur="500"/>
                                        <p:tgtEl>
                                          <p:spTgt spid="778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52" dur="500"/>
                                        <p:tgtEl>
                                          <p:spTgt spid="778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57" dur="500"/>
                                        <p:tgtEl>
                                          <p:spTgt spid="778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dur="5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62" dur="500"/>
                                        <p:tgtEl>
                                          <p:spTgt spid="778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dur="500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67" dur="500"/>
                                        <p:tgtEl>
                                          <p:spTgt spid="778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dur="500" fill="hold" grpId="1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2" dur="500"/>
                                        <p:tgtEl>
                                          <p:spTgt spid="778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76" grpId="0"/>
      <p:bldP spid="77877" grpId="1"/>
      <p:bldP spid="77878" grpId="2"/>
      <p:bldP spid="77879" grpId="3"/>
      <p:bldP spid="77880" grpId="4"/>
      <p:bldP spid="77881" grpId="5"/>
      <p:bldP spid="77882" grpId="6"/>
      <p:bldP spid="77883" grpId="7"/>
      <p:bldP spid="77884" grpId="8"/>
      <p:bldP spid="77885" grpId="9"/>
      <p:bldP spid="77886" grpId="10"/>
      <p:bldP spid="77887" grpId="11"/>
      <p:bldP spid="77888" grpId="12"/>
      <p:bldP spid="77889" grpId="13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778" name=""/>
          <p:cNvSpPr/>
          <p:nvPr/>
        </p:nvSpPr>
        <p:spPr>
          <a:xfrm>
            <a:off x="2555875" y="1125538"/>
            <a:ext cx="3349625" cy="568325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sz="3000" b="1">
                <a:solidFill>
                  <a:srgbClr val="0000CC"/>
                </a:solidFill>
                <a:ea typeface="方正姚体" pitchFamily="2" charset="-122"/>
              </a:rPr>
              <a:t>社会必要劳动时间</a:t>
            </a:r>
          </a:p>
        </p:txBody>
      </p:sp>
      <p:sp>
        <p:nvSpPr>
          <p:cNvPr id="75779" name=""/>
          <p:cNvSpPr/>
          <p:nvPr/>
        </p:nvSpPr>
        <p:spPr>
          <a:xfrm>
            <a:off x="2771775" y="2349500"/>
            <a:ext cx="2905125" cy="568325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sz="3000" b="1">
                <a:solidFill>
                  <a:srgbClr val="0000CC"/>
                </a:solidFill>
                <a:ea typeface="方正姚体" pitchFamily="2" charset="-122"/>
              </a:rPr>
              <a:t>社会劳动生产率</a:t>
            </a:r>
          </a:p>
        </p:txBody>
      </p:sp>
      <p:sp>
        <p:nvSpPr>
          <p:cNvPr id="75780" name=""/>
          <p:cNvSpPr/>
          <p:nvPr/>
        </p:nvSpPr>
        <p:spPr>
          <a:xfrm>
            <a:off x="2843212" y="4221162"/>
            <a:ext cx="2665412" cy="568325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sz="3000" b="1">
                <a:solidFill>
                  <a:srgbClr val="0000CC"/>
                </a:solidFill>
                <a:ea typeface="方正姚体" pitchFamily="2" charset="-122"/>
              </a:rPr>
              <a:t>个别劳动时间</a:t>
            </a:r>
          </a:p>
        </p:txBody>
      </p:sp>
      <p:sp>
        <p:nvSpPr>
          <p:cNvPr id="75781" name=""/>
          <p:cNvSpPr/>
          <p:nvPr/>
        </p:nvSpPr>
        <p:spPr>
          <a:xfrm>
            <a:off x="2843212" y="5373688"/>
            <a:ext cx="2897188" cy="568325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sz="3000" b="1">
                <a:solidFill>
                  <a:srgbClr val="0000CC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方正姚体" pitchFamily="2" charset="-122"/>
              </a:rPr>
              <a:t>个别劳动生产率</a:t>
            </a:r>
            <a:endParaRPr sz="3000" b="1">
              <a:solidFill>
                <a:srgbClr val="0000CC"/>
              </a:solidFill>
              <a:effectLst>
                <a:outerShdw blurRad="38100" dist="38100" dir="2700000" algn="tl">
                  <a:schemeClr val="bg2"/>
                </a:outerShdw>
              </a:effectLst>
              <a:ea typeface="方正姚体" pitchFamily="2" charset="-122"/>
            </a:endParaRPr>
          </a:p>
        </p:txBody>
      </p:sp>
      <p:sp>
        <p:nvSpPr>
          <p:cNvPr id="75782" name=""/>
          <p:cNvSpPr/>
          <p:nvPr/>
        </p:nvSpPr>
        <p:spPr>
          <a:xfrm>
            <a:off x="250825" y="3213100"/>
            <a:ext cx="2376488" cy="579438"/>
          </a:xfrm>
          <a:prstGeom prst="rect">
            <a:avLst/>
          </a:prstGeom>
          <a:solidFill>
            <a:srgbClr val="DDFFDD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sz="3200" b="1">
                <a:solidFill>
                  <a:srgbClr val="FF0000"/>
                </a:solidFill>
                <a:ea typeface="方正姚体" pitchFamily="2" charset="-122"/>
              </a:rPr>
              <a:t>商品价值量</a:t>
            </a:r>
          </a:p>
        </p:txBody>
      </p:sp>
      <p:sp>
        <p:nvSpPr>
          <p:cNvPr id="75783" name=""/>
          <p:cNvSpPr/>
          <p:nvPr/>
        </p:nvSpPr>
        <p:spPr>
          <a:xfrm>
            <a:off x="5940425" y="3213100"/>
            <a:ext cx="2663825" cy="579438"/>
          </a:xfrm>
          <a:prstGeom prst="rect">
            <a:avLst/>
          </a:prstGeom>
          <a:solidFill>
            <a:srgbClr val="DDFFDD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sz="3200" b="1">
                <a:solidFill>
                  <a:srgbClr val="FF0000"/>
                </a:solidFill>
                <a:ea typeface="方正姚体" pitchFamily="2" charset="-122"/>
              </a:rPr>
              <a:t>商品价值总量</a:t>
            </a:r>
          </a:p>
        </p:txBody>
      </p:sp>
      <p:cxnSp>
        <p:nvCxnSpPr>
          <p:cNvPr id="75784" name=""/>
          <p:cNvCxnSpPr/>
          <p:nvPr/>
        </p:nvCxnSpPr>
        <p:spPr>
          <a:xfrm flipV="1">
            <a:off x="755650" y="1700212"/>
            <a:ext cx="1728788" cy="1512888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75785" name=""/>
          <p:cNvCxnSpPr/>
          <p:nvPr/>
        </p:nvCxnSpPr>
        <p:spPr>
          <a:xfrm flipV="1">
            <a:off x="1979612" y="2636838"/>
            <a:ext cx="720725" cy="576262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75786" name=""/>
          <p:cNvCxnSpPr/>
          <p:nvPr/>
        </p:nvCxnSpPr>
        <p:spPr>
          <a:xfrm>
            <a:off x="1908175" y="3789362"/>
            <a:ext cx="935038" cy="646112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75787" name=""/>
          <p:cNvCxnSpPr/>
          <p:nvPr/>
        </p:nvCxnSpPr>
        <p:spPr>
          <a:xfrm>
            <a:off x="762000" y="3886200"/>
            <a:ext cx="2081212" cy="1703388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75788" name=""/>
          <p:cNvCxnSpPr/>
          <p:nvPr/>
        </p:nvCxnSpPr>
        <p:spPr>
          <a:xfrm flipH="1" flipV="1">
            <a:off x="5724525" y="2565400"/>
            <a:ext cx="752475" cy="55880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75789" name="">
            <a:hlinkClick action="ppaction://noaction" tooltip="返回"/>
          </p:cNvPr>
          <p:cNvCxnSpPr/>
          <p:nvPr/>
        </p:nvCxnSpPr>
        <p:spPr>
          <a:xfrm flipH="1" flipV="1">
            <a:off x="5940425" y="1700212"/>
            <a:ext cx="2060575" cy="1423988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75790" name=""/>
          <p:cNvCxnSpPr/>
          <p:nvPr/>
        </p:nvCxnSpPr>
        <p:spPr>
          <a:xfrm flipH="1">
            <a:off x="5651500" y="3860800"/>
            <a:ext cx="792162" cy="720725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75791" name="">
            <a:hlinkClick action="ppaction://noaction" tooltip="返回"/>
          </p:cNvPr>
          <p:cNvCxnSpPr/>
          <p:nvPr/>
        </p:nvCxnSpPr>
        <p:spPr>
          <a:xfrm flipH="1">
            <a:off x="5795962" y="3789362"/>
            <a:ext cx="1981200" cy="1851025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sp>
        <p:nvSpPr>
          <p:cNvPr id="75792" name=""/>
          <p:cNvSpPr/>
          <p:nvPr/>
        </p:nvSpPr>
        <p:spPr>
          <a:xfrm rot="19200000">
            <a:off x="1692275" y="2349500"/>
            <a:ext cx="1512888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000000"/>
                </a:solidFill>
                <a:ea typeface="隶书" pitchFamily="49" charset="-122"/>
              </a:rPr>
              <a:t>反比</a:t>
            </a:r>
          </a:p>
        </p:txBody>
      </p:sp>
      <p:sp>
        <p:nvSpPr>
          <p:cNvPr id="75793" name=""/>
          <p:cNvSpPr/>
          <p:nvPr/>
        </p:nvSpPr>
        <p:spPr>
          <a:xfrm rot="2220000">
            <a:off x="1763712" y="4005262"/>
            <a:ext cx="1008062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000000"/>
                </a:solidFill>
                <a:ea typeface="隶书" pitchFamily="49" charset="-122"/>
              </a:rPr>
              <a:t>无关</a:t>
            </a:r>
          </a:p>
        </p:txBody>
      </p:sp>
      <p:sp>
        <p:nvSpPr>
          <p:cNvPr id="75794" name=""/>
          <p:cNvSpPr/>
          <p:nvPr/>
        </p:nvSpPr>
        <p:spPr>
          <a:xfrm rot="18900000">
            <a:off x="806450" y="1854200"/>
            <a:ext cx="144145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000000"/>
                </a:solidFill>
                <a:ea typeface="隶书" pitchFamily="49" charset="-122"/>
              </a:rPr>
              <a:t>正 比</a:t>
            </a:r>
          </a:p>
        </p:txBody>
      </p:sp>
      <p:sp>
        <p:nvSpPr>
          <p:cNvPr id="75795" name=""/>
          <p:cNvSpPr/>
          <p:nvPr/>
        </p:nvSpPr>
        <p:spPr>
          <a:xfrm rot="2220000">
            <a:off x="1187450" y="4652962"/>
            <a:ext cx="1052512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000000"/>
                </a:solidFill>
                <a:ea typeface="隶书" pitchFamily="49" charset="-122"/>
              </a:rPr>
              <a:t>无 关</a:t>
            </a:r>
          </a:p>
        </p:txBody>
      </p:sp>
      <p:sp>
        <p:nvSpPr>
          <p:cNvPr id="75796" name=""/>
          <p:cNvSpPr/>
          <p:nvPr/>
        </p:nvSpPr>
        <p:spPr>
          <a:xfrm rot="2160000">
            <a:off x="6732588" y="1989138"/>
            <a:ext cx="1030288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000000"/>
                </a:solidFill>
                <a:ea typeface="隶书" pitchFamily="49" charset="-122"/>
              </a:rPr>
              <a:t>无 关</a:t>
            </a:r>
          </a:p>
        </p:txBody>
      </p:sp>
      <p:sp>
        <p:nvSpPr>
          <p:cNvPr id="75797" name=""/>
          <p:cNvSpPr/>
          <p:nvPr/>
        </p:nvSpPr>
        <p:spPr>
          <a:xfrm rot="1980000">
            <a:off x="5795962" y="2420938"/>
            <a:ext cx="1081088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000000"/>
                </a:solidFill>
                <a:ea typeface="隶书" pitchFamily="49" charset="-122"/>
              </a:rPr>
              <a:t>无关</a:t>
            </a:r>
          </a:p>
        </p:txBody>
      </p:sp>
      <p:sp>
        <p:nvSpPr>
          <p:cNvPr id="75798" name=""/>
          <p:cNvSpPr/>
          <p:nvPr/>
        </p:nvSpPr>
        <p:spPr>
          <a:xfrm rot="19020000">
            <a:off x="5724525" y="4005262"/>
            <a:ext cx="1033462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000000"/>
                </a:solidFill>
                <a:ea typeface="隶书" pitchFamily="49" charset="-122"/>
              </a:rPr>
              <a:t>反 比</a:t>
            </a:r>
          </a:p>
        </p:txBody>
      </p:sp>
      <p:sp>
        <p:nvSpPr>
          <p:cNvPr id="75799" name=""/>
          <p:cNvSpPr/>
          <p:nvPr/>
        </p:nvSpPr>
        <p:spPr>
          <a:xfrm rot="19020000">
            <a:off x="6443662" y="4652962"/>
            <a:ext cx="11398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000000"/>
                </a:solidFill>
                <a:ea typeface="隶书" pitchFamily="49" charset="-122"/>
              </a:rPr>
              <a:t>正 比</a:t>
            </a:r>
          </a:p>
        </p:txBody>
      </p:sp>
      <p:cxnSp>
        <p:nvCxnSpPr>
          <p:cNvPr id="75800" name=""/>
          <p:cNvCxnSpPr/>
          <p:nvPr/>
        </p:nvCxnSpPr>
        <p:spPr>
          <a:xfrm flipH="1" flipV="1">
            <a:off x="4114800" y="1676400"/>
            <a:ext cx="0" cy="60960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sp>
        <p:nvSpPr>
          <p:cNvPr id="75801" name=""/>
          <p:cNvSpPr/>
          <p:nvPr/>
        </p:nvSpPr>
        <p:spPr>
          <a:xfrm>
            <a:off x="3563938" y="1773238"/>
            <a:ext cx="11811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sz="2800" b="1">
                <a:solidFill>
                  <a:srgbClr val="000000"/>
                </a:solidFill>
                <a:latin typeface="隶书" pitchFamily="49" charset="-122"/>
                <a:ea typeface="隶书" pitchFamily="49" charset="-122"/>
              </a:rPr>
              <a:t>反 比</a:t>
            </a:r>
          </a:p>
        </p:txBody>
      </p:sp>
      <p:sp>
        <p:nvSpPr>
          <p:cNvPr id="75802" name=""/>
          <p:cNvSpPr/>
          <p:nvPr/>
        </p:nvSpPr>
        <p:spPr>
          <a:xfrm>
            <a:off x="3635375" y="4797425"/>
            <a:ext cx="104457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sz="2800" b="1">
                <a:solidFill>
                  <a:srgbClr val="000000"/>
                </a:solidFill>
                <a:ea typeface="隶书" pitchFamily="49" charset="-122"/>
              </a:rPr>
              <a:t>反 比</a:t>
            </a:r>
          </a:p>
        </p:txBody>
      </p:sp>
      <p:cxnSp>
        <p:nvCxnSpPr>
          <p:cNvPr id="75803" name=""/>
          <p:cNvCxnSpPr/>
          <p:nvPr/>
        </p:nvCxnSpPr>
        <p:spPr>
          <a:xfrm flipH="1" flipV="1">
            <a:off x="4140200" y="4797425"/>
            <a:ext cx="0" cy="53340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</p:spPr>
      </p:cxnSp>
      <p:sp>
        <p:nvSpPr>
          <p:cNvPr id="75804" name="">
            <a:hlinkClick action="ppaction://hlinkshowjump?jump=nextslide"/>
          </p:cNvPr>
          <p:cNvSpPr/>
          <p:nvPr/>
        </p:nvSpPr>
        <p:spPr>
          <a:xfrm>
            <a:off x="8316912" y="1773238"/>
            <a:ext cx="827088" cy="549275"/>
          </a:xfrm>
          <a:prstGeom prst="actionButtonForwardNext">
            <a:avLst/>
          </a:prstGeom>
          <a:solidFill>
            <a:schemeClr val="hlink"/>
          </a:solidFill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75805" name="">
            <a:hlinkClick action="ppaction://noaction" tooltip="返回"/>
          </p:cNvPr>
          <p:cNvSpPr/>
          <p:nvPr/>
        </p:nvSpPr>
        <p:spPr>
          <a:xfrm>
            <a:off x="8316912" y="4076700"/>
            <a:ext cx="827088" cy="549275"/>
          </a:xfrm>
          <a:prstGeom prst="actionButtonForwardNext">
            <a:avLst/>
          </a:prstGeom>
          <a:solidFill>
            <a:schemeClr val="hlink"/>
          </a:solidFill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75806" name="">
            <a:hlinkClick action="ppaction://noaction" tooltip="返回"/>
          </p:cNvPr>
          <p:cNvSpPr/>
          <p:nvPr/>
        </p:nvSpPr>
        <p:spPr>
          <a:xfrm>
            <a:off x="8316912" y="6308725"/>
            <a:ext cx="827088" cy="549275"/>
          </a:xfrm>
          <a:prstGeom prst="actionButtonForwardNext">
            <a:avLst/>
          </a:prstGeom>
          <a:solidFill>
            <a:schemeClr val="hlink"/>
          </a:solidFill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75807" name=""/>
          <p:cNvSpPr/>
          <p:nvPr/>
        </p:nvSpPr>
        <p:spPr>
          <a:xfrm>
            <a:off x="323850" y="188912"/>
            <a:ext cx="7993062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sz="3600" b="1">
                <a:latin typeface="华文中宋" pitchFamily="2" charset="-122"/>
                <a:ea typeface="华文中宋" pitchFamily="2" charset="-122"/>
              </a:rPr>
              <a:t>⑶ 劳动生产率与价值量是什么关系？</a:t>
            </a:r>
          </a:p>
        </p:txBody>
      </p:sp>
      <p:sp>
        <p:nvSpPr>
          <p:cNvPr id="75808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/>
                                        <p:tgtEl>
                                          <p:spTgt spid="75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57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57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3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57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57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32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24" dur="500"/>
                                        <p:tgtEl>
                                          <p:spTgt spid="757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8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37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base">
                                        <p:cTn id="33" dur="500"/>
                                        <p:tgtEl>
                                          <p:spTgt spid="757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38" dur="500"/>
                                        <p:tgtEl>
                                          <p:spTgt spid="757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5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 additive="base">
                                        <p:cTn id="43" dur="500"/>
                                        <p:tgtEl>
                                          <p:spTgt spid="757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6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57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57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dur="5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92" grpId="0"/>
      <p:bldP spid="75793" grpId="1"/>
      <p:bldP spid="75794" grpId="2"/>
      <p:bldP spid="75795" grpId="3"/>
      <p:bldP spid="75796" grpId="4"/>
      <p:bldP spid="75797" grpId="5"/>
      <p:bldP spid="75798" grpId="6"/>
      <p:bldP spid="75799" grpId="7"/>
      <p:bldP spid="75801" grpId="8"/>
      <p:bldP spid="75802" grpId="9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420" name=""/>
          <p:cNvSpPr/>
          <p:nvPr/>
        </p:nvSpPr>
        <p:spPr>
          <a:xfrm>
            <a:off x="179388" y="188912"/>
            <a:ext cx="54102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000" b="1">
                <a:latin typeface="华文行楷" pitchFamily="2" charset="-122"/>
                <a:ea typeface="华文行楷" pitchFamily="2" charset="-122"/>
              </a:rPr>
              <a:t>揭示的现实意义： </a:t>
            </a:r>
          </a:p>
        </p:txBody>
      </p:sp>
      <p:sp>
        <p:nvSpPr>
          <p:cNvPr id="60421" name=""/>
          <p:cNvSpPr/>
          <p:nvPr/>
        </p:nvSpPr>
        <p:spPr>
          <a:xfrm>
            <a:off x="250825" y="1125538"/>
            <a:ext cx="8642350" cy="1066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>
              <a:spcBef>
                <a:spcPct val="50000"/>
              </a:spcBef>
            </a:pPr>
            <a:r>
              <a:rPr sz="3200" b="1">
                <a:solidFill>
                  <a:srgbClr val="0000CC"/>
                </a:solidFill>
                <a:latin typeface="华文隶书" pitchFamily="2" charset="-122"/>
                <a:ea typeface="华文隶书" pitchFamily="2" charset="-122"/>
              </a:rPr>
              <a:t>　　1、既然个别劳动生产率与商品价值量无关，那么为什么要提高个别劳动生产率呢？</a:t>
            </a:r>
          </a:p>
        </p:txBody>
      </p:sp>
      <p:sp>
        <p:nvSpPr>
          <p:cNvPr id="60422" name=""/>
          <p:cNvSpPr/>
          <p:nvPr/>
        </p:nvSpPr>
        <p:spPr>
          <a:xfrm>
            <a:off x="179388" y="2492375"/>
            <a:ext cx="8785225" cy="34559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400" b="1">
                <a:latin typeface="华文中宋" pitchFamily="2" charset="-122"/>
                <a:ea typeface="华文中宋" pitchFamily="2" charset="-122"/>
              </a:rPr>
              <a:t>　　个别劳动生产率虽与商品价值量无关，但与价值总量、使用价值量成正比，所以个别劳动生产者提高劳动生产率，使他获利增多。</a:t>
            </a:r>
          </a:p>
          <a:p>
            <a:pPr lvl="0">
              <a:spcBef>
                <a:spcPct val="50000"/>
              </a:spcBef>
            </a:pPr>
            <a:r>
              <a:rPr sz="3400" b="1">
                <a:latin typeface="华文中宋" pitchFamily="2" charset="-122"/>
                <a:ea typeface="华文中宋" pitchFamily="2" charset="-122"/>
              </a:rPr>
              <a:t>　　社会劳动生产率的变化是从个别劳动生产率开始的。 </a:t>
            </a:r>
          </a:p>
        </p:txBody>
      </p:sp>
      <p:sp>
        <p:nvSpPr>
          <p:cNvPr id="6042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604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>
                                      <p:cBhvr additive="base">
                                        <p:cTn dur="1" repeatDur="-9223372036854775808" fill="hold" display="0" afterEffect="1"/>
                                        <p:tgtEl>
                                          <p:spTgt spid="60421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00FF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04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04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04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604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20" dur="500"/>
                                        <p:tgtEl>
                                          <p:spTgt spid="604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21" grpId="0"/>
      <p:bldP spid="60422" grpId="1" build="allAtOnce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65" name=""/>
          <p:cNvSpPr/>
          <p:nvPr/>
        </p:nvSpPr>
        <p:spPr>
          <a:xfrm>
            <a:off x="179388" y="549275"/>
            <a:ext cx="8736012" cy="1127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>
              <a:spcBef>
                <a:spcPct val="50000"/>
              </a:spcBef>
            </a:pPr>
            <a:r>
              <a:rPr sz="3400" b="1">
                <a:solidFill>
                  <a:srgbClr val="0000CC"/>
                </a:solidFill>
                <a:latin typeface="华文隶书" pitchFamily="2" charset="-122"/>
                <a:ea typeface="华文隶书" pitchFamily="2" charset="-122"/>
              </a:rPr>
              <a:t>　　2、既然社会劳动生产率与价值总量无关，但为什么要提高社会劳动生产率呢？</a:t>
            </a:r>
          </a:p>
        </p:txBody>
      </p:sp>
      <p:sp>
        <p:nvSpPr>
          <p:cNvPr id="92166" name=""/>
          <p:cNvSpPr/>
          <p:nvPr/>
        </p:nvSpPr>
        <p:spPr>
          <a:xfrm>
            <a:off x="175020" y="2276475"/>
            <a:ext cx="8744749" cy="268492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>
              <a:spcBef>
                <a:spcPct val="50000"/>
              </a:spcBef>
            </a:pPr>
            <a:r>
              <a:rPr sz="3400" b="1">
                <a:latin typeface="华文中宋" pitchFamily="2" charset="-122"/>
                <a:ea typeface="华文中宋" pitchFamily="2" charset="-122"/>
              </a:rPr>
              <a:t>　　社会劳动生产率虽与商品价值量成反比，与生产的商品的数量成正比。社会劳动生产率提高，一方面社会产品数量增多，另一方面商品价格下降，这样人们可以买到“价廉物美〞的商品，从而提高人们的生活水平。</a:t>
            </a:r>
          </a:p>
        </p:txBody>
      </p:sp>
      <p:sp>
        <p:nvSpPr>
          <p:cNvPr id="92167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21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21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92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92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https://d.book118.com/265110143122011122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1母版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CCCCFF"/>
      </a:hlink>
      <a:folHlink>
        <a:srgbClr val="B2B2B2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186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7">
      <vt:lpstr>Arial</vt:lpstr>
      <vt:lpstr>Calibri</vt:lpstr>
      <vt:lpstr>Times New Roman</vt:lpstr>
      <vt:lpstr>宋体</vt:lpstr>
      <vt:lpstr>华文中宋</vt:lpstr>
      <vt:lpstr>华文行楷</vt:lpstr>
      <vt:lpstr>华文隶书</vt:lpstr>
      <vt:lpstr>隶书</vt:lpstr>
      <vt:lpstr>Arial Black</vt:lpstr>
      <vt:lpstr>华文新魏</vt:lpstr>
      <vt:lpstr>Verdana</vt:lpstr>
      <vt:lpstr>方正姚体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2024-09-25T18:02:24.354</cp:lastPrinted>
  <dcterms:created xsi:type="dcterms:W3CDTF">2024-09-25T10:02:24Z</dcterms:created>
  <dcterms:modified xsi:type="dcterms:W3CDTF">2024-09-25T10:02:26Z</dcterms:modified>
</cp:coreProperties>
</file>