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E38BB-5CA2-4F55-944A-91806412B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FA4271-9325-40CF-8A05-D5C46CB59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B59AD-FA0E-49C4-AB47-53619D7DE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4816F-258B-46EB-9678-10FE4F3FB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957900-F77B-45E1-AA59-30BE3BCF7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1FBEA0-1D22-42F0-9C6E-7E961B842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FB726F-88E1-4FBA-B24A-DEF02234F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26C70-451F-4595-9DEC-57139494F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9A1530-7CD6-44E9-B88A-65F8C65AC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9276D-7DF4-4983-874E-0ABCBBA99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B00577-D9FA-40C9-825B-7B10F4FD3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110321104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生猪定点屠宰场建设策划书项目融资计划书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XX-12-27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融资需求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投资回报与风险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项目实施计划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，我国生猪屠宰行业存在散、小、乱的问题，食品安全事件时有发生，严重影响了消费者的健康。为了规范生猪屠宰行业，提高食品安全水平，政府出台了一系列政策措施，鼓励建设标准化、规模化的生猪定点屠宰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随着人们生活水平的提高，对食品安全的要求也越来越高。建设生猪定点屠宰场，不仅可以满足消费者对食品安全的需求，还可以促进当地经济的发展，增加就业机会。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5674" b="5674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2077612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317386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431864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3507" y="1856835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建设标准化、规模化的生猪定点屠宰场，提高生猪屠宰行业的整体水平。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803507" y="2973254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保障食品安全，确保消费者能够购买到健康、可靠的猪肉产品。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4099755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促进当地经济的发展，增加就业机会，提高人民生活水平。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08237" y="2765511"/>
            <a:ext cx="2066666" cy="2034479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342656" y="3020446"/>
            <a:ext cx="1579961" cy="1555333"/>
          </a:xfrm>
          <a:custGeom>
            <a:rect l="l" t="t" r="r" b="b"/>
            <a:pathLst>
              <a:path w="145" h="143">
                <a:moveTo>
                  <a:pt x="145" y="74"/>
                </a:moveTo>
                <a:cubicBezTo>
                  <a:pt x="145" y="82"/>
                  <a:pt x="133" y="88"/>
                  <a:pt x="133" y="88"/>
                </a:cubicBezTo>
                <a:cubicBezTo>
                  <a:pt x="8" y="143"/>
                  <a:pt x="8" y="143"/>
                  <a:pt x="8" y="143"/>
                </a:cubicBezTo>
                <a:cubicBezTo>
                  <a:pt x="8" y="143"/>
                  <a:pt x="4" y="143"/>
                  <a:pt x="2" y="141"/>
                </a:cubicBezTo>
                <a:cubicBezTo>
                  <a:pt x="0" y="139"/>
                  <a:pt x="0" y="135"/>
                  <a:pt x="0" y="135"/>
                </a:cubicBezTo>
                <a:cubicBezTo>
                  <a:pt x="6" y="108"/>
                  <a:pt x="6" y="108"/>
                  <a:pt x="6" y="108"/>
                </a:cubicBezTo>
                <a:cubicBezTo>
                  <a:pt x="6" y="108"/>
                  <a:pt x="50" y="92"/>
                  <a:pt x="50" y="73"/>
                </a:cubicBezTo>
                <a:cubicBezTo>
                  <a:pt x="49" y="57"/>
                  <a:pt x="21" y="44"/>
                  <a:pt x="21" y="44"/>
                </a:cubicBezTo>
                <a:cubicBezTo>
                  <a:pt x="29" y="8"/>
                  <a:pt x="29" y="8"/>
                  <a:pt x="29" y="8"/>
                </a:cubicBezTo>
                <a:cubicBezTo>
                  <a:pt x="29" y="8"/>
                  <a:pt x="31" y="3"/>
                  <a:pt x="36" y="1"/>
                </a:cubicBezTo>
                <a:cubicBezTo>
                  <a:pt x="40" y="0"/>
                  <a:pt x="44" y="3"/>
                  <a:pt x="44" y="3"/>
                </a:cubicBezTo>
                <a:cubicBezTo>
                  <a:pt x="138" y="61"/>
                  <a:pt x="138" y="61"/>
                  <a:pt x="138" y="61"/>
                </a:cubicBezTo>
                <a:cubicBezTo>
                  <a:pt x="138" y="61"/>
                  <a:pt x="145" y="65"/>
                  <a:pt x="145" y="7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361932" y="3147365"/>
            <a:ext cx="1381354" cy="1349776"/>
          </a:xfrm>
          <a:custGeom>
            <a:rect l="l" t="t" r="r" b="b"/>
            <a:pathLst>
              <a:path w="127" h="124">
                <a:moveTo>
                  <a:pt x="127" y="64"/>
                </a:moveTo>
                <a:cubicBezTo>
                  <a:pt x="127" y="71"/>
                  <a:pt x="117" y="76"/>
                  <a:pt x="117" y="76"/>
                </a:cubicBezTo>
                <a:cubicBezTo>
                  <a:pt x="8" y="124"/>
                  <a:pt x="8" y="124"/>
                  <a:pt x="8" y="124"/>
                </a:cubicBezTo>
                <a:cubicBezTo>
                  <a:pt x="8" y="124"/>
                  <a:pt x="4" y="124"/>
                  <a:pt x="2" y="123"/>
                </a:cubicBezTo>
                <a:cubicBezTo>
                  <a:pt x="0" y="121"/>
                  <a:pt x="1" y="118"/>
                  <a:pt x="1" y="118"/>
                </a:cubicBezTo>
                <a:cubicBezTo>
                  <a:pt x="6" y="94"/>
                  <a:pt x="6" y="94"/>
                  <a:pt x="6" y="94"/>
                </a:cubicBezTo>
                <a:cubicBezTo>
                  <a:pt x="6" y="94"/>
                  <a:pt x="39" y="81"/>
                  <a:pt x="39" y="62"/>
                </a:cubicBezTo>
                <a:cubicBezTo>
                  <a:pt x="40" y="48"/>
                  <a:pt x="19" y="38"/>
                  <a:pt x="19" y="38"/>
                </a:cubicBezTo>
                <a:cubicBezTo>
                  <a:pt x="26" y="6"/>
                  <a:pt x="26" y="6"/>
                  <a:pt x="26" y="6"/>
                </a:cubicBezTo>
                <a:cubicBezTo>
                  <a:pt x="26" y="6"/>
                  <a:pt x="28" y="2"/>
                  <a:pt x="32" y="1"/>
                </a:cubicBezTo>
                <a:cubicBezTo>
                  <a:pt x="36" y="0"/>
                  <a:pt x="39" y="2"/>
                  <a:pt x="39" y="2"/>
                </a:cubicBezTo>
                <a:cubicBezTo>
                  <a:pt x="121" y="52"/>
                  <a:pt x="121" y="52"/>
                  <a:pt x="121" y="52"/>
                </a:cubicBezTo>
                <a:cubicBezTo>
                  <a:pt x="121" y="52"/>
                  <a:pt x="127" y="57"/>
                  <a:pt x="127" y="6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592129" y="3282330"/>
            <a:ext cx="1096670" cy="1110691"/>
          </a:xfrm>
          <a:custGeom>
            <a:rect l="l" t="t" r="r" b="b"/>
            <a:pathLst>
              <a:path w="100" h="102">
                <a:moveTo>
                  <a:pt x="15" y="31"/>
                </a:moveTo>
                <a:cubicBezTo>
                  <a:pt x="21" y="5"/>
                  <a:pt x="21" y="5"/>
                  <a:pt x="21" y="5"/>
                </a:cubicBezTo>
                <a:cubicBezTo>
                  <a:pt x="21" y="5"/>
                  <a:pt x="22" y="2"/>
                  <a:pt x="26" y="1"/>
                </a:cubicBezTo>
                <a:cubicBezTo>
                  <a:pt x="29" y="0"/>
                  <a:pt x="32" y="2"/>
                  <a:pt x="32" y="2"/>
                </a:cubicBezTo>
                <a:cubicBezTo>
                  <a:pt x="95" y="41"/>
                  <a:pt x="95" y="41"/>
                  <a:pt x="95" y="41"/>
                </a:cubicBezTo>
                <a:cubicBezTo>
                  <a:pt x="95" y="41"/>
                  <a:pt x="101" y="46"/>
                  <a:pt x="101" y="51"/>
                </a:cubicBezTo>
                <a:cubicBezTo>
                  <a:pt x="101" y="60"/>
                  <a:pt x="94" y="63"/>
                  <a:pt x="94" y="63"/>
                </a:cubicBezTo>
                <a:cubicBezTo>
                  <a:pt x="6" y="102"/>
                  <a:pt x="6" y="102"/>
                  <a:pt x="6" y="102"/>
                </a:cubicBezTo>
                <a:cubicBezTo>
                  <a:pt x="6" y="102"/>
                  <a:pt x="3" y="102"/>
                  <a:pt x="2" y="101"/>
                </a:cubicBezTo>
                <a:cubicBezTo>
                  <a:pt x="0" y="99"/>
                  <a:pt x="0" y="97"/>
                  <a:pt x="0" y="97"/>
                </a:cubicBezTo>
                <a:cubicBezTo>
                  <a:pt x="5" y="77"/>
                  <a:pt x="5" y="77"/>
                  <a:pt x="5" y="77"/>
                </a:cubicBezTo>
                <a:lnTo>
                  <a:pt x="15" y="3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5480" y="3693182"/>
            <a:ext cx="241961" cy="257747"/>
          </a:xfrm>
          <a:custGeom>
            <a:rect l="l" t="t" r="r" b="b"/>
            <a:pathLst>
              <a:path w="376" h="401">
                <a:moveTo>
                  <a:pt x="67" y="3"/>
                </a:moveTo>
                <a:cubicBezTo>
                  <a:pt x="67" y="0"/>
                  <a:pt x="62" y="0"/>
                  <a:pt x="62" y="3"/>
                </a:cubicBezTo>
                <a:cubicBezTo>
                  <a:pt x="52" y="85"/>
                  <a:pt x="0" y="102"/>
                  <a:pt x="0" y="159"/>
                </a:cubicBezTo>
                <a:cubicBezTo>
                  <a:pt x="0" y="195"/>
                  <a:pt x="29" y="223"/>
                  <a:pt x="65" y="223"/>
                </a:cubicBezTo>
                <a:cubicBezTo>
                  <a:pt x="100" y="223"/>
                  <a:pt x="129" y="195"/>
                  <a:pt x="129" y="159"/>
                </a:cubicBezTo>
                <a:cubicBezTo>
                  <a:pt x="129" y="102"/>
                  <a:pt x="77" y="85"/>
                  <a:pt x="67" y="3"/>
                </a:cubicBezTo>
                <a:close/>
                <a:moveTo>
                  <a:pt x="313" y="3"/>
                </a:moveTo>
                <a:cubicBezTo>
                  <a:pt x="313" y="0"/>
                  <a:pt x="309" y="0"/>
                  <a:pt x="309" y="3"/>
                </a:cubicBezTo>
                <a:cubicBezTo>
                  <a:pt x="298" y="85"/>
                  <a:pt x="246" y="102"/>
                  <a:pt x="246" y="159"/>
                </a:cubicBezTo>
                <a:cubicBezTo>
                  <a:pt x="246" y="195"/>
                  <a:pt x="276" y="223"/>
                  <a:pt x="311" y="223"/>
                </a:cubicBezTo>
                <a:cubicBezTo>
                  <a:pt x="346" y="223"/>
                  <a:pt x="376" y="195"/>
                  <a:pt x="376" y="159"/>
                </a:cubicBezTo>
                <a:cubicBezTo>
                  <a:pt x="376" y="102"/>
                  <a:pt x="324" y="85"/>
                  <a:pt x="313" y="3"/>
                </a:cubicBezTo>
                <a:close/>
                <a:moveTo>
                  <a:pt x="185" y="180"/>
                </a:moveTo>
                <a:cubicBezTo>
                  <a:pt x="175" y="263"/>
                  <a:pt x="123" y="280"/>
                  <a:pt x="123" y="337"/>
                </a:cubicBezTo>
                <a:cubicBezTo>
                  <a:pt x="123" y="372"/>
                  <a:pt x="153" y="401"/>
                  <a:pt x="188" y="401"/>
                </a:cubicBezTo>
                <a:cubicBezTo>
                  <a:pt x="223" y="401"/>
                  <a:pt x="253" y="372"/>
                  <a:pt x="253" y="337"/>
                </a:cubicBezTo>
                <a:cubicBezTo>
                  <a:pt x="253" y="280"/>
                  <a:pt x="200" y="263"/>
                  <a:pt x="190" y="180"/>
                </a:cubicBezTo>
                <a:cubicBezTo>
                  <a:pt x="190" y="178"/>
                  <a:pt x="186" y="178"/>
                  <a:pt x="185" y="18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46799" y="3669498"/>
            <a:ext cx="311848" cy="312177"/>
          </a:xfrm>
          <a:custGeom>
            <a:rect l="l" t="t" r="r" b="b"/>
            <a:pathLst>
              <a:path w="400" h="400">
                <a:moveTo>
                  <a:pt x="380" y="184"/>
                </a:moveTo>
                <a:cubicBezTo>
                  <a:pt x="376" y="184"/>
                  <a:pt x="364" y="184"/>
                  <a:pt x="360" y="184"/>
                </a:cubicBezTo>
                <a:cubicBezTo>
                  <a:pt x="349" y="184"/>
                  <a:pt x="340" y="191"/>
                  <a:pt x="340" y="200"/>
                </a:cubicBezTo>
                <a:cubicBezTo>
                  <a:pt x="340" y="209"/>
                  <a:pt x="349" y="216"/>
                  <a:pt x="360" y="216"/>
                </a:cubicBezTo>
                <a:cubicBezTo>
                  <a:pt x="364" y="216"/>
                  <a:pt x="376" y="216"/>
                  <a:pt x="380" y="216"/>
                </a:cubicBezTo>
                <a:cubicBezTo>
                  <a:pt x="391" y="216"/>
                  <a:pt x="400" y="209"/>
                  <a:pt x="400" y="200"/>
                </a:cubicBezTo>
                <a:cubicBezTo>
                  <a:pt x="400" y="191"/>
                  <a:pt x="391" y="184"/>
                  <a:pt x="380" y="184"/>
                </a:cubicBezTo>
                <a:close/>
                <a:moveTo>
                  <a:pt x="200" y="90"/>
                </a:moveTo>
                <a:cubicBezTo>
                  <a:pt x="139" y="90"/>
                  <a:pt x="90" y="139"/>
                  <a:pt x="90" y="200"/>
                </a:cubicBezTo>
                <a:cubicBezTo>
                  <a:pt x="90" y="261"/>
                  <a:pt x="139" y="310"/>
                  <a:pt x="200" y="310"/>
                </a:cubicBezTo>
                <a:cubicBezTo>
                  <a:pt x="261" y="310"/>
                  <a:pt x="310" y="261"/>
                  <a:pt x="310" y="200"/>
                </a:cubicBezTo>
                <a:cubicBezTo>
                  <a:pt x="310" y="139"/>
                  <a:pt x="261" y="90"/>
                  <a:pt x="200" y="90"/>
                </a:cubicBezTo>
                <a:close/>
                <a:moveTo>
                  <a:pt x="200" y="280"/>
                </a:moveTo>
                <a:cubicBezTo>
                  <a:pt x="156" y="280"/>
                  <a:pt x="120" y="244"/>
                  <a:pt x="120" y="200"/>
                </a:cubicBezTo>
                <a:cubicBezTo>
                  <a:pt x="120" y="156"/>
                  <a:pt x="156" y="120"/>
                  <a:pt x="200" y="120"/>
                </a:cubicBezTo>
                <a:cubicBezTo>
                  <a:pt x="244" y="120"/>
                  <a:pt x="280" y="156"/>
                  <a:pt x="280" y="200"/>
                </a:cubicBezTo>
                <a:cubicBezTo>
                  <a:pt x="280" y="244"/>
                  <a:pt x="244" y="280"/>
                  <a:pt x="200" y="280"/>
                </a:cubicBezTo>
                <a:close/>
                <a:moveTo>
                  <a:pt x="59" y="200"/>
                </a:moveTo>
                <a:cubicBezTo>
                  <a:pt x="59" y="191"/>
                  <a:pt x="51" y="184"/>
                  <a:pt x="40" y="184"/>
                </a:cubicBezTo>
                <a:cubicBezTo>
                  <a:pt x="36" y="184"/>
                  <a:pt x="23" y="184"/>
                  <a:pt x="20" y="184"/>
                </a:cubicBezTo>
                <a:cubicBezTo>
                  <a:pt x="9" y="184"/>
                  <a:pt x="0" y="191"/>
                  <a:pt x="0" y="200"/>
                </a:cubicBezTo>
                <a:cubicBezTo>
                  <a:pt x="0" y="209"/>
                  <a:pt x="9" y="216"/>
                  <a:pt x="20" y="216"/>
                </a:cubicBezTo>
                <a:cubicBezTo>
                  <a:pt x="23" y="216"/>
                  <a:pt x="36" y="216"/>
                  <a:pt x="40" y="216"/>
                </a:cubicBezTo>
                <a:cubicBezTo>
                  <a:pt x="51" y="216"/>
                  <a:pt x="59" y="209"/>
                  <a:pt x="59" y="200"/>
                </a:cubicBezTo>
                <a:close/>
                <a:moveTo>
                  <a:pt x="200" y="60"/>
                </a:moveTo>
                <a:cubicBezTo>
                  <a:pt x="209" y="60"/>
                  <a:pt x="216" y="51"/>
                  <a:pt x="216" y="40"/>
                </a:cubicBezTo>
                <a:cubicBezTo>
                  <a:pt x="216" y="36"/>
                  <a:pt x="216" y="24"/>
                  <a:pt x="216" y="20"/>
                </a:cubicBezTo>
                <a:cubicBezTo>
                  <a:pt x="216" y="9"/>
                  <a:pt x="209" y="0"/>
                  <a:pt x="200" y="0"/>
                </a:cubicBezTo>
                <a:cubicBezTo>
                  <a:pt x="191" y="0"/>
                  <a:pt x="184" y="9"/>
                  <a:pt x="184" y="20"/>
                </a:cubicBezTo>
                <a:cubicBezTo>
                  <a:pt x="184" y="24"/>
                  <a:pt x="184" y="36"/>
                  <a:pt x="184" y="40"/>
                </a:cubicBezTo>
                <a:cubicBezTo>
                  <a:pt x="184" y="51"/>
                  <a:pt x="191" y="60"/>
                  <a:pt x="200" y="60"/>
                </a:cubicBezTo>
                <a:close/>
                <a:moveTo>
                  <a:pt x="200" y="340"/>
                </a:moveTo>
                <a:cubicBezTo>
                  <a:pt x="191" y="340"/>
                  <a:pt x="184" y="349"/>
                  <a:pt x="184" y="360"/>
                </a:cubicBezTo>
                <a:cubicBezTo>
                  <a:pt x="184" y="364"/>
                  <a:pt x="184" y="376"/>
                  <a:pt x="184" y="380"/>
                </a:cubicBezTo>
                <a:cubicBezTo>
                  <a:pt x="184" y="391"/>
                  <a:pt x="191" y="400"/>
                  <a:pt x="200" y="400"/>
                </a:cubicBezTo>
                <a:cubicBezTo>
                  <a:pt x="209" y="400"/>
                  <a:pt x="216" y="391"/>
                  <a:pt x="216" y="380"/>
                </a:cubicBezTo>
                <a:cubicBezTo>
                  <a:pt x="216" y="376"/>
                  <a:pt x="216" y="364"/>
                  <a:pt x="216" y="360"/>
                </a:cubicBezTo>
                <a:cubicBezTo>
                  <a:pt x="216" y="349"/>
                  <a:pt x="209" y="340"/>
                  <a:pt x="200" y="340"/>
                </a:cubicBezTo>
                <a:close/>
                <a:moveTo>
                  <a:pt x="347" y="75"/>
                </a:moveTo>
                <a:cubicBezTo>
                  <a:pt x="355" y="67"/>
                  <a:pt x="356" y="56"/>
                  <a:pt x="350" y="50"/>
                </a:cubicBezTo>
                <a:cubicBezTo>
                  <a:pt x="344" y="44"/>
                  <a:pt x="332" y="45"/>
                  <a:pt x="324" y="53"/>
                </a:cubicBezTo>
                <a:cubicBezTo>
                  <a:pt x="322" y="55"/>
                  <a:pt x="313" y="64"/>
                  <a:pt x="310" y="67"/>
                </a:cubicBezTo>
                <a:cubicBezTo>
                  <a:pt x="303" y="74"/>
                  <a:pt x="301" y="86"/>
                  <a:pt x="308" y="92"/>
                </a:cubicBezTo>
                <a:cubicBezTo>
                  <a:pt x="314" y="98"/>
                  <a:pt x="325" y="97"/>
                  <a:pt x="333" y="89"/>
                </a:cubicBezTo>
                <a:cubicBezTo>
                  <a:pt x="335" y="87"/>
                  <a:pt x="345" y="77"/>
                  <a:pt x="347" y="75"/>
                </a:cubicBezTo>
                <a:close/>
                <a:moveTo>
                  <a:pt x="66" y="311"/>
                </a:moveTo>
                <a:cubicBezTo>
                  <a:pt x="64" y="313"/>
                  <a:pt x="55" y="322"/>
                  <a:pt x="52" y="325"/>
                </a:cubicBezTo>
                <a:cubicBezTo>
                  <a:pt x="45" y="332"/>
                  <a:pt x="43" y="344"/>
                  <a:pt x="50" y="350"/>
                </a:cubicBezTo>
                <a:cubicBezTo>
                  <a:pt x="56" y="356"/>
                  <a:pt x="67" y="355"/>
                  <a:pt x="75" y="347"/>
                </a:cubicBezTo>
                <a:cubicBezTo>
                  <a:pt x="77" y="345"/>
                  <a:pt x="87" y="335"/>
                  <a:pt x="89" y="333"/>
                </a:cubicBezTo>
                <a:cubicBezTo>
                  <a:pt x="97" y="325"/>
                  <a:pt x="98" y="314"/>
                  <a:pt x="92" y="308"/>
                </a:cubicBezTo>
                <a:cubicBezTo>
                  <a:pt x="86" y="302"/>
                  <a:pt x="74" y="303"/>
                  <a:pt x="66" y="311"/>
                </a:cubicBezTo>
                <a:close/>
                <a:moveTo>
                  <a:pt x="75" y="53"/>
                </a:moveTo>
                <a:cubicBezTo>
                  <a:pt x="67" y="45"/>
                  <a:pt x="56" y="44"/>
                  <a:pt x="50" y="50"/>
                </a:cubicBezTo>
                <a:cubicBezTo>
                  <a:pt x="43" y="56"/>
                  <a:pt x="45" y="67"/>
                  <a:pt x="52" y="75"/>
                </a:cubicBezTo>
                <a:cubicBezTo>
                  <a:pt x="55" y="77"/>
                  <a:pt x="64" y="87"/>
                  <a:pt x="66" y="89"/>
                </a:cubicBezTo>
                <a:cubicBezTo>
                  <a:pt x="74" y="97"/>
                  <a:pt x="86" y="98"/>
                  <a:pt x="92" y="92"/>
                </a:cubicBezTo>
                <a:cubicBezTo>
                  <a:pt x="98" y="86"/>
                  <a:pt x="97" y="74"/>
                  <a:pt x="89" y="67"/>
                </a:cubicBezTo>
                <a:cubicBezTo>
                  <a:pt x="87" y="64"/>
                  <a:pt x="77" y="55"/>
                  <a:pt x="75" y="53"/>
                </a:cubicBezTo>
                <a:close/>
                <a:moveTo>
                  <a:pt x="310" y="333"/>
                </a:moveTo>
                <a:cubicBezTo>
                  <a:pt x="313" y="335"/>
                  <a:pt x="322" y="345"/>
                  <a:pt x="324" y="347"/>
                </a:cubicBezTo>
                <a:cubicBezTo>
                  <a:pt x="332" y="355"/>
                  <a:pt x="344" y="356"/>
                  <a:pt x="350" y="350"/>
                </a:cubicBezTo>
                <a:cubicBezTo>
                  <a:pt x="356" y="344"/>
                  <a:pt x="355" y="332"/>
                  <a:pt x="347" y="325"/>
                </a:cubicBezTo>
                <a:cubicBezTo>
                  <a:pt x="345" y="322"/>
                  <a:pt x="335" y="313"/>
                  <a:pt x="333" y="311"/>
                </a:cubicBezTo>
                <a:cubicBezTo>
                  <a:pt x="325" y="303"/>
                  <a:pt x="314" y="302"/>
                  <a:pt x="308" y="308"/>
                </a:cubicBezTo>
                <a:cubicBezTo>
                  <a:pt x="301" y="314"/>
                  <a:pt x="303" y="325"/>
                  <a:pt x="310" y="33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123840" y="3682939"/>
            <a:ext cx="271690" cy="272548"/>
          </a:xfrm>
          <a:custGeom>
            <a:rect l="l" t="t" r="r" b="b"/>
            <a:pathLst>
              <a:path w="402" h="402">
                <a:moveTo>
                  <a:pt x="390" y="150"/>
                </a:moveTo>
                <a:cubicBezTo>
                  <a:pt x="241" y="110"/>
                  <a:pt x="241" y="110"/>
                  <a:pt x="241" y="110"/>
                </a:cubicBezTo>
                <a:cubicBezTo>
                  <a:pt x="215" y="13"/>
                  <a:pt x="215" y="13"/>
                  <a:pt x="215" y="13"/>
                </a:cubicBezTo>
                <a:cubicBezTo>
                  <a:pt x="213" y="5"/>
                  <a:pt x="204" y="0"/>
                  <a:pt x="195" y="2"/>
                </a:cubicBezTo>
                <a:cubicBezTo>
                  <a:pt x="14" y="51"/>
                  <a:pt x="14" y="51"/>
                  <a:pt x="14" y="51"/>
                </a:cubicBezTo>
                <a:cubicBezTo>
                  <a:pt x="5" y="53"/>
                  <a:pt x="0" y="62"/>
                  <a:pt x="2" y="70"/>
                </a:cubicBezTo>
                <a:cubicBezTo>
                  <a:pt x="67" y="311"/>
                  <a:pt x="67" y="311"/>
                  <a:pt x="67" y="311"/>
                </a:cubicBezTo>
                <a:cubicBezTo>
                  <a:pt x="69" y="319"/>
                  <a:pt x="78" y="324"/>
                  <a:pt x="86" y="322"/>
                </a:cubicBezTo>
                <a:cubicBezTo>
                  <a:pt x="159" y="302"/>
                  <a:pt x="159" y="302"/>
                  <a:pt x="159" y="302"/>
                </a:cubicBezTo>
                <a:cubicBezTo>
                  <a:pt x="149" y="339"/>
                  <a:pt x="149" y="339"/>
                  <a:pt x="149" y="339"/>
                </a:cubicBezTo>
                <a:cubicBezTo>
                  <a:pt x="147" y="347"/>
                  <a:pt x="152" y="356"/>
                  <a:pt x="160" y="358"/>
                </a:cubicBezTo>
                <a:cubicBezTo>
                  <a:pt x="322" y="401"/>
                  <a:pt x="322" y="401"/>
                  <a:pt x="322" y="401"/>
                </a:cubicBezTo>
                <a:cubicBezTo>
                  <a:pt x="331" y="404"/>
                  <a:pt x="340" y="399"/>
                  <a:pt x="342" y="391"/>
                </a:cubicBezTo>
                <a:cubicBezTo>
                  <a:pt x="401" y="169"/>
                  <a:pt x="401" y="169"/>
                  <a:pt x="401" y="169"/>
                </a:cubicBezTo>
                <a:cubicBezTo>
                  <a:pt x="403" y="161"/>
                  <a:pt x="398" y="152"/>
                  <a:pt x="390" y="150"/>
                </a:cubicBezTo>
                <a:close/>
                <a:moveTo>
                  <a:pt x="34" y="75"/>
                </a:moveTo>
                <a:cubicBezTo>
                  <a:pt x="191" y="33"/>
                  <a:pt x="191" y="33"/>
                  <a:pt x="191" y="33"/>
                </a:cubicBezTo>
                <a:cubicBezTo>
                  <a:pt x="249" y="249"/>
                  <a:pt x="249" y="249"/>
                  <a:pt x="249" y="249"/>
                </a:cubicBezTo>
                <a:cubicBezTo>
                  <a:pt x="92" y="291"/>
                  <a:pt x="92" y="291"/>
                  <a:pt x="92" y="291"/>
                </a:cubicBezTo>
                <a:lnTo>
                  <a:pt x="34" y="75"/>
                </a:lnTo>
                <a:close/>
                <a:moveTo>
                  <a:pt x="315" y="371"/>
                </a:moveTo>
                <a:cubicBezTo>
                  <a:pt x="179" y="334"/>
                  <a:pt x="179" y="334"/>
                  <a:pt x="179" y="334"/>
                </a:cubicBezTo>
                <a:cubicBezTo>
                  <a:pt x="190" y="294"/>
                  <a:pt x="190" y="294"/>
                  <a:pt x="190" y="294"/>
                </a:cubicBezTo>
                <a:cubicBezTo>
                  <a:pt x="268" y="273"/>
                  <a:pt x="268" y="273"/>
                  <a:pt x="268" y="273"/>
                </a:cubicBezTo>
                <a:cubicBezTo>
                  <a:pt x="276" y="271"/>
                  <a:pt x="282" y="262"/>
                  <a:pt x="279" y="254"/>
                </a:cubicBezTo>
                <a:cubicBezTo>
                  <a:pt x="249" y="142"/>
                  <a:pt x="249" y="142"/>
                  <a:pt x="249" y="142"/>
                </a:cubicBezTo>
                <a:cubicBezTo>
                  <a:pt x="368" y="174"/>
                  <a:pt x="368" y="174"/>
                  <a:pt x="368" y="174"/>
                </a:cubicBezTo>
                <a:lnTo>
                  <a:pt x="315" y="37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7471011" y="3694433"/>
            <a:ext cx="259096" cy="268709"/>
          </a:xfrm>
          <a:custGeom>
            <a:rect l="l" t="t" r="r" b="b"/>
            <a:pathLst>
              <a:path w="274" h="284">
                <a:moveTo>
                  <a:pt x="103" y="284"/>
                </a:moveTo>
                <a:cubicBezTo>
                  <a:pt x="94" y="284"/>
                  <a:pt x="86" y="280"/>
                  <a:pt x="80" y="273"/>
                </a:cubicBezTo>
                <a:cubicBezTo>
                  <a:pt x="9" y="178"/>
                  <a:pt x="9" y="178"/>
                  <a:pt x="9" y="178"/>
                </a:cubicBezTo>
                <a:cubicBezTo>
                  <a:pt x="0" y="166"/>
                  <a:pt x="2" y="149"/>
                  <a:pt x="14" y="139"/>
                </a:cubicBezTo>
                <a:cubicBezTo>
                  <a:pt x="27" y="130"/>
                  <a:pt x="44" y="133"/>
                  <a:pt x="53" y="145"/>
                </a:cubicBezTo>
                <a:cubicBezTo>
                  <a:pt x="100" y="207"/>
                  <a:pt x="100" y="207"/>
                  <a:pt x="100" y="207"/>
                </a:cubicBezTo>
                <a:cubicBezTo>
                  <a:pt x="219" y="17"/>
                  <a:pt x="219" y="17"/>
                  <a:pt x="219" y="17"/>
                </a:cubicBezTo>
                <a:cubicBezTo>
                  <a:pt x="227" y="4"/>
                  <a:pt x="244" y="0"/>
                  <a:pt x="257" y="8"/>
                </a:cubicBezTo>
                <a:cubicBezTo>
                  <a:pt x="270" y="16"/>
                  <a:pt x="274" y="33"/>
                  <a:pt x="266" y="47"/>
                </a:cubicBezTo>
                <a:cubicBezTo>
                  <a:pt x="126" y="271"/>
                  <a:pt x="126" y="271"/>
                  <a:pt x="126" y="271"/>
                </a:cubicBezTo>
                <a:cubicBezTo>
                  <a:pt x="121" y="279"/>
                  <a:pt x="113" y="283"/>
                  <a:pt x="104" y="284"/>
                </a:cubicBezTo>
                <a:cubicBezTo>
                  <a:pt x="104" y="284"/>
                  <a:pt x="103" y="284"/>
                  <a:pt x="103" y="2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991178" y="1657025"/>
            <a:ext cx="2351478" cy="110848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引进先进的生产设备和管理经验，提高生产效率和产品质量。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997234" y="1671446"/>
            <a:ext cx="2351478" cy="10940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建立完善的食品安全检测体系，确保猪肉产品的安全可靠。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170344" y="3648908"/>
            <a:ext cx="2351478" cy="115104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建设现代化的生猪定点屠宰场，包括屠宰车间、污水处理设施、冷库等。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474903" y="3317957"/>
            <a:ext cx="2351478" cy="117914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加强与当地养殖户的合作，保障原材料的供应和质量。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融资需求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根据项目选址和当地土地价格，确定土地购置费用。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包括屠宰车间、冷库、办公楼等建筑物的建设费用。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生猪屠宰、排污、消毒等所需设备的购置与安装费用。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包括前期勘察、设计、施工准备等费用。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土地购置费用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建筑工程费用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设备购置与安装费用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其他费用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建设成本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50757" y="2706136"/>
            <a:ext cx="1730898" cy="1730898"/>
          </a:xfrm>
          <a:prstGeom prst="ellipse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4" name="AutoShape 4"/>
            <p:cNvSpPr/>
            <p:nvPr/>
          </p:nvSpPr>
          <p:spPr>
            <a:xfrm rot="-2700000" flipH="1">
              <a:off x="0" y="0"/>
              <a:ext cx="0" cy="0"/>
            </a:xfrm>
            <a:prstGeom prst="chord">
              <a:avLst/>
            </a:prstGeom>
            <a:solidFill>
              <a:srgbClr val="828181">
                <a:alpha val="100000"/>
              </a:srgbClr>
            </a:solidFill>
            <a:ln w="9525">
              <a:solidFill>
                <a:schemeClr val="dk1">
                  <a:lumMod val="50000"/>
                  <a:alpha val="100000"/>
                </a:schemeClr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>
            <a:off x="3392143" y="1634008"/>
            <a:ext cx="2882266" cy="89765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根据屠宰场规模和岗位设置，确定人员数量和工资水平。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7284" y="5070172"/>
            <a:ext cx="2882266" cy="95761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水、电、气等能源费用。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935698" y="5070172"/>
            <a:ext cx="2882266" cy="95761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设备、建筑物等设施的日常维护和保养费用。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375135" y="1634006"/>
            <a:ext cx="2882266" cy="8847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150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生猪饲养过程中所需的饲料成本。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 rot="-2700000">
            <a:off x="9015253" y="2773924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38230" y="2709428"/>
            <a:ext cx="1730898" cy="1730898"/>
          </a:xfrm>
          <a:prstGeom prst="ellipse">
            <a:avLst/>
          </a:prstGeom>
          <a:ln w="28575">
            <a:solidFill>
              <a:schemeClr val="accent2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962278" y="2706136"/>
            <a:ext cx="1730898" cy="1730898"/>
          </a:xfrm>
          <a:prstGeom prst="ellipse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512905" y="2706136"/>
            <a:ext cx="1730898" cy="1730898"/>
          </a:xfrm>
          <a:prstGeom prst="ellipse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>
            <a:off x="6516014" y="2777094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2700000">
            <a:off x="4026713" y="2770571"/>
            <a:ext cx="1602029" cy="1602029"/>
          </a:xfrm>
          <a:prstGeom prst="chord">
            <a:avLst/>
          </a:prstGeom>
          <a:solidFill>
            <a:schemeClr val="accen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 rot="-2700000">
            <a:off x="1577401" y="2770632"/>
            <a:ext cx="1602029" cy="1602029"/>
          </a:xfrm>
          <a:prstGeom prst="chor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224735" y="3532144"/>
            <a:ext cx="307970" cy="128504"/>
          </a:xfrm>
          <a:custGeom>
            <a:rect l="l" t="t" r="r" b="b"/>
            <a:pathLst>
              <a:path w="513" h="214">
                <a:moveTo>
                  <a:pt x="348" y="0"/>
                </a:moveTo>
                <a:lnTo>
                  <a:pt x="210" y="139"/>
                </a:lnTo>
                <a:lnTo>
                  <a:pt x="119" y="48"/>
                </a:lnTo>
                <a:lnTo>
                  <a:pt x="0" y="166"/>
                </a:lnTo>
                <a:lnTo>
                  <a:pt x="38" y="202"/>
                </a:lnTo>
                <a:lnTo>
                  <a:pt x="119" y="123"/>
                </a:lnTo>
                <a:lnTo>
                  <a:pt x="210" y="214"/>
                </a:lnTo>
                <a:lnTo>
                  <a:pt x="348" y="76"/>
                </a:lnTo>
                <a:lnTo>
                  <a:pt x="475" y="202"/>
                </a:lnTo>
                <a:lnTo>
                  <a:pt x="513" y="165"/>
                </a:lnTo>
                <a:lnTo>
                  <a:pt x="348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104644" y="3419856"/>
            <a:ext cx="547543" cy="462930"/>
          </a:xfrm>
          <a:custGeom>
            <a:rect l="l" t="t" r="r" b="b"/>
            <a:pathLst>
              <a:path w="912" h="771">
                <a:moveTo>
                  <a:pt x="912" y="54"/>
                </a:moveTo>
                <a:lnTo>
                  <a:pt x="912" y="0"/>
                </a:lnTo>
                <a:lnTo>
                  <a:pt x="2" y="0"/>
                </a:lnTo>
                <a:lnTo>
                  <a:pt x="2" y="54"/>
                </a:lnTo>
                <a:lnTo>
                  <a:pt x="30" y="54"/>
                </a:lnTo>
                <a:lnTo>
                  <a:pt x="30" y="541"/>
                </a:lnTo>
                <a:lnTo>
                  <a:pt x="0" y="541"/>
                </a:lnTo>
                <a:lnTo>
                  <a:pt x="0" y="594"/>
                </a:lnTo>
                <a:lnTo>
                  <a:pt x="30" y="594"/>
                </a:lnTo>
                <a:lnTo>
                  <a:pt x="30" y="595"/>
                </a:lnTo>
                <a:lnTo>
                  <a:pt x="429" y="595"/>
                </a:lnTo>
                <a:lnTo>
                  <a:pt x="429" y="718"/>
                </a:lnTo>
                <a:lnTo>
                  <a:pt x="367" y="718"/>
                </a:lnTo>
                <a:lnTo>
                  <a:pt x="367" y="771"/>
                </a:lnTo>
                <a:lnTo>
                  <a:pt x="545" y="771"/>
                </a:lnTo>
                <a:lnTo>
                  <a:pt x="545" y="718"/>
                </a:lnTo>
                <a:lnTo>
                  <a:pt x="482" y="718"/>
                </a:lnTo>
                <a:lnTo>
                  <a:pt x="482" y="595"/>
                </a:lnTo>
                <a:lnTo>
                  <a:pt x="885" y="595"/>
                </a:lnTo>
                <a:lnTo>
                  <a:pt x="885" y="594"/>
                </a:lnTo>
                <a:lnTo>
                  <a:pt x="911" y="594"/>
                </a:lnTo>
                <a:lnTo>
                  <a:pt x="911" y="541"/>
                </a:lnTo>
                <a:lnTo>
                  <a:pt x="885" y="541"/>
                </a:lnTo>
                <a:lnTo>
                  <a:pt x="885" y="54"/>
                </a:lnTo>
                <a:lnTo>
                  <a:pt x="912" y="54"/>
                </a:lnTo>
                <a:close/>
                <a:moveTo>
                  <a:pt x="83" y="541"/>
                </a:moveTo>
                <a:lnTo>
                  <a:pt x="83" y="55"/>
                </a:lnTo>
                <a:lnTo>
                  <a:pt x="832" y="55"/>
                </a:lnTo>
                <a:lnTo>
                  <a:pt x="832" y="541"/>
                </a:lnTo>
                <a:lnTo>
                  <a:pt x="83" y="5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19793" y="3385353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723181" y="3542508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723181" y="3479963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4863389" y="3494837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077347" y="3467608"/>
            <a:ext cx="452663" cy="386080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9617111" y="3388336"/>
            <a:ext cx="398191" cy="464271"/>
          </a:xfrm>
          <a:custGeom>
            <a:rect l="l" t="t" r="r" b="b"/>
            <a:pathLst>
              <a:path w="636" h="746">
                <a:moveTo>
                  <a:pt x="579" y="0"/>
                </a:moveTo>
                <a:cubicBezTo>
                  <a:pt x="57" y="0"/>
                  <a:pt x="57" y="0"/>
                  <a:pt x="57" y="0"/>
                </a:cubicBezTo>
                <a:cubicBezTo>
                  <a:pt x="25" y="0"/>
                  <a:pt x="0" y="25"/>
                  <a:pt x="0" y="57"/>
                </a:cubicBezTo>
                <a:cubicBezTo>
                  <a:pt x="0" y="689"/>
                  <a:pt x="0" y="689"/>
                  <a:pt x="0" y="689"/>
                </a:cubicBezTo>
                <a:cubicBezTo>
                  <a:pt x="0" y="721"/>
                  <a:pt x="25" y="746"/>
                  <a:pt x="57" y="746"/>
                </a:cubicBezTo>
                <a:cubicBezTo>
                  <a:pt x="579" y="746"/>
                  <a:pt x="579" y="746"/>
                  <a:pt x="579" y="746"/>
                </a:cubicBezTo>
                <a:cubicBezTo>
                  <a:pt x="611" y="746"/>
                  <a:pt x="636" y="721"/>
                  <a:pt x="636" y="689"/>
                </a:cubicBezTo>
                <a:cubicBezTo>
                  <a:pt x="636" y="57"/>
                  <a:pt x="636" y="57"/>
                  <a:pt x="636" y="57"/>
                </a:cubicBezTo>
                <a:cubicBezTo>
                  <a:pt x="636" y="25"/>
                  <a:pt x="611" y="0"/>
                  <a:pt x="579" y="0"/>
                </a:cubicBezTo>
                <a:close/>
                <a:moveTo>
                  <a:pt x="43" y="689"/>
                </a:moveTo>
                <a:cubicBezTo>
                  <a:pt x="43" y="57"/>
                  <a:pt x="43" y="57"/>
                  <a:pt x="43" y="57"/>
                </a:cubicBezTo>
                <a:cubicBezTo>
                  <a:pt x="43" y="49"/>
                  <a:pt x="49" y="43"/>
                  <a:pt x="57" y="43"/>
                </a:cubicBezTo>
                <a:cubicBezTo>
                  <a:pt x="94" y="43"/>
                  <a:pt x="94" y="43"/>
                  <a:pt x="94" y="43"/>
                </a:cubicBezTo>
                <a:cubicBezTo>
                  <a:pt x="94" y="703"/>
                  <a:pt x="94" y="703"/>
                  <a:pt x="94" y="703"/>
                </a:cubicBezTo>
                <a:cubicBezTo>
                  <a:pt x="57" y="703"/>
                  <a:pt x="57" y="703"/>
                  <a:pt x="57" y="703"/>
                </a:cubicBezTo>
                <a:cubicBezTo>
                  <a:pt x="49" y="703"/>
                  <a:pt x="43" y="697"/>
                  <a:pt x="43" y="689"/>
                </a:cubicBezTo>
                <a:close/>
                <a:moveTo>
                  <a:pt x="593" y="689"/>
                </a:moveTo>
                <a:cubicBezTo>
                  <a:pt x="593" y="697"/>
                  <a:pt x="587" y="703"/>
                  <a:pt x="579" y="703"/>
                </a:cubicBezTo>
                <a:cubicBezTo>
                  <a:pt x="138" y="703"/>
                  <a:pt x="138" y="703"/>
                  <a:pt x="138" y="703"/>
                </a:cubicBezTo>
                <a:cubicBezTo>
                  <a:pt x="138" y="43"/>
                  <a:pt x="138" y="43"/>
                  <a:pt x="138" y="43"/>
                </a:cubicBezTo>
                <a:cubicBezTo>
                  <a:pt x="579" y="43"/>
                  <a:pt x="579" y="43"/>
                  <a:pt x="579" y="43"/>
                </a:cubicBezTo>
                <a:cubicBezTo>
                  <a:pt x="587" y="43"/>
                  <a:pt x="593" y="49"/>
                  <a:pt x="593" y="57"/>
                </a:cubicBezTo>
                <a:lnTo>
                  <a:pt x="593" y="6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720499" y="3545491"/>
            <a:ext cx="94122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720499" y="3482946"/>
            <a:ext cx="125456" cy="26579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9860706" y="3497821"/>
            <a:ext cx="95707" cy="310164"/>
          </a:xfrm>
          <a:custGeom>
            <a:rect l="l" t="t" r="r" b="b"/>
            <a:pathLst>
              <a:path w="153" h="498">
                <a:moveTo>
                  <a:pt x="0" y="76"/>
                </a:moveTo>
                <a:cubicBezTo>
                  <a:pt x="0" y="441"/>
                  <a:pt x="0" y="441"/>
                  <a:pt x="0" y="441"/>
                </a:cubicBezTo>
                <a:cubicBezTo>
                  <a:pt x="0" y="472"/>
                  <a:pt x="26" y="498"/>
                  <a:pt x="57" y="498"/>
                </a:cubicBezTo>
                <a:cubicBezTo>
                  <a:pt x="96" y="498"/>
                  <a:pt x="96" y="498"/>
                  <a:pt x="96" y="498"/>
                </a:cubicBezTo>
                <a:cubicBezTo>
                  <a:pt x="128" y="498"/>
                  <a:pt x="153" y="472"/>
                  <a:pt x="153" y="441"/>
                </a:cubicBezTo>
                <a:cubicBezTo>
                  <a:pt x="153" y="76"/>
                  <a:pt x="153" y="76"/>
                  <a:pt x="153" y="76"/>
                </a:cubicBezTo>
                <a:cubicBezTo>
                  <a:pt x="77" y="0"/>
                  <a:pt x="77" y="0"/>
                  <a:pt x="77" y="0"/>
                </a:cubicBezTo>
                <a:lnTo>
                  <a:pt x="0" y="76"/>
                </a:lnTo>
                <a:close/>
                <a:moveTo>
                  <a:pt x="109" y="441"/>
                </a:moveTo>
                <a:cubicBezTo>
                  <a:pt x="109" y="448"/>
                  <a:pt x="104" y="454"/>
                  <a:pt x="96" y="454"/>
                </a:cubicBezTo>
                <a:cubicBezTo>
                  <a:pt x="57" y="454"/>
                  <a:pt x="57" y="454"/>
                  <a:pt x="57" y="454"/>
                </a:cubicBezTo>
                <a:cubicBezTo>
                  <a:pt x="50" y="454"/>
                  <a:pt x="44" y="448"/>
                  <a:pt x="44" y="441"/>
                </a:cubicBezTo>
                <a:cubicBezTo>
                  <a:pt x="44" y="94"/>
                  <a:pt x="44" y="94"/>
                  <a:pt x="44" y="94"/>
                </a:cubicBezTo>
                <a:cubicBezTo>
                  <a:pt x="77" y="62"/>
                  <a:pt x="77" y="62"/>
                  <a:pt x="77" y="62"/>
                </a:cubicBezTo>
                <a:cubicBezTo>
                  <a:pt x="109" y="94"/>
                  <a:pt x="109" y="94"/>
                  <a:pt x="109" y="94"/>
                </a:cubicBezTo>
                <a:lnTo>
                  <a:pt x="109" y="4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3392143" y="1219497"/>
            <a:ext cx="3170677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人员工资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375135" y="1219497"/>
            <a:ext cx="2882266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饲料采购成本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937284" y="4693066"/>
            <a:ext cx="3170677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能源费用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920275" y="4693066"/>
            <a:ext cx="2882266" cy="4729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维修与保养费用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运营成本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根据建设成本和运营成本，计算出项目的总资金需求。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对比项目自有资金与总资金需求，确定资金缺口。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分析资金缺口的来源，制定相应的融资计划。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资金缺口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融资方案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通过出售新股票或已存在的股票来筹集资金。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股权融资允许企业通过发行新股票或出售已存在的股票来筹集资金，用于生猪定点屠宰场的建设和运营。这种融资方式可以增加企业的资本金，降低资产负债率，改善财务结构。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股权融资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通过向银行或其他金融机构借款来筹集资金。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债务融资是生猪定点屠宰场建设策划书项目融资的主要方式之一。企业可以向银行或其他金融机构申请贷款，用于支付建设成本和运营费用。这种融资方式通常具有较低的融资成本，但需要按期偿还本金和利息。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债务融资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https://d.book118.com/265110321104011040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2024-08-31T06:09:22.166</cp:lastPrinted>
  <dcterms:created xsi:type="dcterms:W3CDTF">2024-08-30T22:09:22Z</dcterms:created>
  <dcterms:modified xsi:type="dcterms:W3CDTF">2024-08-30T22:09:24Z</dcterms:modified>
</cp:coreProperties>
</file>