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61517C-2A22-4CEA-BB75-5B2B12C02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5E3454-37C8-46EE-ABCE-0B65F3536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36AD93-6974-409E-A2A4-E0C40B389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ED3E68-2C1C-4A1E-A7A4-366B9F638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3D10E4-8E97-44AA-BF69-47C346D70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069541-3BB6-4E8A-A8E9-DB7C68B4E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EFE3BE-D1D7-4877-8004-A47D51D95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C0E8A0-4547-42DB-BEAD-0D2DAED6F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AA7BF9-72C0-4C62-A6C2-DA7A90E16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669140-4C64-49C7-807A-404EF76AE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5459FE-2B65-4D71-A234-210A11B92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12114100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项目九采购业务综合实训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采购业务概述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采购计划与预算编制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采购谈判与合同签订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采购执行与监控管理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采购结算与支付管理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采购绩效评估与改进方向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采购业务概述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采购业务是企业为获取生产经营所需物资、服务而进行的购买活动，涉及需求分析、供应商选择、价格谈判、合同签订、交货验收等一系列流程。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采购业务是企业运营的重要环节，直接影响产品质量、成本控制、供应链稳定性等方面，对于提升企业竞争力具有重要意义。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采购业务定义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采购业务重要性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采购业务定义与重要性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710" r="307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需求分析、供应商选择、价格谈判、合同签订、交货验收、付款结算等。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采购业务流程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需求分析准确性、供应商选择合理性、价格谈判技巧性、合同签订规范性、交货验收严格性、付款结算及时性等。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关键节点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采购业务流程及关键节点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8450" y="3313268"/>
            <a:ext cx="296314" cy="1012042"/>
          </a:xfrm>
          <a:custGeom>
            <a:rect l="l" t="t" r="r" b="b"/>
            <a:pathLst>
              <a:path w="268231" h="916131">
                <a:moveTo>
                  <a:pt x="180340" y="0"/>
                </a:moveTo>
                <a:lnTo>
                  <a:pt x="268231" y="192818"/>
                </a:lnTo>
                <a:lnTo>
                  <a:pt x="87889" y="916131"/>
                </a:lnTo>
                <a:lnTo>
                  <a:pt x="0" y="723310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95722" y="3519956"/>
            <a:ext cx="1999534" cy="807585"/>
          </a:xfrm>
          <a:prstGeom prst="trapezoid">
            <a:avLst>
              <a:gd name="adj" fmla="val 23396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896227" y="3313265"/>
            <a:ext cx="296310" cy="1012042"/>
          </a:xfrm>
          <a:custGeom>
            <a:rect l="l" t="t" r="r" b="b"/>
            <a:pathLst>
              <a:path w="268229" h="916131">
                <a:moveTo>
                  <a:pt x="87890" y="0"/>
                </a:moveTo>
                <a:lnTo>
                  <a:pt x="268229" y="723312"/>
                </a:lnTo>
                <a:lnTo>
                  <a:pt x="180340" y="916131"/>
                </a:lnTo>
                <a:lnTo>
                  <a:pt x="0" y="192823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8785082" y="3311025"/>
            <a:ext cx="296310" cy="1012041"/>
          </a:xfrm>
          <a:custGeom>
            <a:rect l="l" t="t" r="r" b="b"/>
            <a:pathLst>
              <a:path w="268229" h="916129">
                <a:moveTo>
                  <a:pt x="180344" y="0"/>
                </a:moveTo>
                <a:lnTo>
                  <a:pt x="268229" y="192818"/>
                </a:lnTo>
                <a:lnTo>
                  <a:pt x="87887" y="916129"/>
                </a:lnTo>
                <a:lnTo>
                  <a:pt x="0" y="723309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883323" y="3497207"/>
            <a:ext cx="1999534" cy="807585"/>
          </a:xfrm>
          <a:prstGeom prst="trapezoid">
            <a:avLst>
              <a:gd name="adj" fmla="val 23396"/>
            </a:avLst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120280" y="3334020"/>
            <a:ext cx="296315" cy="1012042"/>
          </a:xfrm>
          <a:custGeom>
            <a:rect l="l" t="t" r="r" b="b"/>
            <a:pathLst>
              <a:path w="268233" h="916131">
                <a:moveTo>
                  <a:pt x="87891" y="0"/>
                </a:moveTo>
                <a:lnTo>
                  <a:pt x="268233" y="723311"/>
                </a:lnTo>
                <a:lnTo>
                  <a:pt x="180343" y="916131"/>
                </a:lnTo>
                <a:lnTo>
                  <a:pt x="0" y="192821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217547" y="3331771"/>
            <a:ext cx="1999535" cy="807588"/>
          </a:xfrm>
          <a:custGeom>
            <a:rect l="l" t="t" r="r" b="b"/>
            <a:pathLst>
              <a:path w="1810038" h="731052">
                <a:moveTo>
                  <a:pt x="1810038" y="0"/>
                </a:moveTo>
                <a:lnTo>
                  <a:pt x="1639001" y="731052"/>
                </a:lnTo>
                <a:lnTo>
                  <a:pt x="171038" y="73105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6182" y="3538025"/>
            <a:ext cx="1999533" cy="807585"/>
          </a:xfrm>
          <a:prstGeom prst="trapezoid">
            <a:avLst>
              <a:gd name="adj" fmla="val 233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984572" y="3311017"/>
            <a:ext cx="1999537" cy="807588"/>
          </a:xfrm>
          <a:custGeom>
            <a:rect l="l" t="t" r="r" b="b"/>
            <a:pathLst>
              <a:path w="1810039" h="731052">
                <a:moveTo>
                  <a:pt x="0" y="0"/>
                </a:moveTo>
                <a:lnTo>
                  <a:pt x="1810039" y="1"/>
                </a:lnTo>
                <a:lnTo>
                  <a:pt x="1639000" y="731052"/>
                </a:lnTo>
                <a:lnTo>
                  <a:pt x="171038" y="73105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367064" y="4547576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负责采购需求收集、供应商寻找与评估、价格谈判与合同签订等。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146607" y="4547576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负责采购物资质量检验与控制，确保采购物资符合质量要求。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33237" y="4547576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负责采购付款结算与账务处理等。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3197957" y="1512177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负责采购计划制定、采购策略规划、采购成本控制等。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6984586" y="1512177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负责采购物资入库管理、库存控制等。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351653" y="3752708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采购员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254206" y="3458996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采购经理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5125416" y="3752708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质检员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7034296" y="3458996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仓库管理员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933237" y="3752708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财务人员</a:t>
            </a:r>
            <a:endParaRPr lang="en-US" sz="1100"/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采购业务涉及岗位与职责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评估供应商的产品或服务是否符合质量标准。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考虑供应商的价格是否具有竞争力。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9156" r="29156"/>
          <a:stretch>
            <a:fillRect/>
          </a:stretch>
        </p:blipFill>
        <p:spPr>
          <a:xfrm>
            <a:off x="7803290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供应商选择标准与方法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交货期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评估供应商是否能够按时交货。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考察供应商的售后服务和技术支持能力。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供应商选择标准与方法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基于采购人员的经验和直觉进行选择。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直观判断法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评分法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招标投标法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对供应商的各项指标进行评分，根据总分进行选择。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通过招标方式吸引多个供应商，从中选择最优者。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供应商选择标准与方法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包括产品合格率、退货率、质量事故次数等。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质量指标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包括价格水平、价格稳定性、付款条件等。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价格指标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包括准时交货率、交货周期、订单变化接受率等。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交货期指标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包括售后服务满意度、技术支持能力、合作态度等。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服务指标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供应商评估指标体系建立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建立长期合作关系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与优秀供应商建立长期稳定的合作关系，确保供应链的稳定性。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激励与惩罚机制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建立激励和惩罚机制，对表现优秀的供应商给予奖励，对表现不佳的供应商进行惩罚或淘汰。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加强沟通与反馈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定期与供应商进行沟通，及时反馈问题和需求，促进双方合作改进。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持续改进与优化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不断对供应商进行评估和调整，优化供应商结构，提高采购效率和质量。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供应商关系维护与优化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采购计划与预算编制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通过对过去一段时间内采购数据的分析，了解采购需求的趋势和规律，为未来的采购计划提供依据。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分析历史采购数据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通过对市场趋势、竞争对手、供应商等方面的调研和分析，预测未来可能的采购需求变化。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与业务部门保持密切沟通，及时了解业务需求变化，为采购计划的制定提供实时数据支持。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业务部门需求收集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采购需求分析与预测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将采购清单和采购策略整合到采购计划中，明确时间节点和责任人，确保计划的可行性和可实施性。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根据需求分析结果，编制详细的采购清单，包括物品名称、规格型号、数量、预算等。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根据公司的战略目标和业务需求，明确采购计划的目标和重点。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根据采购清单和市场调研结果，制定相应的采购策略，包括供应商选择、采购方式、价格谈判等。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编制采购清单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明确采购目标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制定采购策略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编制采购计划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采购计划编制方法与步骤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预算编制方法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采用零基预算、增量预算等方法，结合历史数据和业务需求，制定合理的采购预算。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预算编制原则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遵循全面性、合理性、可比性、可控性等原则，确保预算的科学性和准确性。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充分考虑市场波动、汇率变化等风险因素，确保预算的弹性和适应性；同时，加强与财务部门的沟通和协作，确保预算的合理性和可行性。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750" r="10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采购预算编制要点及注意事项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https://d.book118.com/265121141004011114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2024-09-20T23:23:17.407</cp:lastPrinted>
  <dcterms:created xsi:type="dcterms:W3CDTF">2024-09-20T15:23:17Z</dcterms:created>
  <dcterms:modified xsi:type="dcterms:W3CDTF">2024-09-20T15:23:19Z</dcterms:modified>
</cp:coreProperties>
</file>